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02" r:id="rId2"/>
    <p:sldId id="303" r:id="rId3"/>
    <p:sldId id="292" r:id="rId4"/>
    <p:sldId id="293" r:id="rId5"/>
    <p:sldId id="301" r:id="rId6"/>
    <p:sldId id="297" r:id="rId7"/>
    <p:sldId id="257" r:id="rId8"/>
    <p:sldId id="275" r:id="rId9"/>
    <p:sldId id="276" r:id="rId10"/>
    <p:sldId id="283" r:id="rId11"/>
    <p:sldId id="267" r:id="rId12"/>
    <p:sldId id="284" r:id="rId13"/>
    <p:sldId id="285" r:id="rId14"/>
    <p:sldId id="277" r:id="rId15"/>
    <p:sldId id="300" r:id="rId16"/>
    <p:sldId id="289" r:id="rId17"/>
    <p:sldId id="259" r:id="rId18"/>
    <p:sldId id="294" r:id="rId19"/>
    <p:sldId id="296" r:id="rId20"/>
    <p:sldId id="298" r:id="rId21"/>
    <p:sldId id="299" r:id="rId22"/>
    <p:sldId id="262" r:id="rId23"/>
    <p:sldId id="295" r:id="rId24"/>
    <p:sldId id="288" r:id="rId25"/>
    <p:sldId id="268" r:id="rId26"/>
    <p:sldId id="290" r:id="rId27"/>
    <p:sldId id="291" r:id="rId28"/>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F4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98" autoAdjust="0"/>
    <p:restoredTop sz="94660"/>
  </p:normalViewPr>
  <p:slideViewPr>
    <p:cSldViewPr>
      <p:cViewPr varScale="1">
        <p:scale>
          <a:sx n="101" d="100"/>
          <a:sy n="101" d="100"/>
        </p:scale>
        <p:origin x="58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9B49C274-1088-46CC-BB63-906C38A63427}" type="datetimeFigureOut">
              <a:rPr lang="en-US" smtClean="0"/>
              <a:t>2/5/2021</a:t>
            </a:fld>
            <a:endParaRPr lang="en-US"/>
          </a:p>
        </p:txBody>
      </p:sp>
      <p:sp>
        <p:nvSpPr>
          <p:cNvPr id="4" name="Slide Image Placeholder 3"/>
          <p:cNvSpPr>
            <a:spLocks noGrp="1" noRot="1" noChangeAspect="1"/>
          </p:cNvSpPr>
          <p:nvPr>
            <p:ph type="sldImg" idx="2"/>
          </p:nvPr>
        </p:nvSpPr>
        <p:spPr>
          <a:xfrm>
            <a:off x="1384300" y="1163638"/>
            <a:ext cx="4186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1C3E15F8-2308-4F41-AA68-D54F8A806B9B}" type="slidenum">
              <a:rPr lang="en-US" smtClean="0"/>
              <a:t>‹#›</a:t>
            </a:fld>
            <a:endParaRPr lang="en-US"/>
          </a:p>
        </p:txBody>
      </p:sp>
    </p:spTree>
    <p:extLst>
      <p:ext uri="{BB962C8B-B14F-4D97-AF65-F5344CB8AC3E}">
        <p14:creationId xmlns:p14="http://schemas.microsoft.com/office/powerpoint/2010/main" val="2602927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3E15F8-2308-4F41-AA68-D54F8A806B9B}" type="slidenum">
              <a:rPr lang="en-US" smtClean="0"/>
              <a:t>17</a:t>
            </a:fld>
            <a:endParaRPr lang="en-US"/>
          </a:p>
        </p:txBody>
      </p:sp>
    </p:spTree>
    <p:extLst>
      <p:ext uri="{BB962C8B-B14F-4D97-AF65-F5344CB8AC3E}">
        <p14:creationId xmlns:p14="http://schemas.microsoft.com/office/powerpoint/2010/main" val="1882836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3E15F8-2308-4F41-AA68-D54F8A806B9B}" type="slidenum">
              <a:rPr lang="en-US" smtClean="0"/>
              <a:t>18</a:t>
            </a:fld>
            <a:endParaRPr lang="en-US"/>
          </a:p>
        </p:txBody>
      </p:sp>
    </p:spTree>
    <p:extLst>
      <p:ext uri="{BB962C8B-B14F-4D97-AF65-F5344CB8AC3E}">
        <p14:creationId xmlns:p14="http://schemas.microsoft.com/office/powerpoint/2010/main" val="2540996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3E15F8-2308-4F41-AA68-D54F8A806B9B}" type="slidenum">
              <a:rPr lang="en-US" smtClean="0"/>
              <a:t>19</a:t>
            </a:fld>
            <a:endParaRPr lang="en-US"/>
          </a:p>
        </p:txBody>
      </p:sp>
    </p:spTree>
    <p:extLst>
      <p:ext uri="{BB962C8B-B14F-4D97-AF65-F5344CB8AC3E}">
        <p14:creationId xmlns:p14="http://schemas.microsoft.com/office/powerpoint/2010/main" val="3285801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3E15F8-2308-4F41-AA68-D54F8A806B9B}" type="slidenum">
              <a:rPr lang="en-US" smtClean="0"/>
              <a:t>20</a:t>
            </a:fld>
            <a:endParaRPr lang="en-US"/>
          </a:p>
        </p:txBody>
      </p:sp>
    </p:spTree>
    <p:extLst>
      <p:ext uri="{BB962C8B-B14F-4D97-AF65-F5344CB8AC3E}">
        <p14:creationId xmlns:p14="http://schemas.microsoft.com/office/powerpoint/2010/main" val="2099441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3E15F8-2308-4F41-AA68-D54F8A806B9B}" type="slidenum">
              <a:rPr lang="en-US" smtClean="0"/>
              <a:t>21</a:t>
            </a:fld>
            <a:endParaRPr lang="en-US"/>
          </a:p>
        </p:txBody>
      </p:sp>
    </p:spTree>
    <p:extLst>
      <p:ext uri="{BB962C8B-B14F-4D97-AF65-F5344CB8AC3E}">
        <p14:creationId xmlns:p14="http://schemas.microsoft.com/office/powerpoint/2010/main" val="1748271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C3E15F8-2308-4F41-AA68-D54F8A806B9B}" type="slidenum">
              <a:rPr lang="en-US" smtClean="0"/>
              <a:t>26</a:t>
            </a:fld>
            <a:endParaRPr lang="en-US"/>
          </a:p>
        </p:txBody>
      </p:sp>
    </p:spTree>
    <p:extLst>
      <p:ext uri="{BB962C8B-B14F-4D97-AF65-F5344CB8AC3E}">
        <p14:creationId xmlns:p14="http://schemas.microsoft.com/office/powerpoint/2010/main" val="125534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F127EE-DDC9-4454-BEEB-B8D3E443FBE8}" type="slidenum">
              <a:rPr lang="en-US" altLang="en-US"/>
              <a:pPr>
                <a:defRPr/>
              </a:pPr>
              <a:t>‹#›</a:t>
            </a:fld>
            <a:endParaRPr lang="en-US" altLang="en-US"/>
          </a:p>
        </p:txBody>
      </p:sp>
    </p:spTree>
    <p:extLst>
      <p:ext uri="{BB962C8B-B14F-4D97-AF65-F5344CB8AC3E}">
        <p14:creationId xmlns:p14="http://schemas.microsoft.com/office/powerpoint/2010/main" val="849596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AD5A1A-0460-42A3-B640-466C4D606682}" type="slidenum">
              <a:rPr lang="en-US" altLang="en-US"/>
              <a:pPr>
                <a:defRPr/>
              </a:pPr>
              <a:t>‹#›</a:t>
            </a:fld>
            <a:endParaRPr lang="en-US" altLang="en-US"/>
          </a:p>
        </p:txBody>
      </p:sp>
    </p:spTree>
    <p:extLst>
      <p:ext uri="{BB962C8B-B14F-4D97-AF65-F5344CB8AC3E}">
        <p14:creationId xmlns:p14="http://schemas.microsoft.com/office/powerpoint/2010/main" val="3812705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555AD6-B784-4B77-8BD8-94BA14325F10}" type="slidenum">
              <a:rPr lang="en-US" altLang="en-US"/>
              <a:pPr>
                <a:defRPr/>
              </a:pPr>
              <a:t>‹#›</a:t>
            </a:fld>
            <a:endParaRPr lang="en-US" altLang="en-US"/>
          </a:p>
        </p:txBody>
      </p:sp>
    </p:spTree>
    <p:extLst>
      <p:ext uri="{BB962C8B-B14F-4D97-AF65-F5344CB8AC3E}">
        <p14:creationId xmlns:p14="http://schemas.microsoft.com/office/powerpoint/2010/main" val="2160785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41EF16-6701-4BE4-837D-34D41E025B70}" type="slidenum">
              <a:rPr lang="en-US" altLang="en-US"/>
              <a:pPr>
                <a:defRPr/>
              </a:pPr>
              <a:t>‹#›</a:t>
            </a:fld>
            <a:endParaRPr lang="en-US" altLang="en-US"/>
          </a:p>
        </p:txBody>
      </p:sp>
    </p:spTree>
    <p:extLst>
      <p:ext uri="{BB962C8B-B14F-4D97-AF65-F5344CB8AC3E}">
        <p14:creationId xmlns:p14="http://schemas.microsoft.com/office/powerpoint/2010/main" val="2776571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B46179-50DE-4962-A84F-4F05B504D13A}" type="slidenum">
              <a:rPr lang="en-US" altLang="en-US"/>
              <a:pPr>
                <a:defRPr/>
              </a:pPr>
              <a:t>‹#›</a:t>
            </a:fld>
            <a:endParaRPr lang="en-US" altLang="en-US"/>
          </a:p>
        </p:txBody>
      </p:sp>
    </p:spTree>
    <p:extLst>
      <p:ext uri="{BB962C8B-B14F-4D97-AF65-F5344CB8AC3E}">
        <p14:creationId xmlns:p14="http://schemas.microsoft.com/office/powerpoint/2010/main" val="3144217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58A0E7-B515-4F4E-9F41-A18FCD64885B}" type="slidenum">
              <a:rPr lang="en-US" altLang="en-US"/>
              <a:pPr>
                <a:defRPr/>
              </a:pPr>
              <a:t>‹#›</a:t>
            </a:fld>
            <a:endParaRPr lang="en-US" altLang="en-US"/>
          </a:p>
        </p:txBody>
      </p:sp>
    </p:spTree>
    <p:extLst>
      <p:ext uri="{BB962C8B-B14F-4D97-AF65-F5344CB8AC3E}">
        <p14:creationId xmlns:p14="http://schemas.microsoft.com/office/powerpoint/2010/main" val="772810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A445561-1CD7-4DC1-9AA7-C03D485DAC6D}" type="slidenum">
              <a:rPr lang="en-US" altLang="en-US"/>
              <a:pPr>
                <a:defRPr/>
              </a:pPr>
              <a:t>‹#›</a:t>
            </a:fld>
            <a:endParaRPr lang="en-US" altLang="en-US"/>
          </a:p>
        </p:txBody>
      </p:sp>
    </p:spTree>
    <p:extLst>
      <p:ext uri="{BB962C8B-B14F-4D97-AF65-F5344CB8AC3E}">
        <p14:creationId xmlns:p14="http://schemas.microsoft.com/office/powerpoint/2010/main" val="3596831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07042EC-912C-4958-92D9-7451EC92E39A}" type="slidenum">
              <a:rPr lang="en-US" altLang="en-US"/>
              <a:pPr>
                <a:defRPr/>
              </a:pPr>
              <a:t>‹#›</a:t>
            </a:fld>
            <a:endParaRPr lang="en-US" altLang="en-US"/>
          </a:p>
        </p:txBody>
      </p:sp>
    </p:spTree>
    <p:extLst>
      <p:ext uri="{BB962C8B-B14F-4D97-AF65-F5344CB8AC3E}">
        <p14:creationId xmlns:p14="http://schemas.microsoft.com/office/powerpoint/2010/main" val="3720306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01FE3A3-4586-4DA0-B82F-82F811164C2A}" type="slidenum">
              <a:rPr lang="en-US" altLang="en-US"/>
              <a:pPr>
                <a:defRPr/>
              </a:pPr>
              <a:t>‹#›</a:t>
            </a:fld>
            <a:endParaRPr lang="en-US" altLang="en-US"/>
          </a:p>
        </p:txBody>
      </p:sp>
    </p:spTree>
    <p:extLst>
      <p:ext uri="{BB962C8B-B14F-4D97-AF65-F5344CB8AC3E}">
        <p14:creationId xmlns:p14="http://schemas.microsoft.com/office/powerpoint/2010/main" val="281421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6EEADD-D009-49E9-A260-9A2BCB289283}" type="slidenum">
              <a:rPr lang="en-US" altLang="en-US"/>
              <a:pPr>
                <a:defRPr/>
              </a:pPr>
              <a:t>‹#›</a:t>
            </a:fld>
            <a:endParaRPr lang="en-US" altLang="en-US"/>
          </a:p>
        </p:txBody>
      </p:sp>
    </p:spTree>
    <p:extLst>
      <p:ext uri="{BB962C8B-B14F-4D97-AF65-F5344CB8AC3E}">
        <p14:creationId xmlns:p14="http://schemas.microsoft.com/office/powerpoint/2010/main" val="2073833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457170-1812-4D8C-9DB1-41326CF6B580}" type="slidenum">
              <a:rPr lang="en-US" altLang="en-US"/>
              <a:pPr>
                <a:defRPr/>
              </a:pPr>
              <a:t>‹#›</a:t>
            </a:fld>
            <a:endParaRPr lang="en-US" altLang="en-US"/>
          </a:p>
        </p:txBody>
      </p:sp>
    </p:spTree>
    <p:extLst>
      <p:ext uri="{BB962C8B-B14F-4D97-AF65-F5344CB8AC3E}">
        <p14:creationId xmlns:p14="http://schemas.microsoft.com/office/powerpoint/2010/main" val="3715786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C6C8ED5F-CB3A-49DE-873B-03F90B9F6B9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lipsum.com/" TargetMode="External"/><Relationship Id="rId2" Type="http://schemas.openxmlformats.org/officeDocument/2006/relationships/hyperlink" Target="http://www.blindtextgenerator.com/" TargetMode="External"/><Relationship Id="rId1" Type="http://schemas.openxmlformats.org/officeDocument/2006/relationships/slideLayout" Target="../slideLayouts/slideLayout2.xml"/><Relationship Id="rId5" Type="http://schemas.openxmlformats.org/officeDocument/2006/relationships/hyperlink" Target="https://lorempixel.com/" TargetMode="External"/><Relationship Id="rId4" Type="http://schemas.openxmlformats.org/officeDocument/2006/relationships/hyperlink" Target="https://picsum.photos/"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pixabay.com/" TargetMode="External"/><Relationship Id="rId2" Type="http://schemas.openxmlformats.org/officeDocument/2006/relationships/hyperlink" Target="https://unsplash.com/" TargetMode="External"/><Relationship Id="rId1" Type="http://schemas.openxmlformats.org/officeDocument/2006/relationships/slideLayout" Target="../slideLayouts/slideLayout2.xml"/><Relationship Id="rId4" Type="http://schemas.openxmlformats.org/officeDocument/2006/relationships/hyperlink" Target="http://www.blindtextgenerator.co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techterms.com/definition/rgb" TargetMode="External"/><Relationship Id="rId2" Type="http://schemas.openxmlformats.org/officeDocument/2006/relationships/hyperlink" Target="https://www.w3schools.com/colors/colors_names.asp" TargetMode="External"/><Relationship Id="rId1" Type="http://schemas.openxmlformats.org/officeDocument/2006/relationships/slideLayout" Target="../slideLayouts/slideLayout2.xml"/><Relationship Id="rId5" Type="http://schemas.openxmlformats.org/officeDocument/2006/relationships/hyperlink" Target="http://webdevfoundations.net/color" TargetMode="External"/><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hyperlink" Target="https://coolors.co/palettes/trending" TargetMode="External"/><Relationship Id="rId2" Type="http://schemas.openxmlformats.org/officeDocument/2006/relationships/hyperlink" Target="https://color.adobe.com/" TargetMode="External"/><Relationship Id="rId1" Type="http://schemas.openxmlformats.org/officeDocument/2006/relationships/slideLayout" Target="../slideLayouts/slideLayout2.xml"/><Relationship Id="rId4" Type="http://schemas.openxmlformats.org/officeDocument/2006/relationships/hyperlink" Target="http://www.colr.org/"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F4B3C-160C-48D9-96C3-CDFE311A7E03}"/>
              </a:ext>
            </a:extLst>
          </p:cNvPr>
          <p:cNvSpPr>
            <a:spLocks noGrp="1"/>
          </p:cNvSpPr>
          <p:nvPr>
            <p:ph type="title"/>
          </p:nvPr>
        </p:nvSpPr>
        <p:spPr>
          <a:xfrm>
            <a:off x="533400" y="152400"/>
            <a:ext cx="8229600" cy="639762"/>
          </a:xfrm>
        </p:spPr>
        <p:txBody>
          <a:bodyPr/>
          <a:lstStyle/>
          <a:p>
            <a:r>
              <a:rPr lang="en-US" sz="3600" dirty="0"/>
              <a:t>Agenda February 5</a:t>
            </a:r>
          </a:p>
        </p:txBody>
      </p:sp>
      <p:sp>
        <p:nvSpPr>
          <p:cNvPr id="3" name="Text Box 5">
            <a:extLst>
              <a:ext uri="{FF2B5EF4-FFF2-40B4-BE49-F238E27FC236}">
                <a16:creationId xmlns:a16="http://schemas.microsoft.com/office/drawing/2014/main" id="{A038B9C1-3A46-401F-A223-13CB6029A4F1}"/>
              </a:ext>
            </a:extLst>
          </p:cNvPr>
          <p:cNvSpPr txBox="1">
            <a:spLocks noChangeArrowheads="1"/>
          </p:cNvSpPr>
          <p:nvPr/>
        </p:nvSpPr>
        <p:spPr bwMode="auto">
          <a:xfrm>
            <a:off x="616343" y="1201082"/>
            <a:ext cx="7918057"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342900" indent="-342900" eaLnBrk="1" hangingPunct="1">
              <a:lnSpc>
                <a:spcPct val="150000"/>
              </a:lnSpc>
              <a:spcBef>
                <a:spcPct val="0"/>
              </a:spcBef>
              <a:defRPr/>
            </a:pPr>
            <a:r>
              <a:rPr lang="en-US" altLang="en-US" sz="2400" dirty="0"/>
              <a:t>Complete home page</a:t>
            </a:r>
          </a:p>
          <a:p>
            <a:pPr marL="342900" indent="-342900" eaLnBrk="1" hangingPunct="1">
              <a:lnSpc>
                <a:spcPct val="150000"/>
              </a:lnSpc>
              <a:spcBef>
                <a:spcPct val="0"/>
              </a:spcBef>
              <a:defRPr/>
            </a:pPr>
            <a:r>
              <a:rPr lang="en-US" altLang="en-US" sz="2400" dirty="0"/>
              <a:t>Demo of About Us and Portfolio </a:t>
            </a:r>
          </a:p>
          <a:p>
            <a:pPr marL="342900" indent="-342900" eaLnBrk="1" hangingPunct="1">
              <a:lnSpc>
                <a:spcPct val="150000"/>
              </a:lnSpc>
              <a:spcBef>
                <a:spcPct val="0"/>
              </a:spcBef>
              <a:defRPr/>
            </a:pPr>
            <a:r>
              <a:rPr lang="en-US" altLang="en-US" sz="2400" dirty="0"/>
              <a:t>Cover Comments at 10 30 </a:t>
            </a:r>
            <a:br>
              <a:rPr lang="en-US" altLang="en-US" sz="2400" dirty="0"/>
            </a:br>
            <a:endParaRPr lang="en-US" altLang="en-US" sz="2400" dirty="0"/>
          </a:p>
          <a:p>
            <a:pPr marL="342900" indent="-342900" eaLnBrk="1" hangingPunct="1">
              <a:spcBef>
                <a:spcPct val="0"/>
              </a:spcBef>
              <a:defRPr/>
            </a:pPr>
            <a:r>
              <a:rPr lang="en-US" altLang="en-US" sz="2400" dirty="0"/>
              <a:t>Discuss semester project, if time permits</a:t>
            </a:r>
          </a:p>
        </p:txBody>
      </p:sp>
    </p:spTree>
    <p:extLst>
      <p:ext uri="{BB962C8B-B14F-4D97-AF65-F5344CB8AC3E}">
        <p14:creationId xmlns:p14="http://schemas.microsoft.com/office/powerpoint/2010/main" val="2756591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762000"/>
            <a:ext cx="7848600" cy="4444486"/>
          </a:xfrm>
          <a:prstGeom prst="rect">
            <a:avLst/>
          </a:prstGeom>
        </p:spPr>
        <p:txBody>
          <a:bodyPr wrap="square">
            <a:spAutoFit/>
          </a:bodyPr>
          <a:lstStyle/>
          <a:p>
            <a:pPr eaLnBrk="1" hangingPunct="1">
              <a:defRPr/>
            </a:pPr>
            <a:r>
              <a:rPr lang="en-US" dirty="0">
                <a:latin typeface="Arial" charset="0"/>
                <a:cs typeface="Arial" charset="0"/>
              </a:rPr>
              <a:t> </a:t>
            </a:r>
            <a:r>
              <a:rPr lang="en-US" sz="3600" b="1" dirty="0">
                <a:latin typeface="Arial" charset="0"/>
                <a:cs typeface="Arial" charset="0"/>
              </a:rPr>
              <a:t>Advantages of style</a:t>
            </a:r>
          </a:p>
          <a:p>
            <a:pPr marL="285750" indent="-285750" eaLnBrk="1" hangingPunct="1">
              <a:lnSpc>
                <a:spcPct val="150000"/>
              </a:lnSpc>
              <a:buFont typeface="Arial" panose="020B0604020202020204" pitchFamily="34" charset="0"/>
              <a:buChar char="•"/>
              <a:defRPr/>
            </a:pPr>
            <a:r>
              <a:rPr lang="en-US" sz="2800" dirty="0">
                <a:latin typeface="Arial" charset="0"/>
                <a:cs typeface="Arial" charset="0"/>
              </a:rPr>
              <a:t>More control </a:t>
            </a:r>
            <a:r>
              <a:rPr lang="en-US" sz="2800" dirty="0">
                <a:solidFill>
                  <a:schemeClr val="bg2">
                    <a:lumMod val="60000"/>
                    <a:lumOff val="40000"/>
                  </a:schemeClr>
                </a:solidFill>
                <a:latin typeface="Arial" charset="0"/>
                <a:cs typeface="Arial" charset="0"/>
              </a:rPr>
              <a:t>(more features) </a:t>
            </a:r>
          </a:p>
          <a:p>
            <a:pPr marL="285750" indent="-285750" eaLnBrk="1" hangingPunct="1">
              <a:lnSpc>
                <a:spcPct val="150000"/>
              </a:lnSpc>
              <a:buFont typeface="Arial" panose="020B0604020202020204" pitchFamily="34" charset="0"/>
              <a:buChar char="•"/>
              <a:defRPr/>
            </a:pPr>
            <a:r>
              <a:rPr lang="en-US" sz="2800" dirty="0">
                <a:latin typeface="Arial" charset="0"/>
                <a:cs typeface="Arial" charset="0"/>
              </a:rPr>
              <a:t>Separate from structure</a:t>
            </a:r>
          </a:p>
          <a:p>
            <a:pPr marL="285750" indent="-285750" eaLnBrk="1" hangingPunct="1">
              <a:lnSpc>
                <a:spcPct val="150000"/>
              </a:lnSpc>
              <a:buFont typeface="Arial" panose="020B0604020202020204" pitchFamily="34" charset="0"/>
              <a:buChar char="•"/>
              <a:defRPr/>
            </a:pPr>
            <a:r>
              <a:rPr lang="en-US" sz="2800" dirty="0">
                <a:latin typeface="Arial" charset="0"/>
                <a:cs typeface="Arial" charset="0"/>
              </a:rPr>
              <a:t>Can be re-used </a:t>
            </a:r>
            <a:r>
              <a:rPr lang="en-US" sz="2800" dirty="0">
                <a:solidFill>
                  <a:schemeClr val="bg2">
                    <a:lumMod val="60000"/>
                    <a:lumOff val="40000"/>
                  </a:schemeClr>
                </a:solidFill>
                <a:latin typeface="Arial" charset="0"/>
                <a:cs typeface="Arial" charset="0"/>
              </a:rPr>
              <a:t>(applied to multiple pages; multiple sites)</a:t>
            </a:r>
          </a:p>
          <a:p>
            <a:pPr marL="285750" indent="-285750" eaLnBrk="1" hangingPunct="1">
              <a:lnSpc>
                <a:spcPct val="150000"/>
              </a:lnSpc>
              <a:buFont typeface="Arial" panose="020B0604020202020204" pitchFamily="34" charset="0"/>
              <a:buChar char="•"/>
              <a:defRPr/>
            </a:pPr>
            <a:r>
              <a:rPr lang="en-US" sz="2800" dirty="0">
                <a:latin typeface="Arial" charset="0"/>
                <a:cs typeface="Arial" charset="0"/>
              </a:rPr>
              <a:t>Smaller potentially</a:t>
            </a:r>
          </a:p>
          <a:p>
            <a:pPr marL="285750" indent="-285750" eaLnBrk="1" hangingPunct="1">
              <a:lnSpc>
                <a:spcPct val="150000"/>
              </a:lnSpc>
              <a:buFont typeface="Arial" panose="020B0604020202020204" pitchFamily="34" charset="0"/>
              <a:buChar char="•"/>
              <a:defRPr/>
            </a:pPr>
            <a:r>
              <a:rPr lang="en-US" sz="2800" dirty="0">
                <a:latin typeface="Arial" charset="0"/>
                <a:cs typeface="Arial" charset="0"/>
              </a:rPr>
              <a:t>Easy to edit and maintain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Figure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429000"/>
            <a:ext cx="4557713" cy="1323975"/>
          </a:xfrm>
          <a:prstGeom prst="rect">
            <a:avLst/>
          </a:prstGeom>
          <a:noFill/>
          <a:ln w="12700">
            <a:solidFill>
              <a:schemeClr val="accent1"/>
            </a:solidFill>
            <a:miter lim="800000"/>
            <a:headEnd/>
            <a:tailEnd/>
          </a:ln>
          <a:extLst>
            <a:ext uri="{909E8E84-426E-40DD-AFC4-6F175D3DCCD1}">
              <a14:hiddenFill xmlns:a14="http://schemas.microsoft.com/office/drawing/2010/main">
                <a:solidFill>
                  <a:srgbClr val="FFFFFF"/>
                </a:solidFill>
              </a14:hiddenFill>
            </a:ext>
          </a:extLst>
        </p:spPr>
      </p:pic>
      <p:sp>
        <p:nvSpPr>
          <p:cNvPr id="13315" name="Rectangle 3"/>
          <p:cNvSpPr>
            <a:spLocks noChangeArrowheads="1"/>
          </p:cNvSpPr>
          <p:nvPr/>
        </p:nvSpPr>
        <p:spPr bwMode="auto">
          <a:xfrm>
            <a:off x="793750" y="1219200"/>
            <a:ext cx="7664450" cy="21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dirty="0">
                <a:latin typeface="Courier New" panose="02070309020205020404" pitchFamily="49" charset="0"/>
                <a:cs typeface="Courier New" panose="02070309020205020404" pitchFamily="49" charset="0"/>
              </a:rPr>
              <a:t>Selector {property: value; property: value; } </a:t>
            </a:r>
          </a:p>
          <a:p>
            <a:pPr eaLnBrk="1" hangingPunct="1">
              <a:spcBef>
                <a:spcPct val="0"/>
              </a:spcBef>
              <a:buFontTx/>
              <a:buNone/>
            </a:pPr>
            <a:r>
              <a:rPr lang="en-US" altLang="en-US" sz="2000" dirty="0">
                <a:latin typeface="Courier New" panose="02070309020205020404" pitchFamily="49" charset="0"/>
                <a:cs typeface="Courier New" panose="02070309020205020404" pitchFamily="49" charset="0"/>
              </a:rPr>
              <a:t> </a:t>
            </a:r>
          </a:p>
          <a:p>
            <a:pPr eaLnBrk="1" hangingPunct="1">
              <a:spcBef>
                <a:spcPct val="0"/>
              </a:spcBef>
              <a:buFontTx/>
              <a:buNone/>
            </a:pPr>
            <a:r>
              <a:rPr lang="en-US" altLang="en-US" sz="2000" dirty="0">
                <a:latin typeface="Courier New" panose="02070309020205020404" pitchFamily="49" charset="0"/>
                <a:cs typeface="Courier New" panose="02070309020205020404" pitchFamily="49" charset="0"/>
              </a:rPr>
              <a:t>h1	  {text-align: center; color: #0000ff; } </a:t>
            </a:r>
          </a:p>
          <a:p>
            <a:pPr eaLnBrk="1" hangingPunct="1">
              <a:spcBef>
                <a:spcPct val="0"/>
              </a:spcBef>
              <a:buFontTx/>
              <a:buNone/>
            </a:pPr>
            <a:r>
              <a:rPr lang="en-US" altLang="en-US" sz="2000" dirty="0">
                <a:latin typeface="Courier New" panose="02070309020205020404" pitchFamily="49" charset="0"/>
                <a:cs typeface="Courier New" panose="02070309020205020404" pitchFamily="49" charset="0"/>
              </a:rPr>
              <a:t> </a:t>
            </a:r>
          </a:p>
          <a:p>
            <a:pPr eaLnBrk="1" hangingPunct="1">
              <a:spcBef>
                <a:spcPct val="0"/>
              </a:spcBef>
              <a:buFontTx/>
              <a:buNone/>
            </a:pPr>
            <a:endParaRPr lang="en-US" altLang="en-US" sz="1800" dirty="0">
              <a:latin typeface="Courier New" panose="02070309020205020404" pitchFamily="49" charset="0"/>
              <a:cs typeface="Courier New" panose="02070309020205020404" pitchFamily="49" charset="0"/>
            </a:endParaRPr>
          </a:p>
          <a:p>
            <a:pPr eaLnBrk="1" hangingPunct="1">
              <a:spcBef>
                <a:spcPct val="0"/>
              </a:spcBef>
              <a:buFontTx/>
              <a:buNone/>
            </a:pPr>
            <a:endParaRPr lang="en-US" altLang="en-US" sz="1800" dirty="0">
              <a:latin typeface="Courier New" panose="02070309020205020404" pitchFamily="49" charset="0"/>
              <a:cs typeface="Courier New" panose="02070309020205020404" pitchFamily="49" charset="0"/>
            </a:endParaRPr>
          </a:p>
          <a:p>
            <a:pPr eaLnBrk="1" hangingPunct="1">
              <a:spcBef>
                <a:spcPct val="0"/>
              </a:spcBef>
              <a:buFontTx/>
              <a:buNone/>
            </a:pPr>
            <a:r>
              <a:rPr lang="en-US" altLang="en-US" sz="1800" dirty="0"/>
              <a:t>Here is a visual of it:</a:t>
            </a:r>
          </a:p>
        </p:txBody>
      </p:sp>
      <p:sp>
        <p:nvSpPr>
          <p:cNvPr id="5" name="Rectangle 4"/>
          <p:cNvSpPr/>
          <p:nvPr/>
        </p:nvSpPr>
        <p:spPr>
          <a:xfrm>
            <a:off x="533400" y="381000"/>
            <a:ext cx="2133600" cy="523875"/>
          </a:xfrm>
          <a:prstGeom prst="rect">
            <a:avLst/>
          </a:prstGeom>
        </p:spPr>
        <p:txBody>
          <a:bodyPr>
            <a:spAutoFit/>
          </a:bodyPr>
          <a:lstStyle/>
          <a:p>
            <a:pPr eaLnBrk="1" hangingPunct="1">
              <a:defRPr/>
            </a:pPr>
            <a:r>
              <a:rPr lang="en-US" sz="2800" b="1" dirty="0">
                <a:latin typeface="+mj-lt"/>
                <a:cs typeface="Courier New" panose="02070309020205020404" pitchFamily="49" charset="0"/>
              </a:rPr>
              <a:t>Syntax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381000"/>
            <a:ext cx="6172200" cy="1077218"/>
          </a:xfrm>
          <a:prstGeom prst="rect">
            <a:avLst/>
          </a:prstGeom>
        </p:spPr>
        <p:txBody>
          <a:bodyPr wrap="square">
            <a:spAutoFit/>
          </a:bodyPr>
          <a:lstStyle/>
          <a:p>
            <a:pPr eaLnBrk="1" hangingPunct="1">
              <a:defRPr/>
            </a:pPr>
            <a:r>
              <a:rPr lang="en-US" altLang="en-US" sz="3600" b="1" dirty="0"/>
              <a:t>Types of CSS</a:t>
            </a:r>
          </a:p>
          <a:p>
            <a:pPr eaLnBrk="1" hangingPunct="1">
              <a:defRPr/>
            </a:pPr>
            <a:endParaRPr lang="en-US" sz="2800" b="1" dirty="0">
              <a:latin typeface="+mj-lt"/>
              <a:cs typeface="Courier New" panose="02070309020205020404" pitchFamily="49" charset="0"/>
            </a:endParaRPr>
          </a:p>
        </p:txBody>
      </p:sp>
      <p:sp>
        <p:nvSpPr>
          <p:cNvPr id="2" name="Rectangle 1"/>
          <p:cNvSpPr/>
          <p:nvPr/>
        </p:nvSpPr>
        <p:spPr>
          <a:xfrm>
            <a:off x="549998" y="1600200"/>
            <a:ext cx="8136802" cy="3416320"/>
          </a:xfrm>
          <a:prstGeom prst="rect">
            <a:avLst/>
          </a:prstGeom>
        </p:spPr>
        <p:txBody>
          <a:bodyPr wrap="square">
            <a:spAutoFit/>
          </a:bodyPr>
          <a:lstStyle/>
          <a:p>
            <a:pPr marL="457200" indent="-457200" eaLnBrk="1" hangingPunct="1">
              <a:defRPr/>
            </a:pPr>
            <a:r>
              <a:rPr lang="en-US" sz="2400" b="1" dirty="0">
                <a:solidFill>
                  <a:srgbClr val="FF0000"/>
                </a:solidFill>
              </a:rPr>
              <a:t>Inline: </a:t>
            </a:r>
            <a:r>
              <a:rPr lang="en-US" sz="2400" dirty="0">
                <a:solidFill>
                  <a:schemeClr val="bg2">
                    <a:lumMod val="75000"/>
                  </a:schemeClr>
                </a:solidFill>
              </a:rPr>
              <a:t>Added as an attribute of an HTML tag and only applies to that individual element. Used to override others</a:t>
            </a:r>
            <a:r>
              <a:rPr lang="en-US" sz="2400" dirty="0"/>
              <a:t>. </a:t>
            </a:r>
          </a:p>
          <a:p>
            <a:pPr eaLnBrk="1" hangingPunct="1">
              <a:defRPr/>
            </a:pPr>
            <a:endParaRPr lang="en-US" sz="2400" b="1" dirty="0"/>
          </a:p>
          <a:p>
            <a:pPr marL="457200" indent="-457200" eaLnBrk="1" hangingPunct="1">
              <a:defRPr/>
            </a:pPr>
            <a:r>
              <a:rPr lang="en-US" altLang="en-US" sz="2400" b="1" dirty="0">
                <a:solidFill>
                  <a:srgbClr val="FF0000"/>
                </a:solidFill>
              </a:rPr>
              <a:t>Embedded: </a:t>
            </a:r>
            <a:r>
              <a:rPr lang="en-US" altLang="en-US" sz="2400" dirty="0">
                <a:solidFill>
                  <a:schemeClr val="bg2">
                    <a:lumMod val="75000"/>
                  </a:schemeClr>
                </a:solidFill>
              </a:rPr>
              <a:t>Defined in the head area between &lt;style&gt; tags. Applies to the body of that document. </a:t>
            </a:r>
          </a:p>
          <a:p>
            <a:pPr eaLnBrk="1" hangingPunct="1">
              <a:defRPr/>
            </a:pPr>
            <a:endParaRPr lang="en-US" altLang="en-US" sz="2400" b="1" dirty="0"/>
          </a:p>
          <a:p>
            <a:pPr marL="457200" indent="-457200" eaLnBrk="1" hangingPunct="1">
              <a:defRPr/>
            </a:pPr>
            <a:r>
              <a:rPr lang="en-US" altLang="en-US" sz="2400" b="1" dirty="0">
                <a:solidFill>
                  <a:srgbClr val="FF0000"/>
                </a:solidFill>
              </a:rPr>
              <a:t>External: </a:t>
            </a:r>
            <a:r>
              <a:rPr lang="en-US" altLang="en-US" sz="2400" dirty="0">
                <a:solidFill>
                  <a:schemeClr val="bg2">
                    <a:lumMod val="75000"/>
                  </a:schemeClr>
                </a:solidFill>
              </a:rPr>
              <a:t>A separate file which is linked in the &lt;head&gt; section. Used for entire website. </a:t>
            </a:r>
          </a:p>
        </p:txBody>
      </p:sp>
    </p:spTree>
    <p:extLst>
      <p:ext uri="{BB962C8B-B14F-4D97-AF65-F5344CB8AC3E}">
        <p14:creationId xmlns:p14="http://schemas.microsoft.com/office/powerpoint/2010/main" val="2748328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Box 1"/>
          <p:cNvSpPr txBox="1">
            <a:spLocks noChangeArrowheads="1"/>
          </p:cNvSpPr>
          <p:nvPr/>
        </p:nvSpPr>
        <p:spPr bwMode="auto">
          <a:xfrm>
            <a:off x="362624" y="452111"/>
            <a:ext cx="80955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dirty="0"/>
              <a:t>Examples of types of CSS </a:t>
            </a:r>
          </a:p>
        </p:txBody>
      </p:sp>
      <p:sp>
        <p:nvSpPr>
          <p:cNvPr id="3" name="Rectangle 2"/>
          <p:cNvSpPr/>
          <p:nvPr/>
        </p:nvSpPr>
        <p:spPr>
          <a:xfrm>
            <a:off x="990381" y="1606551"/>
            <a:ext cx="5286576" cy="993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080" name="TextBox 8"/>
          <p:cNvSpPr txBox="1">
            <a:spLocks noChangeArrowheads="1"/>
          </p:cNvSpPr>
          <p:nvPr/>
        </p:nvSpPr>
        <p:spPr bwMode="auto">
          <a:xfrm>
            <a:off x="1150718" y="1997076"/>
            <a:ext cx="4897859" cy="38856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lnSpc>
                <a:spcPct val="150000"/>
              </a:lnSpc>
              <a:spcBef>
                <a:spcPct val="0"/>
              </a:spcBef>
              <a:buFontTx/>
              <a:buNone/>
              <a:defRPr/>
            </a:pPr>
            <a:r>
              <a:rPr lang="en-US" altLang="en-US" sz="1400" b="1" dirty="0">
                <a:solidFill>
                  <a:schemeClr val="accent6">
                    <a:lumMod val="60000"/>
                    <a:lumOff val="40000"/>
                  </a:schemeClr>
                </a:solidFill>
                <a:latin typeface="Courier New" pitchFamily="49" charset="0"/>
                <a:cs typeface="Courier New" pitchFamily="49" charset="0"/>
              </a:rPr>
              <a:t>&lt;div style="color: #cc99ee"&gt; </a:t>
            </a:r>
          </a:p>
        </p:txBody>
      </p:sp>
      <p:sp>
        <p:nvSpPr>
          <p:cNvPr id="15366" name="TextBox 3"/>
          <p:cNvSpPr txBox="1">
            <a:spLocks noChangeArrowheads="1"/>
          </p:cNvSpPr>
          <p:nvPr/>
        </p:nvSpPr>
        <p:spPr bwMode="auto">
          <a:xfrm>
            <a:off x="1098331" y="1627189"/>
            <a:ext cx="49291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dirty="0">
                <a:solidFill>
                  <a:srgbClr val="000000"/>
                </a:solidFill>
                <a:latin typeface="Times New Roman" panose="02020603050405020304" pitchFamily="18" charset="0"/>
                <a:cs typeface="Times New Roman" panose="02020603050405020304" pitchFamily="18" charset="0"/>
              </a:rPr>
              <a:t>Example for </a:t>
            </a:r>
            <a:r>
              <a:rPr lang="en-US" altLang="en-US" sz="2000" b="1" dirty="0">
                <a:solidFill>
                  <a:srgbClr val="000000"/>
                </a:solidFill>
                <a:latin typeface="Times New Roman" panose="02020603050405020304" pitchFamily="18" charset="0"/>
                <a:cs typeface="Times New Roman" panose="02020603050405020304" pitchFamily="18" charset="0"/>
              </a:rPr>
              <a:t>inline style</a:t>
            </a:r>
            <a:r>
              <a:rPr lang="en-US" altLang="en-US" sz="2000" dirty="0">
                <a:solidFill>
                  <a:srgbClr val="000000"/>
                </a:solidFill>
                <a:latin typeface="Times New Roman" panose="02020603050405020304" pitchFamily="18" charset="0"/>
                <a:cs typeface="Times New Roman" panose="02020603050405020304" pitchFamily="18" charset="0"/>
              </a:rPr>
              <a:t>:</a:t>
            </a:r>
          </a:p>
        </p:txBody>
      </p:sp>
      <p:sp>
        <p:nvSpPr>
          <p:cNvPr id="11" name="Rectangle 10"/>
          <p:cNvSpPr/>
          <p:nvPr/>
        </p:nvSpPr>
        <p:spPr>
          <a:xfrm>
            <a:off x="990380" y="2895600"/>
            <a:ext cx="5286577" cy="220355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14" name="TextBox 8"/>
          <p:cNvSpPr txBox="1">
            <a:spLocks noChangeArrowheads="1"/>
          </p:cNvSpPr>
          <p:nvPr/>
        </p:nvSpPr>
        <p:spPr bwMode="auto">
          <a:xfrm>
            <a:off x="1150718" y="3286126"/>
            <a:ext cx="4829175" cy="16004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defRPr/>
            </a:pPr>
            <a:r>
              <a:rPr lang="en-US" altLang="en-US" sz="1400" b="1" dirty="0">
                <a:solidFill>
                  <a:schemeClr val="accent6">
                    <a:lumMod val="60000"/>
                    <a:lumOff val="40000"/>
                  </a:schemeClr>
                </a:solidFill>
                <a:latin typeface="Courier New" pitchFamily="49" charset="0"/>
                <a:cs typeface="Courier New" pitchFamily="49" charset="0"/>
              </a:rPr>
              <a:t>&lt;style&gt;</a:t>
            </a:r>
          </a:p>
          <a:p>
            <a:pPr eaLnBrk="1" hangingPunct="1">
              <a:spcBef>
                <a:spcPct val="0"/>
              </a:spcBef>
              <a:buFontTx/>
              <a:buNone/>
              <a:defRPr/>
            </a:pPr>
            <a:r>
              <a:rPr lang="en-US" altLang="en-US" sz="1400" b="1" dirty="0">
                <a:solidFill>
                  <a:schemeClr val="accent6">
                    <a:lumMod val="60000"/>
                    <a:lumOff val="40000"/>
                  </a:schemeClr>
                </a:solidFill>
                <a:latin typeface="Courier New" pitchFamily="49" charset="0"/>
                <a:cs typeface="Courier New" pitchFamily="49" charset="0"/>
              </a:rPr>
              <a:t>body {font-family: </a:t>
            </a:r>
            <a:r>
              <a:rPr lang="en-US" altLang="en-US" sz="1400" b="1" dirty="0" err="1">
                <a:solidFill>
                  <a:schemeClr val="accent6">
                    <a:lumMod val="60000"/>
                    <a:lumOff val="40000"/>
                  </a:schemeClr>
                </a:solidFill>
                <a:latin typeface="Courier New" pitchFamily="49" charset="0"/>
                <a:cs typeface="Courier New" pitchFamily="49" charset="0"/>
              </a:rPr>
              <a:t>arial</a:t>
            </a:r>
            <a:r>
              <a:rPr lang="en-US" altLang="en-US" sz="1400" b="1" dirty="0">
                <a:solidFill>
                  <a:schemeClr val="accent6">
                    <a:lumMod val="60000"/>
                    <a:lumOff val="40000"/>
                  </a:schemeClr>
                </a:solidFill>
                <a:latin typeface="Courier New" pitchFamily="49" charset="0"/>
                <a:cs typeface="Courier New" pitchFamily="49" charset="0"/>
              </a:rPr>
              <a:t>, sans-serif;</a:t>
            </a:r>
          </a:p>
          <a:p>
            <a:pPr eaLnBrk="1" hangingPunct="1">
              <a:spcBef>
                <a:spcPct val="0"/>
              </a:spcBef>
              <a:buFontTx/>
              <a:buNone/>
              <a:defRPr/>
            </a:pPr>
            <a:r>
              <a:rPr lang="en-US" altLang="en-US" sz="1400" b="1" dirty="0">
                <a:solidFill>
                  <a:schemeClr val="accent6">
                    <a:lumMod val="60000"/>
                    <a:lumOff val="40000"/>
                  </a:schemeClr>
                </a:solidFill>
                <a:latin typeface="Courier New" pitchFamily="49" charset="0"/>
                <a:cs typeface="Courier New" pitchFamily="49" charset="0"/>
              </a:rPr>
              <a:t>   background-color: #fefefe; }</a:t>
            </a:r>
          </a:p>
          <a:p>
            <a:pPr eaLnBrk="1" hangingPunct="1">
              <a:spcBef>
                <a:spcPct val="0"/>
              </a:spcBef>
              <a:buFontTx/>
              <a:buNone/>
              <a:defRPr/>
            </a:pPr>
            <a:endParaRPr lang="en-US" altLang="en-US" sz="1400" b="1" dirty="0">
              <a:solidFill>
                <a:schemeClr val="accent6">
                  <a:lumMod val="60000"/>
                  <a:lumOff val="40000"/>
                </a:schemeClr>
              </a:solidFill>
              <a:latin typeface="Courier New" pitchFamily="49" charset="0"/>
              <a:cs typeface="Courier New" pitchFamily="49" charset="0"/>
            </a:endParaRPr>
          </a:p>
          <a:p>
            <a:pPr eaLnBrk="1" hangingPunct="1">
              <a:spcBef>
                <a:spcPct val="0"/>
              </a:spcBef>
              <a:buFontTx/>
              <a:buNone/>
              <a:defRPr/>
            </a:pPr>
            <a:r>
              <a:rPr lang="en-US" altLang="en-US" sz="1400" b="1" dirty="0">
                <a:solidFill>
                  <a:schemeClr val="accent6">
                    <a:lumMod val="60000"/>
                    <a:lumOff val="40000"/>
                  </a:schemeClr>
                </a:solidFill>
                <a:latin typeface="Courier New" pitchFamily="49" charset="0"/>
                <a:cs typeface="Courier New" pitchFamily="49" charset="0"/>
              </a:rPr>
              <a:t>p { line-height: 140%;</a:t>
            </a:r>
          </a:p>
          <a:p>
            <a:pPr eaLnBrk="1" hangingPunct="1">
              <a:spcBef>
                <a:spcPct val="0"/>
              </a:spcBef>
              <a:buFontTx/>
              <a:buNone/>
              <a:defRPr/>
            </a:pPr>
            <a:r>
              <a:rPr lang="en-US" altLang="en-US" sz="1400" b="1" dirty="0">
                <a:solidFill>
                  <a:schemeClr val="accent6">
                    <a:lumMod val="60000"/>
                    <a:lumOff val="40000"/>
                  </a:schemeClr>
                </a:solidFill>
                <a:latin typeface="Courier New" pitchFamily="49" charset="0"/>
                <a:cs typeface="Courier New" pitchFamily="49" charset="0"/>
              </a:rPr>
              <a:t>  color: #ff00ff; }</a:t>
            </a:r>
          </a:p>
          <a:p>
            <a:pPr eaLnBrk="1" hangingPunct="1">
              <a:spcBef>
                <a:spcPct val="0"/>
              </a:spcBef>
              <a:buFontTx/>
              <a:buNone/>
              <a:defRPr/>
            </a:pPr>
            <a:r>
              <a:rPr lang="en-US" altLang="en-US" sz="1400" b="1" dirty="0">
                <a:solidFill>
                  <a:schemeClr val="accent6">
                    <a:lumMod val="60000"/>
                    <a:lumOff val="40000"/>
                  </a:schemeClr>
                </a:solidFill>
                <a:latin typeface="Courier New" pitchFamily="49" charset="0"/>
                <a:cs typeface="Courier New" pitchFamily="49" charset="0"/>
              </a:rPr>
              <a:t>&lt;/style&gt;</a:t>
            </a:r>
          </a:p>
        </p:txBody>
      </p:sp>
      <p:sp>
        <p:nvSpPr>
          <p:cNvPr id="15369" name="TextBox 13"/>
          <p:cNvSpPr txBox="1">
            <a:spLocks noChangeArrowheads="1"/>
          </p:cNvSpPr>
          <p:nvPr/>
        </p:nvSpPr>
        <p:spPr bwMode="auto">
          <a:xfrm>
            <a:off x="1128494" y="2916239"/>
            <a:ext cx="48291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dirty="0">
                <a:solidFill>
                  <a:srgbClr val="000000"/>
                </a:solidFill>
                <a:latin typeface="Times New Roman" panose="02020603050405020304" pitchFamily="18" charset="0"/>
                <a:cs typeface="Times New Roman" panose="02020603050405020304" pitchFamily="18" charset="0"/>
              </a:rPr>
              <a:t>Implementation of </a:t>
            </a:r>
            <a:r>
              <a:rPr lang="en-US" altLang="en-US" sz="2000" b="1" dirty="0">
                <a:solidFill>
                  <a:srgbClr val="000000"/>
                </a:solidFill>
                <a:latin typeface="Times New Roman" panose="02020603050405020304" pitchFamily="18" charset="0"/>
                <a:cs typeface="Times New Roman" panose="02020603050405020304" pitchFamily="18" charset="0"/>
              </a:rPr>
              <a:t>embedded styles</a:t>
            </a:r>
            <a:r>
              <a:rPr lang="en-US" altLang="en-US" sz="2000" dirty="0">
                <a:solidFill>
                  <a:srgbClr val="000000"/>
                </a:solidFill>
                <a:latin typeface="Times New Roman" panose="02020603050405020304" pitchFamily="18" charset="0"/>
                <a:cs typeface="Times New Roman" panose="02020603050405020304" pitchFamily="18" charset="0"/>
              </a:rPr>
              <a:t>:</a:t>
            </a:r>
          </a:p>
        </p:txBody>
      </p:sp>
      <p:sp>
        <p:nvSpPr>
          <p:cNvPr id="9" name="Rectangle 8">
            <a:extLst>
              <a:ext uri="{FF2B5EF4-FFF2-40B4-BE49-F238E27FC236}">
                <a16:creationId xmlns:a16="http://schemas.microsoft.com/office/drawing/2014/main" id="{E3ED18DA-2097-4A19-AF81-27CB57ACF780}"/>
              </a:ext>
            </a:extLst>
          </p:cNvPr>
          <p:cNvSpPr/>
          <p:nvPr/>
        </p:nvSpPr>
        <p:spPr>
          <a:xfrm>
            <a:off x="990600" y="5486400"/>
            <a:ext cx="5286578" cy="97631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10" name="TextBox 8">
            <a:extLst>
              <a:ext uri="{FF2B5EF4-FFF2-40B4-BE49-F238E27FC236}">
                <a16:creationId xmlns:a16="http://schemas.microsoft.com/office/drawing/2014/main" id="{7CFA2EBB-831F-4D57-AE92-2BD3871689BF}"/>
              </a:ext>
            </a:extLst>
          </p:cNvPr>
          <p:cNvSpPr txBox="1">
            <a:spLocks noChangeArrowheads="1"/>
          </p:cNvSpPr>
          <p:nvPr/>
        </p:nvSpPr>
        <p:spPr bwMode="auto">
          <a:xfrm>
            <a:off x="1150938" y="5876925"/>
            <a:ext cx="4897640"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en-US" altLang="en-US" sz="1400" b="1" dirty="0">
                <a:solidFill>
                  <a:schemeClr val="accent6">
                    <a:lumMod val="60000"/>
                    <a:lumOff val="40000"/>
                  </a:schemeClr>
                </a:solidFill>
                <a:latin typeface="Courier New" pitchFamily="49" charset="0"/>
                <a:cs typeface="Courier New" pitchFamily="49" charset="0"/>
              </a:rPr>
              <a:t>&lt;link </a:t>
            </a:r>
            <a:r>
              <a:rPr lang="en-US" altLang="en-US" sz="1400" b="1" dirty="0" err="1">
                <a:solidFill>
                  <a:schemeClr val="accent6">
                    <a:lumMod val="60000"/>
                    <a:lumOff val="40000"/>
                  </a:schemeClr>
                </a:solidFill>
                <a:latin typeface="Courier New" pitchFamily="49" charset="0"/>
                <a:cs typeface="Courier New" pitchFamily="49" charset="0"/>
              </a:rPr>
              <a:t>rel</a:t>
            </a:r>
            <a:r>
              <a:rPr lang="en-US" altLang="en-US" sz="1400" b="1" dirty="0">
                <a:solidFill>
                  <a:schemeClr val="accent6">
                    <a:lumMod val="60000"/>
                    <a:lumOff val="40000"/>
                  </a:schemeClr>
                </a:solidFill>
                <a:latin typeface="Courier New" pitchFamily="49" charset="0"/>
                <a:cs typeface="Courier New" pitchFamily="49" charset="0"/>
              </a:rPr>
              <a:t>="stylesheet“ </a:t>
            </a:r>
            <a:r>
              <a:rPr lang="en-US" altLang="en-US" sz="1400" b="1" dirty="0" err="1">
                <a:solidFill>
                  <a:schemeClr val="accent6">
                    <a:lumMod val="60000"/>
                    <a:lumOff val="40000"/>
                  </a:schemeClr>
                </a:solidFill>
                <a:latin typeface="Courier New" pitchFamily="49" charset="0"/>
                <a:cs typeface="Courier New" pitchFamily="49" charset="0"/>
              </a:rPr>
              <a:t>href</a:t>
            </a:r>
            <a:r>
              <a:rPr lang="en-US" altLang="en-US" sz="1400" b="1" dirty="0">
                <a:solidFill>
                  <a:schemeClr val="accent6">
                    <a:lumMod val="60000"/>
                    <a:lumOff val="40000"/>
                  </a:schemeClr>
                </a:solidFill>
                <a:latin typeface="Courier New" pitchFamily="49" charset="0"/>
                <a:cs typeface="Courier New" pitchFamily="49" charset="0"/>
              </a:rPr>
              <a:t>="yourfile.css"&gt;</a:t>
            </a:r>
          </a:p>
        </p:txBody>
      </p:sp>
      <p:sp>
        <p:nvSpPr>
          <p:cNvPr id="12" name="TextBox 3">
            <a:extLst>
              <a:ext uri="{FF2B5EF4-FFF2-40B4-BE49-F238E27FC236}">
                <a16:creationId xmlns:a16="http://schemas.microsoft.com/office/drawing/2014/main" id="{1408AE94-1317-43D6-BD8F-E1635C982CF4}"/>
              </a:ext>
            </a:extLst>
          </p:cNvPr>
          <p:cNvSpPr txBox="1">
            <a:spLocks noChangeArrowheads="1"/>
          </p:cNvSpPr>
          <p:nvPr/>
        </p:nvSpPr>
        <p:spPr bwMode="auto">
          <a:xfrm>
            <a:off x="1090612" y="5444635"/>
            <a:ext cx="47085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dirty="0">
                <a:solidFill>
                  <a:srgbClr val="000000"/>
                </a:solidFill>
                <a:latin typeface="Times New Roman" panose="02020603050405020304" pitchFamily="18" charset="0"/>
                <a:cs typeface="Times New Roman" panose="02020603050405020304" pitchFamily="18" charset="0"/>
              </a:rPr>
              <a:t>How to link to </a:t>
            </a:r>
            <a:r>
              <a:rPr lang="en-US" altLang="en-US" sz="2000" b="1" dirty="0">
                <a:solidFill>
                  <a:srgbClr val="000000"/>
                </a:solidFill>
                <a:latin typeface="Times New Roman" panose="02020603050405020304" pitchFamily="18" charset="0"/>
                <a:cs typeface="Times New Roman" panose="02020603050405020304" pitchFamily="18" charset="0"/>
              </a:rPr>
              <a:t>external stylesheet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419100" y="228600"/>
            <a:ext cx="8305800" cy="584775"/>
          </a:xfrm>
          <a:prstGeom prst="rect">
            <a:avLst/>
          </a:prstGeom>
          <a:solidFill>
            <a:schemeClr val="accent2">
              <a:lumMod val="20000"/>
              <a:lumOff val="80000"/>
            </a:schemeClr>
          </a:solidFill>
          <a:ln w="31750">
            <a:solidFill>
              <a:srgbClr val="0070C0"/>
            </a:solidFill>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dirty="0"/>
              <a:t>Jumpstart CSS on Jan 29</a:t>
            </a:r>
            <a:r>
              <a:rPr lang="en-US" altLang="en-US" baseline="30000" dirty="0"/>
              <a:t>th</a:t>
            </a:r>
            <a:r>
              <a:rPr lang="en-US" altLang="en-US" dirty="0"/>
              <a:t> </a:t>
            </a:r>
          </a:p>
        </p:txBody>
      </p:sp>
      <p:sp>
        <p:nvSpPr>
          <p:cNvPr id="2" name="TextBox 1">
            <a:extLst>
              <a:ext uri="{FF2B5EF4-FFF2-40B4-BE49-F238E27FC236}">
                <a16:creationId xmlns:a16="http://schemas.microsoft.com/office/drawing/2014/main" id="{5075336E-44AA-49C9-BF90-D24545C79961}"/>
              </a:ext>
            </a:extLst>
          </p:cNvPr>
          <p:cNvSpPr txBox="1"/>
          <p:nvPr/>
        </p:nvSpPr>
        <p:spPr>
          <a:xfrm>
            <a:off x="304800" y="1074509"/>
            <a:ext cx="5184058" cy="4708981"/>
          </a:xfrm>
          <a:prstGeom prst="rect">
            <a:avLst/>
          </a:prstGeom>
          <a:noFill/>
        </p:spPr>
        <p:txBody>
          <a:bodyPr wrap="square" rtlCol="0">
            <a:spAutoFit/>
          </a:bodyPr>
          <a:lstStyle/>
          <a:p>
            <a:pPr marL="342900" indent="-342900">
              <a:buFont typeface="+mj-lt"/>
              <a:buAutoNum type="arabicPeriod"/>
            </a:pPr>
            <a:r>
              <a:rPr lang="en-US" sz="2000" dirty="0"/>
              <a:t>Copy the starter text on the right into a new HTML file.</a:t>
            </a:r>
          </a:p>
          <a:p>
            <a:pPr marL="342900" indent="-342900">
              <a:buFont typeface="+mj-lt"/>
              <a:buAutoNum type="arabicPeriod"/>
            </a:pPr>
            <a:r>
              <a:rPr lang="en-US" sz="2000" dirty="0"/>
              <a:t>Save inside of Chap 2 (or anywhere you want) </a:t>
            </a:r>
          </a:p>
          <a:p>
            <a:pPr marL="342900" indent="-342900">
              <a:buFont typeface="+mj-lt"/>
              <a:buAutoNum type="arabicPeriod"/>
            </a:pPr>
            <a:r>
              <a:rPr lang="en-US" sz="2000" dirty="0"/>
              <a:t>Do any 1 of these 4 tasks within 5 minutes. </a:t>
            </a:r>
          </a:p>
          <a:p>
            <a:pPr marL="800100" lvl="1" indent="-342900">
              <a:buFont typeface="Arial" panose="020B0604020202020204" pitchFamily="34" charset="0"/>
              <a:buChar char="•"/>
            </a:pPr>
            <a:r>
              <a:rPr lang="en-US" sz="1600" dirty="0"/>
              <a:t>Add a nav anywhere you want:</a:t>
            </a:r>
            <a:br>
              <a:rPr lang="en-US" sz="1600" dirty="0"/>
            </a:br>
            <a:r>
              <a:rPr lang="en-US" sz="1600" dirty="0"/>
              <a:t>Home | About Us | Contact</a:t>
            </a:r>
          </a:p>
          <a:p>
            <a:pPr marL="800100" lvl="1" indent="-342900">
              <a:buFont typeface="Arial" panose="020B0604020202020204" pitchFamily="34" charset="0"/>
              <a:buChar char="•"/>
            </a:pPr>
            <a:r>
              <a:rPr lang="en-US" sz="1600" dirty="0"/>
              <a:t>Add an h2 with a list of ways to relax</a:t>
            </a:r>
          </a:p>
          <a:p>
            <a:pPr marL="800100" lvl="1" indent="-342900">
              <a:buFont typeface="Arial" panose="020B0604020202020204" pitchFamily="34" charset="0"/>
              <a:buChar char="•"/>
            </a:pPr>
            <a:r>
              <a:rPr lang="en-US" sz="1600" dirty="0"/>
              <a:t>Add a picture anywhere </a:t>
            </a:r>
          </a:p>
          <a:p>
            <a:pPr marL="800100" lvl="1" indent="-342900">
              <a:buFont typeface="Arial" panose="020B0604020202020204" pitchFamily="34" charset="0"/>
              <a:buChar char="•"/>
            </a:pPr>
            <a:r>
              <a:rPr lang="en-US" sz="1600" dirty="0"/>
              <a:t>Under Reference, link to Wikipedia and Britannia </a:t>
            </a:r>
          </a:p>
          <a:p>
            <a:pPr marL="342900" indent="-342900">
              <a:buFont typeface="+mj-lt"/>
              <a:buAutoNum type="arabicPeriod"/>
            </a:pPr>
            <a:r>
              <a:rPr lang="en-US" sz="2000" dirty="0"/>
              <a:t>We need 4 volunteers to demonstrate: </a:t>
            </a:r>
          </a:p>
          <a:p>
            <a:pPr marL="800100" lvl="1" indent="-342900">
              <a:buFont typeface="Arial" panose="020B0604020202020204" pitchFamily="34" charset="0"/>
              <a:buChar char="•"/>
            </a:pPr>
            <a:r>
              <a:rPr lang="en-US" sz="1600" dirty="0"/>
              <a:t>____________ nav </a:t>
            </a:r>
          </a:p>
          <a:p>
            <a:pPr marL="800100" lvl="1" indent="-342900">
              <a:buFont typeface="Arial" panose="020B0604020202020204" pitchFamily="34" charset="0"/>
              <a:buChar char="•"/>
            </a:pPr>
            <a:r>
              <a:rPr lang="en-US" sz="1600" dirty="0"/>
              <a:t>____________ h2 and ul </a:t>
            </a:r>
          </a:p>
          <a:p>
            <a:pPr marL="800100" lvl="1" indent="-342900">
              <a:buFont typeface="Arial" panose="020B0604020202020204" pitchFamily="34" charset="0"/>
              <a:buChar char="•"/>
            </a:pPr>
            <a:r>
              <a:rPr lang="en-US" sz="1600" dirty="0"/>
              <a:t>____________ image </a:t>
            </a:r>
          </a:p>
          <a:p>
            <a:pPr marL="800100" lvl="1" indent="-342900">
              <a:buFont typeface="Arial" panose="020B0604020202020204" pitchFamily="34" charset="0"/>
              <a:buChar char="•"/>
            </a:pPr>
            <a:r>
              <a:rPr lang="en-US" sz="1600" dirty="0"/>
              <a:t>____________ hyperlinks </a:t>
            </a:r>
          </a:p>
        </p:txBody>
      </p:sp>
      <p:sp>
        <p:nvSpPr>
          <p:cNvPr id="3" name="TextBox 2">
            <a:extLst>
              <a:ext uri="{FF2B5EF4-FFF2-40B4-BE49-F238E27FC236}">
                <a16:creationId xmlns:a16="http://schemas.microsoft.com/office/drawing/2014/main" id="{0A196458-9B30-4E17-9A87-55B78124A2BC}"/>
              </a:ext>
            </a:extLst>
          </p:cNvPr>
          <p:cNvSpPr txBox="1"/>
          <p:nvPr/>
        </p:nvSpPr>
        <p:spPr>
          <a:xfrm>
            <a:off x="5727313" y="1524000"/>
            <a:ext cx="2962275" cy="4031873"/>
          </a:xfrm>
          <a:prstGeom prst="rect">
            <a:avLst/>
          </a:prstGeom>
          <a:noFill/>
          <a:ln w="15875">
            <a:solidFill>
              <a:srgbClr val="0070C0"/>
            </a:solidFill>
          </a:ln>
        </p:spPr>
        <p:txBody>
          <a:bodyPr wrap="square" rtlCol="0">
            <a:spAutoFit/>
          </a:bodyPr>
          <a:lstStyle/>
          <a:p>
            <a:r>
              <a:rPr lang="en-US" sz="400" dirty="0">
                <a:latin typeface="Courier New" panose="02070309020205020404" pitchFamily="49" charset="0"/>
                <a:cs typeface="Courier New" panose="02070309020205020404" pitchFamily="49" charset="0"/>
              </a:rPr>
              <a:t>&lt;!DOCTYPE html&gt;</a:t>
            </a:r>
          </a:p>
          <a:p>
            <a:r>
              <a:rPr lang="en-US" sz="400" dirty="0">
                <a:latin typeface="Courier New" panose="02070309020205020404" pitchFamily="49" charset="0"/>
                <a:cs typeface="Courier New" panose="02070309020205020404" pitchFamily="49" charset="0"/>
              </a:rPr>
              <a:t>&lt;html lang="</a:t>
            </a:r>
            <a:r>
              <a:rPr lang="en-US" sz="400" dirty="0" err="1">
                <a:latin typeface="Courier New" panose="02070309020205020404" pitchFamily="49" charset="0"/>
                <a:cs typeface="Courier New" panose="02070309020205020404" pitchFamily="49" charset="0"/>
              </a:rPr>
              <a:t>en</a:t>
            </a:r>
            <a:r>
              <a:rPr lang="en-US" sz="400" dirty="0">
                <a:latin typeface="Courier New" panose="02070309020205020404" pitchFamily="49" charset="0"/>
                <a:cs typeface="Courier New" panose="02070309020205020404" pitchFamily="49" charset="0"/>
              </a:rPr>
              <a:t>"&gt;</a:t>
            </a:r>
          </a:p>
          <a:p>
            <a:r>
              <a:rPr lang="en-US" sz="400" dirty="0">
                <a:latin typeface="Courier New" panose="02070309020205020404" pitchFamily="49" charset="0"/>
                <a:cs typeface="Courier New" panose="02070309020205020404" pitchFamily="49" charset="0"/>
              </a:rPr>
              <a:t>&lt;head&gt;</a:t>
            </a:r>
          </a:p>
          <a:p>
            <a:r>
              <a:rPr lang="en-US" sz="400" dirty="0">
                <a:latin typeface="Courier New" panose="02070309020205020404" pitchFamily="49" charset="0"/>
                <a:cs typeface="Courier New" panose="02070309020205020404" pitchFamily="49" charset="0"/>
              </a:rPr>
              <a:t>&lt;meta charset="utf-8"&gt;</a:t>
            </a:r>
          </a:p>
          <a:p>
            <a:r>
              <a:rPr lang="en-US" sz="400" dirty="0">
                <a:latin typeface="Courier New" panose="02070309020205020404" pitchFamily="49" charset="0"/>
                <a:cs typeface="Courier New" panose="02070309020205020404" pitchFamily="49" charset="0"/>
              </a:rPr>
              <a:t>&lt;title&gt;Tired Musings&lt;/title&gt;</a:t>
            </a:r>
          </a:p>
          <a:p>
            <a:r>
              <a:rPr lang="en-US" sz="400" dirty="0">
                <a:latin typeface="Courier New" panose="02070309020205020404" pitchFamily="49" charset="0"/>
                <a:cs typeface="Courier New" panose="02070309020205020404" pitchFamily="49" charset="0"/>
              </a:rPr>
              <a:t>&lt;/head&gt;</a:t>
            </a:r>
          </a:p>
          <a:p>
            <a:endParaRPr lang="en-US" sz="400" dirty="0">
              <a:latin typeface="Courier New" panose="02070309020205020404" pitchFamily="49" charset="0"/>
              <a:cs typeface="Courier New" panose="02070309020205020404" pitchFamily="49" charset="0"/>
            </a:endParaRPr>
          </a:p>
          <a:p>
            <a:r>
              <a:rPr lang="en-US" sz="400" dirty="0">
                <a:latin typeface="Courier New" panose="02070309020205020404" pitchFamily="49" charset="0"/>
                <a:cs typeface="Courier New" panose="02070309020205020404" pitchFamily="49" charset="0"/>
              </a:rPr>
              <a:t>&lt;body&gt;</a:t>
            </a:r>
          </a:p>
          <a:p>
            <a:r>
              <a:rPr lang="en-US" sz="400" dirty="0">
                <a:latin typeface="Courier New" panose="02070309020205020404" pitchFamily="49" charset="0"/>
                <a:cs typeface="Courier New" panose="02070309020205020404" pitchFamily="49" charset="0"/>
              </a:rPr>
              <a:t>	</a:t>
            </a:r>
          </a:p>
          <a:p>
            <a:r>
              <a:rPr lang="en-US" sz="400" dirty="0">
                <a:latin typeface="Courier New" panose="02070309020205020404" pitchFamily="49" charset="0"/>
                <a:cs typeface="Courier New" panose="02070309020205020404" pitchFamily="49" charset="0"/>
              </a:rPr>
              <a:t>	</a:t>
            </a:r>
          </a:p>
          <a:p>
            <a:endParaRPr lang="en-US" sz="400" dirty="0">
              <a:latin typeface="Courier New" panose="02070309020205020404" pitchFamily="49" charset="0"/>
              <a:cs typeface="Courier New" panose="02070309020205020404" pitchFamily="49" charset="0"/>
            </a:endParaRPr>
          </a:p>
          <a:p>
            <a:r>
              <a:rPr lang="en-US" sz="400" dirty="0">
                <a:latin typeface="Courier New" panose="02070309020205020404" pitchFamily="49" charset="0"/>
                <a:cs typeface="Courier New" panose="02070309020205020404" pitchFamily="49" charset="0"/>
              </a:rPr>
              <a:t>&lt;header&gt;</a:t>
            </a:r>
          </a:p>
          <a:p>
            <a:r>
              <a:rPr lang="en-US" sz="400" dirty="0">
                <a:latin typeface="Courier New" panose="02070309020205020404" pitchFamily="49" charset="0"/>
                <a:cs typeface="Courier New" panose="02070309020205020404" pitchFamily="49" charset="0"/>
              </a:rPr>
              <a:t>&lt;h1&gt;Tired of Being Tired&lt;/h1&gt;</a:t>
            </a:r>
          </a:p>
          <a:p>
            <a:r>
              <a:rPr lang="en-US" sz="400" dirty="0">
                <a:latin typeface="Courier New" panose="02070309020205020404" pitchFamily="49" charset="0"/>
                <a:cs typeface="Courier New" panose="02070309020205020404" pitchFamily="49" charset="0"/>
              </a:rPr>
              <a:t>&lt;/header&gt;</a:t>
            </a:r>
          </a:p>
          <a:p>
            <a:r>
              <a:rPr lang="en-US" sz="400" dirty="0">
                <a:latin typeface="Courier New" panose="02070309020205020404" pitchFamily="49" charset="0"/>
                <a:cs typeface="Courier New" panose="02070309020205020404" pitchFamily="49" charset="0"/>
              </a:rPr>
              <a:t>	</a:t>
            </a:r>
          </a:p>
          <a:p>
            <a:r>
              <a:rPr lang="en-US" sz="400" dirty="0">
                <a:latin typeface="Courier New" panose="02070309020205020404" pitchFamily="49" charset="0"/>
                <a:cs typeface="Courier New" panose="02070309020205020404" pitchFamily="49" charset="0"/>
              </a:rPr>
              <a:t>	</a:t>
            </a:r>
          </a:p>
          <a:p>
            <a:endParaRPr lang="en-US" sz="400" dirty="0">
              <a:latin typeface="Courier New" panose="02070309020205020404" pitchFamily="49" charset="0"/>
              <a:cs typeface="Courier New" panose="02070309020205020404" pitchFamily="49" charset="0"/>
            </a:endParaRPr>
          </a:p>
          <a:p>
            <a:r>
              <a:rPr lang="en-US" sz="400" dirty="0">
                <a:latin typeface="Courier New" panose="02070309020205020404" pitchFamily="49" charset="0"/>
                <a:cs typeface="Courier New" panose="02070309020205020404" pitchFamily="49" charset="0"/>
              </a:rPr>
              <a:t>&lt;main&gt;</a:t>
            </a:r>
          </a:p>
          <a:p>
            <a:r>
              <a:rPr lang="en-US" sz="400" dirty="0">
                <a:latin typeface="Courier New" panose="02070309020205020404" pitchFamily="49" charset="0"/>
                <a:cs typeface="Courier New" panose="02070309020205020404" pitchFamily="49" charset="0"/>
              </a:rPr>
              <a:t>&lt;p&gt;I am tired! Yes, you heard me right. I'm tired. But once you read this article, you'll understand why. For several years, I've been blaming it on middle age, iron poor blood, lack of vitamins, air pollution, water retention, </a:t>
            </a:r>
            <a:r>
              <a:rPr lang="en-US" sz="400" dirty="0" err="1">
                <a:latin typeface="Courier New" panose="02070309020205020404" pitchFamily="49" charset="0"/>
                <a:cs typeface="Courier New" panose="02070309020205020404" pitchFamily="49" charset="0"/>
              </a:rPr>
              <a:t>saccharin,over</a:t>
            </a:r>
            <a:r>
              <a:rPr lang="en-US" sz="400" dirty="0">
                <a:latin typeface="Courier New" panose="02070309020205020404" pitchFamily="49" charset="0"/>
                <a:cs typeface="Courier New" panose="02070309020205020404" pitchFamily="49" charset="0"/>
              </a:rPr>
              <a:t>-eating, dieting, big feet, yellow wax build-up and a dozen or so  other maladies that make you wonder if life is really worth living.&lt;/p&gt;</a:t>
            </a:r>
          </a:p>
          <a:p>
            <a:r>
              <a:rPr lang="en-US" sz="400" dirty="0">
                <a:latin typeface="Courier New" panose="02070309020205020404" pitchFamily="49" charset="0"/>
                <a:cs typeface="Courier New" panose="02070309020205020404" pitchFamily="49" charset="0"/>
              </a:rPr>
              <a:t>&lt;p&gt;But now I find out that those things are not the cause of my being tired! I'm tired simply because I am overworked!&lt;/p&gt;</a:t>
            </a:r>
          </a:p>
          <a:p>
            <a:r>
              <a:rPr lang="en-US" sz="400" dirty="0">
                <a:latin typeface="Courier New" panose="02070309020205020404" pitchFamily="49" charset="0"/>
                <a:cs typeface="Courier New" panose="02070309020205020404" pitchFamily="49" charset="0"/>
              </a:rPr>
              <a:t>&lt;p&gt;I have just figured out the breakdown of the currently employed people in this country and it has left me exhausted. It took quite a bit of studying and calculating on my part, but I think I have it all figured out! I know where every single American is:&lt;/p&gt;</a:t>
            </a:r>
          </a:p>
          <a:p>
            <a:endParaRPr lang="en-US" sz="400" dirty="0">
              <a:latin typeface="Courier New" panose="02070309020205020404" pitchFamily="49" charset="0"/>
              <a:cs typeface="Courier New" panose="02070309020205020404" pitchFamily="49" charset="0"/>
            </a:endParaRPr>
          </a:p>
          <a:p>
            <a:endParaRPr lang="en-US" sz="400" dirty="0">
              <a:latin typeface="Courier New" panose="02070309020205020404" pitchFamily="49" charset="0"/>
              <a:cs typeface="Courier New" panose="02070309020205020404" pitchFamily="49" charset="0"/>
            </a:endParaRPr>
          </a:p>
          <a:p>
            <a:endParaRPr lang="en-US" sz="400" dirty="0">
              <a:latin typeface="Courier New" panose="02070309020205020404" pitchFamily="49" charset="0"/>
              <a:cs typeface="Courier New" panose="02070309020205020404" pitchFamily="49" charset="0"/>
            </a:endParaRPr>
          </a:p>
          <a:p>
            <a:r>
              <a:rPr lang="en-US" sz="400" dirty="0">
                <a:latin typeface="Courier New" panose="02070309020205020404" pitchFamily="49" charset="0"/>
                <a:cs typeface="Courier New" panose="02070309020205020404" pitchFamily="49" charset="0"/>
              </a:rPr>
              <a:t>&lt;h2&gt;Statistics Tell the Story&lt;/h2&gt;</a:t>
            </a:r>
          </a:p>
          <a:p>
            <a:r>
              <a:rPr lang="en-US" sz="400" dirty="0">
                <a:latin typeface="Courier New" panose="02070309020205020404" pitchFamily="49" charset="0"/>
                <a:cs typeface="Courier New" panose="02070309020205020404" pitchFamily="49" charset="0"/>
              </a:rPr>
              <a:t>&lt;p&gt;You see, the population of this country is right around 200 million people. 84 million are retired. That leaves 116 million people to do the work. Of that 116 million, 75 million are in school. Naturally, they can not be counted on to work full-time. We are now down to 41 million people to do all of the work. Of this total, 22 million are employed by the federal government. That leaves us with 19  million left to do all of the work in the private sector.&lt;/p&gt;</a:t>
            </a:r>
          </a:p>
          <a:p>
            <a:r>
              <a:rPr lang="en-US" sz="400" dirty="0">
                <a:latin typeface="Courier New" panose="02070309020205020404" pitchFamily="49" charset="0"/>
                <a:cs typeface="Courier New" panose="02070309020205020404" pitchFamily="49" charset="0"/>
              </a:rPr>
              <a:t>&lt;p&gt;Four million are in the Armed Forces, which leave just 15 million to do all of the work. Take from that number a total of 14,800,000 people who work for state and local government and that leaves us with only 200,000 people to do all of the work.&lt;/p&gt;</a:t>
            </a:r>
          </a:p>
          <a:p>
            <a:r>
              <a:rPr lang="en-US" sz="400" dirty="0">
                <a:latin typeface="Courier New" panose="02070309020205020404" pitchFamily="49" charset="0"/>
                <a:cs typeface="Courier New" panose="02070309020205020404" pitchFamily="49" charset="0"/>
              </a:rPr>
              <a:t>	</a:t>
            </a:r>
          </a:p>
          <a:p>
            <a:r>
              <a:rPr lang="en-US" sz="400" dirty="0">
                <a:latin typeface="Courier New" panose="02070309020205020404" pitchFamily="49" charset="0"/>
                <a:cs typeface="Courier New" panose="02070309020205020404" pitchFamily="49" charset="0"/>
              </a:rPr>
              <a:t>	</a:t>
            </a:r>
          </a:p>
          <a:p>
            <a:endParaRPr lang="en-US" sz="400" dirty="0">
              <a:latin typeface="Courier New" panose="02070309020205020404" pitchFamily="49" charset="0"/>
              <a:cs typeface="Courier New" panose="02070309020205020404" pitchFamily="49" charset="0"/>
            </a:endParaRPr>
          </a:p>
          <a:p>
            <a:r>
              <a:rPr lang="en-US" sz="400" dirty="0">
                <a:latin typeface="Courier New" panose="02070309020205020404" pitchFamily="49" charset="0"/>
                <a:cs typeface="Courier New" panose="02070309020205020404" pitchFamily="49" charset="0"/>
              </a:rPr>
              <a:t>&lt;h2&gt;Recommendation for Action&lt;/h2&gt;</a:t>
            </a:r>
          </a:p>
          <a:p>
            <a:r>
              <a:rPr lang="en-US" sz="400" dirty="0">
                <a:latin typeface="Courier New" panose="02070309020205020404" pitchFamily="49" charset="0"/>
                <a:cs typeface="Courier New" panose="02070309020205020404" pitchFamily="49" charset="0"/>
              </a:rPr>
              <a:t>&lt;p&gt;Now there are 199,998 people in prisons. That leaves just two people to do all of the work: you and me! And you're just sitting here reading this stupid webpage! No Wonder I'm so tired! Get to work!!&lt;/p&gt;</a:t>
            </a:r>
          </a:p>
          <a:p>
            <a:r>
              <a:rPr lang="en-US" sz="400" dirty="0">
                <a:latin typeface="Courier New" panose="02070309020205020404" pitchFamily="49" charset="0"/>
                <a:cs typeface="Courier New" panose="02070309020205020404" pitchFamily="49" charset="0"/>
              </a:rPr>
              <a:t>	</a:t>
            </a:r>
          </a:p>
          <a:p>
            <a:endParaRPr lang="en-US" sz="400" dirty="0">
              <a:latin typeface="Courier New" panose="02070309020205020404" pitchFamily="49" charset="0"/>
              <a:cs typeface="Courier New" panose="02070309020205020404" pitchFamily="49" charset="0"/>
            </a:endParaRPr>
          </a:p>
          <a:p>
            <a:endParaRPr lang="en-US" sz="400" dirty="0">
              <a:latin typeface="Courier New" panose="02070309020205020404" pitchFamily="49" charset="0"/>
              <a:cs typeface="Courier New" panose="02070309020205020404" pitchFamily="49" charset="0"/>
            </a:endParaRPr>
          </a:p>
          <a:p>
            <a:r>
              <a:rPr lang="en-US" sz="400" dirty="0">
                <a:latin typeface="Courier New" panose="02070309020205020404" pitchFamily="49" charset="0"/>
                <a:cs typeface="Courier New" panose="02070309020205020404" pitchFamily="49" charset="0"/>
              </a:rPr>
              <a:t>&lt;h2&gt;References&lt;/h2&gt;</a:t>
            </a:r>
          </a:p>
          <a:p>
            <a:r>
              <a:rPr lang="en-US" sz="400" dirty="0">
                <a:latin typeface="Courier New" panose="02070309020205020404" pitchFamily="49" charset="0"/>
                <a:cs typeface="Courier New" panose="02070309020205020404" pitchFamily="49" charset="0"/>
              </a:rPr>
              <a:t>&lt;p&gt;Wikipedia &lt;</a:t>
            </a:r>
            <a:r>
              <a:rPr lang="en-US" sz="400" dirty="0" err="1">
                <a:latin typeface="Courier New" panose="02070309020205020404" pitchFamily="49" charset="0"/>
                <a:cs typeface="Courier New" panose="02070309020205020404" pitchFamily="49" charset="0"/>
              </a:rPr>
              <a:t>br</a:t>
            </a:r>
            <a:r>
              <a:rPr lang="en-US" sz="400" dirty="0">
                <a:latin typeface="Courier New" panose="02070309020205020404" pitchFamily="49" charset="0"/>
                <a:cs typeface="Courier New" panose="02070309020205020404" pitchFamily="49" charset="0"/>
              </a:rPr>
              <a:t>&gt;</a:t>
            </a:r>
          </a:p>
          <a:p>
            <a:r>
              <a:rPr lang="en-US" sz="400" dirty="0">
                <a:latin typeface="Courier New" panose="02070309020205020404" pitchFamily="49" charset="0"/>
                <a:cs typeface="Courier New" panose="02070309020205020404" pitchFamily="49" charset="0"/>
              </a:rPr>
              <a:t> Encyclopedia Britannica &lt;/p&gt;</a:t>
            </a:r>
          </a:p>
          <a:p>
            <a:r>
              <a:rPr lang="en-US" sz="400" dirty="0">
                <a:latin typeface="Courier New" panose="02070309020205020404" pitchFamily="49" charset="0"/>
                <a:cs typeface="Courier New" panose="02070309020205020404" pitchFamily="49" charset="0"/>
              </a:rPr>
              <a:t>&lt;/main&gt;</a:t>
            </a:r>
          </a:p>
          <a:p>
            <a:r>
              <a:rPr lang="en-US" sz="400" dirty="0">
                <a:latin typeface="Courier New" panose="02070309020205020404" pitchFamily="49" charset="0"/>
                <a:cs typeface="Courier New" panose="02070309020205020404" pitchFamily="49" charset="0"/>
              </a:rPr>
              <a:t>	</a:t>
            </a:r>
          </a:p>
          <a:p>
            <a:r>
              <a:rPr lang="en-US" sz="400" dirty="0">
                <a:latin typeface="Courier New" panose="02070309020205020404" pitchFamily="49" charset="0"/>
                <a:cs typeface="Courier New" panose="02070309020205020404" pitchFamily="49" charset="0"/>
              </a:rPr>
              <a:t>	</a:t>
            </a:r>
          </a:p>
          <a:p>
            <a:r>
              <a:rPr lang="en-US" sz="400" dirty="0">
                <a:latin typeface="Courier New" panose="02070309020205020404" pitchFamily="49" charset="0"/>
                <a:cs typeface="Courier New" panose="02070309020205020404" pitchFamily="49" charset="0"/>
              </a:rPr>
              <a:t>	</a:t>
            </a:r>
          </a:p>
          <a:p>
            <a:r>
              <a:rPr lang="en-US" sz="400" dirty="0">
                <a:latin typeface="Courier New" panose="02070309020205020404" pitchFamily="49" charset="0"/>
                <a:cs typeface="Courier New" panose="02070309020205020404" pitchFamily="49" charset="0"/>
              </a:rPr>
              <a:t>&lt;footer&gt;Copyright 2021&amp;copy; by Twisted Thoughts, Inc. &lt;/footer&gt;</a:t>
            </a:r>
          </a:p>
          <a:p>
            <a:endParaRPr lang="en-US" sz="400" dirty="0">
              <a:latin typeface="Courier New" panose="02070309020205020404" pitchFamily="49" charset="0"/>
              <a:cs typeface="Courier New" panose="02070309020205020404" pitchFamily="49" charset="0"/>
            </a:endParaRPr>
          </a:p>
          <a:p>
            <a:endParaRPr lang="en-US" sz="400" dirty="0">
              <a:latin typeface="Courier New" panose="02070309020205020404" pitchFamily="49" charset="0"/>
              <a:cs typeface="Courier New" panose="02070309020205020404" pitchFamily="49" charset="0"/>
            </a:endParaRPr>
          </a:p>
          <a:p>
            <a:r>
              <a:rPr lang="en-US" sz="400" dirty="0">
                <a:latin typeface="Courier New" panose="02070309020205020404" pitchFamily="49" charset="0"/>
                <a:cs typeface="Courier New" panose="02070309020205020404" pitchFamily="49" charset="0"/>
              </a:rPr>
              <a:t>&lt;/body&gt;</a:t>
            </a:r>
          </a:p>
          <a:p>
            <a:r>
              <a:rPr lang="en-US" sz="400" dirty="0">
                <a:latin typeface="Courier New" panose="02070309020205020404" pitchFamily="49" charset="0"/>
                <a:cs typeface="Courier New" panose="02070309020205020404" pitchFamily="49" charset="0"/>
              </a:rPr>
              <a:t>&lt;/html&gt;</a:t>
            </a:r>
          </a:p>
          <a:p>
            <a:endParaRPr lang="en-US" sz="400" dirty="0">
              <a:latin typeface="Courier New" panose="02070309020205020404" pitchFamily="49" charset="0"/>
              <a:cs typeface="Courier New" panose="02070309020205020404" pitchFamily="49" charset="0"/>
            </a:endParaRPr>
          </a:p>
        </p:txBody>
      </p:sp>
      <p:sp>
        <p:nvSpPr>
          <p:cNvPr id="5" name="TextBox 4">
            <a:extLst>
              <a:ext uri="{FF2B5EF4-FFF2-40B4-BE49-F238E27FC236}">
                <a16:creationId xmlns:a16="http://schemas.microsoft.com/office/drawing/2014/main" id="{6CE7C960-540C-4144-88DF-F8E026CA7F72}"/>
              </a:ext>
            </a:extLst>
          </p:cNvPr>
          <p:cNvSpPr txBox="1"/>
          <p:nvPr/>
        </p:nvSpPr>
        <p:spPr>
          <a:xfrm>
            <a:off x="5727312" y="1185446"/>
            <a:ext cx="2962275" cy="338554"/>
          </a:xfrm>
          <a:prstGeom prst="rect">
            <a:avLst/>
          </a:prstGeom>
          <a:noFill/>
          <a:ln w="15875">
            <a:solidFill>
              <a:srgbClr val="0070C0"/>
            </a:solidFill>
          </a:ln>
        </p:spPr>
        <p:txBody>
          <a:bodyPr wrap="square" rtlCol="0">
            <a:spAutoFit/>
          </a:bodyPr>
          <a:lstStyle/>
          <a:p>
            <a:r>
              <a:rPr lang="en-US" sz="1600" dirty="0"/>
              <a:t>Copy starter text below:</a:t>
            </a:r>
            <a:endParaRPr lang="en-US" sz="1050" dirty="0">
              <a:latin typeface="Courier New" panose="02070309020205020404" pitchFamily="49" charset="0"/>
              <a:cs typeface="Courier New" panose="02070309020205020404" pitchFamily="49"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ChangeArrowheads="1"/>
          </p:cNvSpPr>
          <p:nvPr/>
        </p:nvSpPr>
        <p:spPr bwMode="auto">
          <a:xfrm>
            <a:off x="1676400" y="2438400"/>
            <a:ext cx="5791200" cy="1569660"/>
          </a:xfrm>
          <a:prstGeom prst="rect">
            <a:avLst/>
          </a:prstGeom>
          <a:solidFill>
            <a:schemeClr val="accent2">
              <a:lumMod val="20000"/>
              <a:lumOff val="80000"/>
            </a:schemeClr>
          </a:solidFill>
          <a:ln w="31750">
            <a:solidFill>
              <a:srgbClr val="0070C0"/>
            </a:solidFill>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dirty="0"/>
              <a:t>See table 3-1</a:t>
            </a:r>
            <a:br>
              <a:rPr lang="en-US" altLang="en-US" dirty="0"/>
            </a:br>
            <a:r>
              <a:rPr lang="en-US" altLang="en-US" dirty="0"/>
              <a:t>to review all properties covered in Chapter 3</a:t>
            </a:r>
          </a:p>
        </p:txBody>
      </p:sp>
    </p:spTree>
    <p:extLst>
      <p:ext uri="{BB962C8B-B14F-4D97-AF65-F5344CB8AC3E}">
        <p14:creationId xmlns:p14="http://schemas.microsoft.com/office/powerpoint/2010/main" val="1840854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60DD6C-8CCB-4B59-A67B-D7EA82F2BDF6}"/>
              </a:ext>
            </a:extLst>
          </p:cNvPr>
          <p:cNvSpPr txBox="1"/>
          <p:nvPr/>
        </p:nvSpPr>
        <p:spPr>
          <a:xfrm>
            <a:off x="457200" y="609600"/>
            <a:ext cx="8077200" cy="584775"/>
          </a:xfrm>
          <a:prstGeom prst="rect">
            <a:avLst/>
          </a:prstGeom>
          <a:noFill/>
        </p:spPr>
        <p:txBody>
          <a:bodyPr>
            <a:spAutoFit/>
          </a:bodyPr>
          <a:lstStyle/>
          <a:p>
            <a:pPr eaLnBrk="1" hangingPunct="1"/>
            <a:r>
              <a:rPr lang="en-US" altLang="en-US" sz="3200" b="1" dirty="0"/>
              <a:t>About Placeholder text</a:t>
            </a:r>
          </a:p>
        </p:txBody>
      </p:sp>
      <p:sp>
        <p:nvSpPr>
          <p:cNvPr id="4" name="TextBox 3">
            <a:extLst>
              <a:ext uri="{FF2B5EF4-FFF2-40B4-BE49-F238E27FC236}">
                <a16:creationId xmlns:a16="http://schemas.microsoft.com/office/drawing/2014/main" id="{67DFE067-73DE-4F66-9BD1-D4B097171048}"/>
              </a:ext>
            </a:extLst>
          </p:cNvPr>
          <p:cNvSpPr txBox="1"/>
          <p:nvPr/>
        </p:nvSpPr>
        <p:spPr>
          <a:xfrm>
            <a:off x="609600" y="1295400"/>
            <a:ext cx="7467600" cy="5093702"/>
          </a:xfrm>
          <a:prstGeom prst="rect">
            <a:avLst/>
          </a:prstGeom>
          <a:noFill/>
        </p:spPr>
        <p:txBody>
          <a:bodyPr wrap="square">
            <a:spAutoFit/>
          </a:bodyPr>
          <a:lstStyle/>
          <a:p>
            <a:pPr marL="342900" indent="-342900" eaLnBrk="1" hangingPunct="1">
              <a:spcAft>
                <a:spcPts val="600"/>
              </a:spcAft>
              <a:buFont typeface="Arial" panose="020B0604020202020204" pitchFamily="34" charset="0"/>
              <a:buChar char="•"/>
              <a:defRPr/>
            </a:pPr>
            <a:r>
              <a:rPr lang="en-US" sz="2400" b="1" dirty="0"/>
              <a:t>Dummy text</a:t>
            </a:r>
            <a:r>
              <a:rPr lang="en-US" sz="2400" dirty="0"/>
              <a:t> or </a:t>
            </a:r>
            <a:r>
              <a:rPr lang="en-US" sz="2400" b="1" dirty="0"/>
              <a:t>placeholder text:</a:t>
            </a:r>
            <a:br>
              <a:rPr lang="en-US" sz="2400" b="1" dirty="0"/>
            </a:br>
            <a:r>
              <a:rPr lang="en-US" sz="2400" dirty="0"/>
              <a:t>used in the publishing industry or by web designers to occupy the space temporarily</a:t>
            </a:r>
          </a:p>
          <a:p>
            <a:pPr marL="342900" indent="-342900" eaLnBrk="1" hangingPunct="1">
              <a:spcAft>
                <a:spcPts val="600"/>
              </a:spcAft>
              <a:buFont typeface="Arial" panose="020B0604020202020204" pitchFamily="34" charset="0"/>
              <a:buChar char="•"/>
              <a:defRPr/>
            </a:pPr>
            <a:r>
              <a:rPr lang="en-US" sz="2400" dirty="0">
                <a:latin typeface="Arial" charset="0"/>
                <a:cs typeface="Arial" charset="0"/>
              </a:rPr>
              <a:t>Nonsensical (random) Latin </a:t>
            </a:r>
            <a:endParaRPr lang="en-US" sz="2000" dirty="0">
              <a:latin typeface="Arial" charset="0"/>
              <a:cs typeface="Arial" charset="0"/>
            </a:endParaRPr>
          </a:p>
          <a:p>
            <a:pPr marL="342900" indent="-342900" eaLnBrk="1" hangingPunct="1">
              <a:spcAft>
                <a:spcPts val="600"/>
              </a:spcAft>
              <a:buFont typeface="Arial" panose="020B0604020202020204" pitchFamily="34" charset="0"/>
              <a:buChar char="•"/>
              <a:defRPr/>
            </a:pPr>
            <a:r>
              <a:rPr lang="en-US" sz="2400" dirty="0">
                <a:latin typeface="Arial" charset="0"/>
                <a:cs typeface="Arial" charset="0"/>
              </a:rPr>
              <a:t>Attractive and realistic appearance</a:t>
            </a:r>
          </a:p>
          <a:p>
            <a:pPr eaLnBrk="1" hangingPunct="1">
              <a:spcAft>
                <a:spcPts val="600"/>
              </a:spcAft>
              <a:defRPr/>
            </a:pPr>
            <a:endParaRPr lang="en-US" sz="2000" dirty="0">
              <a:latin typeface="Arial" charset="0"/>
              <a:cs typeface="Arial" charset="0"/>
            </a:endParaRPr>
          </a:p>
          <a:p>
            <a:pPr eaLnBrk="1" hangingPunct="1">
              <a:spcAft>
                <a:spcPts val="600"/>
              </a:spcAft>
              <a:defRPr/>
            </a:pPr>
            <a:r>
              <a:rPr lang="en-US" sz="2000" b="1" dirty="0">
                <a:latin typeface="Arial" charset="0"/>
                <a:cs typeface="Arial" charset="0"/>
              </a:rPr>
              <a:t>Some sources of text: </a:t>
            </a:r>
          </a:p>
          <a:p>
            <a:pPr marL="342900" indent="-342900" eaLnBrk="1" hangingPunct="1">
              <a:spcAft>
                <a:spcPts val="600"/>
              </a:spcAft>
              <a:buFont typeface="Arial" panose="020B0604020202020204" pitchFamily="34" charset="0"/>
              <a:buChar char="•"/>
              <a:defRPr/>
            </a:pPr>
            <a:r>
              <a:rPr lang="en-US" sz="2000" dirty="0">
                <a:latin typeface="Arial" charset="0"/>
                <a:cs typeface="Arial" charset="0"/>
                <a:hlinkClick r:id="rId2"/>
              </a:rPr>
              <a:t>www.blindtextgenerator.com</a:t>
            </a:r>
            <a:r>
              <a:rPr lang="en-US" sz="2000" dirty="0">
                <a:latin typeface="Arial" charset="0"/>
                <a:cs typeface="Arial" charset="0"/>
              </a:rPr>
              <a:t> </a:t>
            </a:r>
          </a:p>
          <a:p>
            <a:pPr marL="342900" indent="-342900" eaLnBrk="1" hangingPunct="1">
              <a:spcAft>
                <a:spcPts val="600"/>
              </a:spcAft>
              <a:buFont typeface="Arial" panose="020B0604020202020204" pitchFamily="34" charset="0"/>
              <a:buChar char="•"/>
              <a:defRPr/>
            </a:pPr>
            <a:r>
              <a:rPr lang="en-US" sz="2000" dirty="0">
                <a:latin typeface="Arial" charset="0"/>
                <a:cs typeface="Arial" charset="0"/>
                <a:hlinkClick r:id="rId3"/>
              </a:rPr>
              <a:t>www.lipsum.com</a:t>
            </a:r>
            <a:r>
              <a:rPr lang="en-US" sz="2000" dirty="0">
                <a:latin typeface="Arial" charset="0"/>
                <a:cs typeface="Arial" charset="0"/>
              </a:rPr>
              <a:t> </a:t>
            </a:r>
            <a:br>
              <a:rPr lang="en-US" sz="2000" dirty="0">
                <a:latin typeface="Arial" charset="0"/>
                <a:cs typeface="Arial" charset="0"/>
              </a:rPr>
            </a:br>
            <a:endParaRPr lang="en-US" sz="2000" dirty="0">
              <a:latin typeface="Arial" charset="0"/>
              <a:cs typeface="Arial" charset="0"/>
            </a:endParaRPr>
          </a:p>
          <a:p>
            <a:pPr eaLnBrk="1" hangingPunct="1">
              <a:spcAft>
                <a:spcPts val="600"/>
              </a:spcAft>
              <a:defRPr/>
            </a:pPr>
            <a:r>
              <a:rPr lang="en-US" sz="2000" b="1" dirty="0">
                <a:latin typeface="Arial" charset="0"/>
                <a:cs typeface="Arial" charset="0"/>
              </a:rPr>
              <a:t>Some sources of images:</a:t>
            </a:r>
          </a:p>
          <a:p>
            <a:pPr marL="342900" indent="-342900" eaLnBrk="1" hangingPunct="1">
              <a:spcAft>
                <a:spcPts val="600"/>
              </a:spcAft>
              <a:buFont typeface="Arial" panose="020B0604020202020204" pitchFamily="34" charset="0"/>
              <a:buChar char="•"/>
              <a:defRPr/>
            </a:pPr>
            <a:r>
              <a:rPr lang="en-US" sz="2000" dirty="0">
                <a:latin typeface="Arial" charset="0"/>
                <a:cs typeface="Arial" charset="0"/>
                <a:hlinkClick r:id="rId4"/>
              </a:rPr>
              <a:t>https://picsum.photos</a:t>
            </a:r>
            <a:endParaRPr lang="en-US" sz="2000" dirty="0">
              <a:latin typeface="Arial" charset="0"/>
              <a:cs typeface="Arial" charset="0"/>
            </a:endParaRPr>
          </a:p>
          <a:p>
            <a:pPr marL="342900" indent="-342900" eaLnBrk="1" hangingPunct="1">
              <a:spcAft>
                <a:spcPts val="600"/>
              </a:spcAft>
              <a:buFont typeface="Arial" panose="020B0604020202020204" pitchFamily="34" charset="0"/>
              <a:buChar char="•"/>
              <a:defRPr/>
            </a:pPr>
            <a:r>
              <a:rPr lang="en-US" sz="2000" dirty="0">
                <a:latin typeface="Arial" charset="0"/>
                <a:cs typeface="Arial" charset="0"/>
                <a:hlinkClick r:id="rId5"/>
              </a:rPr>
              <a:t>https://lorempixel.com</a:t>
            </a:r>
            <a:r>
              <a:rPr lang="en-US" sz="2000" dirty="0">
                <a:latin typeface="Arial" charset="0"/>
                <a:cs typeface="Arial" charset="0"/>
              </a:rPr>
              <a:t> </a:t>
            </a:r>
            <a:r>
              <a:rPr lang="en-US" sz="2000" dirty="0">
                <a:highlight>
                  <a:srgbClr val="FFFF00"/>
                </a:highlight>
                <a:latin typeface="Arial" charset="0"/>
                <a:cs typeface="Arial" charset="0"/>
              </a:rPr>
              <a:t>(addendum: It’s slow)</a:t>
            </a:r>
          </a:p>
        </p:txBody>
      </p:sp>
    </p:spTree>
    <p:extLst>
      <p:ext uri="{BB962C8B-B14F-4D97-AF65-F5344CB8AC3E}">
        <p14:creationId xmlns:p14="http://schemas.microsoft.com/office/powerpoint/2010/main" val="3355360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
          <p:cNvSpPr txBox="1">
            <a:spLocks noChangeArrowheads="1"/>
          </p:cNvSpPr>
          <p:nvPr/>
        </p:nvSpPr>
        <p:spPr bwMode="auto">
          <a:xfrm>
            <a:off x="533400" y="406681"/>
            <a:ext cx="7378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dirty="0">
                <a:solidFill>
                  <a:schemeClr val="accent6">
                    <a:lumMod val="75000"/>
                  </a:schemeClr>
                </a:solidFill>
              </a:rPr>
              <a:t>Practice for Chapter 3 </a:t>
            </a:r>
            <a:endParaRPr lang="en-US" altLang="en-US" sz="2400" dirty="0">
              <a:solidFill>
                <a:schemeClr val="accent6">
                  <a:lumMod val="75000"/>
                </a:schemeClr>
              </a:solidFill>
            </a:endParaRPr>
          </a:p>
        </p:txBody>
      </p:sp>
      <p:sp>
        <p:nvSpPr>
          <p:cNvPr id="2" name="TextBox 1">
            <a:extLst>
              <a:ext uri="{FF2B5EF4-FFF2-40B4-BE49-F238E27FC236}">
                <a16:creationId xmlns:a16="http://schemas.microsoft.com/office/drawing/2014/main" id="{9D620D32-1922-45A4-BE78-E1600CCEF0CF}"/>
              </a:ext>
            </a:extLst>
          </p:cNvPr>
          <p:cNvSpPr txBox="1"/>
          <p:nvPr/>
        </p:nvSpPr>
        <p:spPr>
          <a:xfrm>
            <a:off x="647700" y="868346"/>
            <a:ext cx="8115300" cy="5416868"/>
          </a:xfrm>
          <a:prstGeom prst="rect">
            <a:avLst/>
          </a:prstGeom>
          <a:noFill/>
        </p:spPr>
        <p:txBody>
          <a:bodyPr wrap="square" rtlCol="0">
            <a:spAutoFit/>
          </a:bodyPr>
          <a:lstStyle/>
          <a:p>
            <a:r>
              <a:rPr lang="en-US" sz="1600" dirty="0"/>
              <a:t>This exercise is for practice and will not be submitted. </a:t>
            </a:r>
          </a:p>
          <a:p>
            <a:endParaRPr lang="en-US" sz="1600" dirty="0"/>
          </a:p>
          <a:p>
            <a:r>
              <a:rPr lang="en-US" b="1" dirty="0"/>
              <a:t>Theme:</a:t>
            </a:r>
            <a:r>
              <a:rPr lang="en-US" altLang="en-US" b="1" dirty="0">
                <a:solidFill>
                  <a:schemeClr val="accent6">
                    <a:lumMod val="75000"/>
                  </a:schemeClr>
                </a:solidFill>
              </a:rPr>
              <a:t> </a:t>
            </a:r>
            <a:r>
              <a:rPr lang="en-US" altLang="en-US" i="1" dirty="0">
                <a:latin typeface="Times New Roman" panose="02020603050405020304" pitchFamily="18" charset="0"/>
                <a:cs typeface="Times New Roman" panose="02020603050405020304" pitchFamily="18" charset="0"/>
              </a:rPr>
              <a:t>Assume that you are a freelance web designer and need to create a website to promote your business.</a:t>
            </a:r>
            <a:r>
              <a:rPr lang="en-US" i="1" dirty="0">
                <a:latin typeface="Times New Roman" panose="02020603050405020304" pitchFamily="18" charset="0"/>
                <a:cs typeface="Times New Roman" panose="02020603050405020304" pitchFamily="18" charset="0"/>
              </a:rPr>
              <a:t> </a:t>
            </a:r>
          </a:p>
          <a:p>
            <a:endParaRPr lang="en-US" dirty="0"/>
          </a:p>
          <a:p>
            <a:r>
              <a:rPr lang="en-US" b="1" dirty="0"/>
              <a:t>The approach: </a:t>
            </a:r>
          </a:p>
          <a:p>
            <a:pPr marL="285750" indent="-285750">
              <a:buFont typeface="Arial" panose="020B0604020202020204" pitchFamily="34" charset="0"/>
              <a:buChar char="•"/>
            </a:pPr>
            <a:r>
              <a:rPr lang="en-US" strike="sngStrike" dirty="0"/>
              <a:t>On your own (Feb. 1), you will </a:t>
            </a:r>
            <a:r>
              <a:rPr lang="en-US" dirty="0">
                <a:highlight>
                  <a:srgbClr val="FFFF00"/>
                </a:highlight>
              </a:rPr>
              <a:t>Together we’ll start </a:t>
            </a:r>
            <a:r>
              <a:rPr lang="en-US" dirty="0"/>
              <a:t>by creating an HTML page with specific structure and placeholder text in 15 minutes. </a:t>
            </a:r>
          </a:p>
          <a:p>
            <a:pPr marL="285750" indent="-285750">
              <a:buFont typeface="Arial" panose="020B0604020202020204" pitchFamily="34" charset="0"/>
              <a:buChar char="•"/>
            </a:pPr>
            <a:r>
              <a:rPr lang="en-US" dirty="0"/>
              <a:t>Then together we will begin styling with CSS on the same day. </a:t>
            </a:r>
          </a:p>
          <a:p>
            <a:pPr marL="285750" indent="-285750">
              <a:buFont typeface="Arial" panose="020B0604020202020204" pitchFamily="34" charset="0"/>
              <a:buChar char="•"/>
            </a:pPr>
            <a:r>
              <a:rPr lang="en-US" dirty="0"/>
              <a:t>For the sake of time, we won’t spend much time picking perfect color scheme. When you go home, you should finetune the aesthetics of the colors and anything else. Remember you’re not going to turn this in; so you may experiment as you wish. </a:t>
            </a:r>
          </a:p>
          <a:p>
            <a:pPr marL="285750" indent="-285750">
              <a:buFont typeface="Arial" panose="020B0604020202020204" pitchFamily="34" charset="0"/>
              <a:buChar char="•"/>
            </a:pPr>
            <a:r>
              <a:rPr lang="en-US" dirty="0"/>
              <a:t>By Feb. 3, we will have 3 pages set up as a unified website as depicted on </a:t>
            </a:r>
            <a:r>
              <a:rPr lang="en-US" dirty="0">
                <a:highlight>
                  <a:srgbClr val="FFFF00"/>
                </a:highlight>
              </a:rPr>
              <a:t>the next three slides</a:t>
            </a:r>
            <a:r>
              <a:rPr lang="en-US" dirty="0"/>
              <a:t>. </a:t>
            </a:r>
            <a:r>
              <a:rPr lang="en-US" i="1" dirty="0">
                <a:latin typeface="Times New Roman" panose="02020603050405020304" pitchFamily="18" charset="0"/>
                <a:cs typeface="Times New Roman" panose="02020603050405020304" pitchFamily="18" charset="0"/>
              </a:rPr>
              <a:t>(You will do the </a:t>
            </a:r>
            <a:r>
              <a:rPr lang="en-US" b="1" i="1" dirty="0">
                <a:latin typeface="Times New Roman" panose="02020603050405020304" pitchFamily="18" charset="0"/>
                <a:cs typeface="Times New Roman" panose="02020603050405020304" pitchFamily="18" charset="0"/>
              </a:rPr>
              <a:t>About Me </a:t>
            </a:r>
            <a:r>
              <a:rPr lang="en-US" i="1" dirty="0">
                <a:latin typeface="Times New Roman" panose="02020603050405020304" pitchFamily="18" charset="0"/>
                <a:cs typeface="Times New Roman" panose="02020603050405020304" pitchFamily="18" charset="0"/>
              </a:rPr>
              <a:t>page on your own during class and a few volunteers will show theirs so that we can see their code, color scheme, and anything else they want to explain. ) </a:t>
            </a:r>
          </a:p>
          <a:p>
            <a:pPr marL="285750" indent="-285750">
              <a:buFont typeface="Arial" panose="020B0604020202020204" pitchFamily="34" charset="0"/>
              <a:buChar char="•"/>
            </a:pPr>
            <a:endParaRPr lang="en-US" sz="1600" dirty="0"/>
          </a:p>
          <a:p>
            <a:r>
              <a:rPr lang="en-US" sz="1400" dirty="0"/>
              <a:t>The next few slides show the progression of the homepage </a:t>
            </a:r>
            <a:r>
              <a:rPr lang="en-US" sz="1400" dirty="0">
                <a:sym typeface="Symbol" panose="05050102010706020507" pitchFamily="18" charset="2"/>
              </a:rPr>
              <a:t> </a:t>
            </a:r>
            <a:r>
              <a:rPr lang="en-US" sz="1400" dirty="0"/>
              <a:t>from </a:t>
            </a:r>
            <a:r>
              <a:rPr lang="en-US" sz="1400" b="1" dirty="0"/>
              <a:t>wireframe</a:t>
            </a:r>
            <a:r>
              <a:rPr lang="en-US" sz="1400" dirty="0"/>
              <a:t>, the bare </a:t>
            </a:r>
            <a:r>
              <a:rPr lang="en-US" sz="1400" b="1" dirty="0"/>
              <a:t>HTML</a:t>
            </a:r>
            <a:r>
              <a:rPr lang="en-US" sz="1400" dirty="0"/>
              <a:t>, to the completed pages </a:t>
            </a:r>
            <a:r>
              <a:rPr lang="en-US" sz="1400" b="1" dirty="0"/>
              <a:t>with CSS</a:t>
            </a:r>
            <a:r>
              <a:rPr lang="en-US" sz="1400"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
          <p:cNvSpPr txBox="1">
            <a:spLocks noChangeArrowheads="1"/>
          </p:cNvSpPr>
          <p:nvPr/>
        </p:nvSpPr>
        <p:spPr bwMode="auto">
          <a:xfrm>
            <a:off x="457200" y="381780"/>
            <a:ext cx="73787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b="1" dirty="0">
                <a:solidFill>
                  <a:schemeClr val="accent6">
                    <a:lumMod val="75000"/>
                  </a:schemeClr>
                </a:solidFill>
              </a:rPr>
              <a:t>The Homepage (index.html) </a:t>
            </a:r>
            <a:r>
              <a:rPr lang="en-US" altLang="en-US" sz="2800" dirty="0">
                <a:solidFill>
                  <a:schemeClr val="accent6">
                    <a:lumMod val="75000"/>
                  </a:schemeClr>
                </a:solidFill>
              </a:rPr>
              <a:t> </a:t>
            </a:r>
          </a:p>
        </p:txBody>
      </p:sp>
      <p:pic>
        <p:nvPicPr>
          <p:cNvPr id="2" name="Picture 1">
            <a:extLst>
              <a:ext uri="{FF2B5EF4-FFF2-40B4-BE49-F238E27FC236}">
                <a16:creationId xmlns:a16="http://schemas.microsoft.com/office/drawing/2014/main" id="{CED7471B-879E-4EC3-8FC1-2D509D8C31B7}"/>
              </a:ext>
            </a:extLst>
          </p:cNvPr>
          <p:cNvPicPr>
            <a:picLocks noChangeAspect="1"/>
          </p:cNvPicPr>
          <p:nvPr/>
        </p:nvPicPr>
        <p:blipFill>
          <a:blip r:embed="rId3"/>
          <a:stretch>
            <a:fillRect/>
          </a:stretch>
        </p:blipFill>
        <p:spPr>
          <a:xfrm>
            <a:off x="250893" y="1143000"/>
            <a:ext cx="3716988" cy="4384603"/>
          </a:xfrm>
          <a:prstGeom prst="rect">
            <a:avLst/>
          </a:prstGeom>
        </p:spPr>
      </p:pic>
      <p:pic>
        <p:nvPicPr>
          <p:cNvPr id="4" name="Picture 3">
            <a:extLst>
              <a:ext uri="{FF2B5EF4-FFF2-40B4-BE49-F238E27FC236}">
                <a16:creationId xmlns:a16="http://schemas.microsoft.com/office/drawing/2014/main" id="{A9A60E39-1291-4760-94E7-E6D17987101F}"/>
              </a:ext>
            </a:extLst>
          </p:cNvPr>
          <p:cNvPicPr>
            <a:picLocks noChangeAspect="1"/>
          </p:cNvPicPr>
          <p:nvPr/>
        </p:nvPicPr>
        <p:blipFill>
          <a:blip r:embed="rId4"/>
          <a:stretch>
            <a:fillRect/>
          </a:stretch>
        </p:blipFill>
        <p:spPr>
          <a:xfrm>
            <a:off x="5095752" y="1385080"/>
            <a:ext cx="3133848" cy="3990668"/>
          </a:xfrm>
          <a:prstGeom prst="rect">
            <a:avLst/>
          </a:prstGeom>
        </p:spPr>
      </p:pic>
      <p:sp>
        <p:nvSpPr>
          <p:cNvPr id="9" name="Rectangle 8">
            <a:extLst>
              <a:ext uri="{FF2B5EF4-FFF2-40B4-BE49-F238E27FC236}">
                <a16:creationId xmlns:a16="http://schemas.microsoft.com/office/drawing/2014/main" id="{37586B68-1027-46B5-80A3-94AC8C1198CA}"/>
              </a:ext>
            </a:extLst>
          </p:cNvPr>
          <p:cNvSpPr/>
          <p:nvPr/>
        </p:nvSpPr>
        <p:spPr>
          <a:xfrm>
            <a:off x="584834" y="5933467"/>
            <a:ext cx="148631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wireframe</a:t>
            </a:r>
          </a:p>
        </p:txBody>
      </p:sp>
      <p:sp>
        <p:nvSpPr>
          <p:cNvPr id="12" name="Rectangle 11">
            <a:extLst>
              <a:ext uri="{FF2B5EF4-FFF2-40B4-BE49-F238E27FC236}">
                <a16:creationId xmlns:a16="http://schemas.microsoft.com/office/drawing/2014/main" id="{8CA42826-415C-413B-9497-62EC27615980}"/>
              </a:ext>
            </a:extLst>
          </p:cNvPr>
          <p:cNvSpPr/>
          <p:nvPr/>
        </p:nvSpPr>
        <p:spPr>
          <a:xfrm>
            <a:off x="5095752" y="5917383"/>
            <a:ext cx="148631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HTML only</a:t>
            </a:r>
          </a:p>
        </p:txBody>
      </p:sp>
      <p:cxnSp>
        <p:nvCxnSpPr>
          <p:cNvPr id="11" name="Straight Arrow Connector 10">
            <a:extLst>
              <a:ext uri="{FF2B5EF4-FFF2-40B4-BE49-F238E27FC236}">
                <a16:creationId xmlns:a16="http://schemas.microsoft.com/office/drawing/2014/main" id="{CE7ECF96-C272-4ABF-A6AD-340C659ADE34}"/>
              </a:ext>
            </a:extLst>
          </p:cNvPr>
          <p:cNvCxnSpPr/>
          <p:nvPr/>
        </p:nvCxnSpPr>
        <p:spPr>
          <a:xfrm flipV="1">
            <a:off x="584834" y="5375748"/>
            <a:ext cx="0" cy="557719"/>
          </a:xfrm>
          <a:prstGeom prst="straightConnector1">
            <a:avLst/>
          </a:prstGeom>
          <a:ln w="31750">
            <a:solidFill>
              <a:schemeClr val="accent5">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395C4C1-1404-4CC0-B7CD-122D9F290A73}"/>
              </a:ext>
            </a:extLst>
          </p:cNvPr>
          <p:cNvCxnSpPr>
            <a:cxnSpLocks/>
          </p:cNvCxnSpPr>
          <p:nvPr/>
        </p:nvCxnSpPr>
        <p:spPr>
          <a:xfrm flipV="1">
            <a:off x="5095752" y="5349531"/>
            <a:ext cx="0" cy="557719"/>
          </a:xfrm>
          <a:prstGeom prst="straightConnector1">
            <a:avLst/>
          </a:prstGeom>
          <a:ln w="31750">
            <a:solidFill>
              <a:schemeClr val="accent5">
                <a:lumMod val="2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2570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14" name="TextBox 3">
            <a:extLst>
              <a:ext uri="{FF2B5EF4-FFF2-40B4-BE49-F238E27FC236}">
                <a16:creationId xmlns:a16="http://schemas.microsoft.com/office/drawing/2014/main" id="{CEC7D4B1-6E49-47B2-88C7-B05A1BBCD3B7}"/>
              </a:ext>
            </a:extLst>
          </p:cNvPr>
          <p:cNvSpPr txBox="1">
            <a:spLocks noChangeArrowheads="1"/>
          </p:cNvSpPr>
          <p:nvPr/>
        </p:nvSpPr>
        <p:spPr bwMode="auto">
          <a:xfrm>
            <a:off x="457200" y="317555"/>
            <a:ext cx="73787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b="1" dirty="0">
                <a:solidFill>
                  <a:schemeClr val="bg1">
                    <a:lumMod val="85000"/>
                  </a:schemeClr>
                </a:solidFill>
              </a:rPr>
              <a:t>The Homepage (index.html) </a:t>
            </a:r>
            <a:r>
              <a:rPr lang="en-US" altLang="en-US" sz="2800" dirty="0">
                <a:solidFill>
                  <a:schemeClr val="bg1">
                    <a:lumMod val="85000"/>
                  </a:schemeClr>
                </a:solidFill>
              </a:rPr>
              <a:t> </a:t>
            </a:r>
          </a:p>
        </p:txBody>
      </p:sp>
      <p:sp>
        <p:nvSpPr>
          <p:cNvPr id="13" name="Rectangle 12">
            <a:extLst>
              <a:ext uri="{FF2B5EF4-FFF2-40B4-BE49-F238E27FC236}">
                <a16:creationId xmlns:a16="http://schemas.microsoft.com/office/drawing/2014/main" id="{C8F836F9-155D-41F7-A8FC-9E30FDA9E94E}"/>
              </a:ext>
            </a:extLst>
          </p:cNvPr>
          <p:cNvSpPr/>
          <p:nvPr/>
        </p:nvSpPr>
        <p:spPr>
          <a:xfrm>
            <a:off x="6934200" y="1752600"/>
            <a:ext cx="1905000" cy="30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2060"/>
                </a:solidFill>
              </a:rPr>
              <a:t>HTML &amp; CSS</a:t>
            </a:r>
          </a:p>
        </p:txBody>
      </p:sp>
      <p:pic>
        <p:nvPicPr>
          <p:cNvPr id="10" name="Picture 9">
            <a:extLst>
              <a:ext uri="{FF2B5EF4-FFF2-40B4-BE49-F238E27FC236}">
                <a16:creationId xmlns:a16="http://schemas.microsoft.com/office/drawing/2014/main" id="{882CB5F3-DDA7-4992-9783-0D085D277B07}"/>
              </a:ext>
            </a:extLst>
          </p:cNvPr>
          <p:cNvPicPr>
            <a:picLocks noChangeAspect="1"/>
          </p:cNvPicPr>
          <p:nvPr/>
        </p:nvPicPr>
        <p:blipFill>
          <a:blip r:embed="rId3"/>
          <a:stretch>
            <a:fillRect/>
          </a:stretch>
        </p:blipFill>
        <p:spPr>
          <a:xfrm>
            <a:off x="533400" y="972008"/>
            <a:ext cx="6248400" cy="5623560"/>
          </a:xfrm>
          <a:prstGeom prst="rect">
            <a:avLst/>
          </a:prstGeom>
        </p:spPr>
      </p:pic>
    </p:spTree>
    <p:extLst>
      <p:ext uri="{BB962C8B-B14F-4D97-AF65-F5344CB8AC3E}">
        <p14:creationId xmlns:p14="http://schemas.microsoft.com/office/powerpoint/2010/main" val="1388488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F4B3C-160C-48D9-96C3-CDFE311A7E03}"/>
              </a:ext>
            </a:extLst>
          </p:cNvPr>
          <p:cNvSpPr>
            <a:spLocks noGrp="1"/>
          </p:cNvSpPr>
          <p:nvPr>
            <p:ph type="title"/>
          </p:nvPr>
        </p:nvSpPr>
        <p:spPr>
          <a:xfrm>
            <a:off x="533400" y="152400"/>
            <a:ext cx="8229600" cy="639762"/>
          </a:xfrm>
        </p:spPr>
        <p:txBody>
          <a:bodyPr/>
          <a:lstStyle/>
          <a:p>
            <a:r>
              <a:rPr lang="en-US" sz="3600" dirty="0"/>
              <a:t>Agenda February 3</a:t>
            </a:r>
          </a:p>
        </p:txBody>
      </p:sp>
      <p:sp>
        <p:nvSpPr>
          <p:cNvPr id="3" name="Text Box 5">
            <a:extLst>
              <a:ext uri="{FF2B5EF4-FFF2-40B4-BE49-F238E27FC236}">
                <a16:creationId xmlns:a16="http://schemas.microsoft.com/office/drawing/2014/main" id="{A038B9C1-3A46-401F-A223-13CB6029A4F1}"/>
              </a:ext>
            </a:extLst>
          </p:cNvPr>
          <p:cNvSpPr txBox="1">
            <a:spLocks noChangeArrowheads="1"/>
          </p:cNvSpPr>
          <p:nvPr/>
        </p:nvSpPr>
        <p:spPr bwMode="auto">
          <a:xfrm>
            <a:off x="616343" y="1201082"/>
            <a:ext cx="7918057"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342900" indent="-342900" eaLnBrk="1" hangingPunct="1">
              <a:lnSpc>
                <a:spcPct val="150000"/>
              </a:lnSpc>
              <a:spcBef>
                <a:spcPct val="0"/>
              </a:spcBef>
              <a:defRPr/>
            </a:pPr>
            <a:r>
              <a:rPr lang="en-US" altLang="en-US" sz="2400" dirty="0"/>
              <a:t>Discuss more material, starting slide 22</a:t>
            </a:r>
          </a:p>
          <a:p>
            <a:pPr marL="342900" indent="-342900" eaLnBrk="1" hangingPunct="1">
              <a:lnSpc>
                <a:spcPct val="150000"/>
              </a:lnSpc>
              <a:spcBef>
                <a:spcPct val="0"/>
              </a:spcBef>
              <a:defRPr/>
            </a:pPr>
            <a:r>
              <a:rPr lang="en-US" altLang="en-US" sz="2400" dirty="0"/>
              <a:t>Assign participants</a:t>
            </a:r>
          </a:p>
          <a:p>
            <a:pPr marL="342900" indent="-342900" eaLnBrk="1" hangingPunct="1">
              <a:lnSpc>
                <a:spcPct val="150000"/>
              </a:lnSpc>
              <a:spcBef>
                <a:spcPct val="0"/>
              </a:spcBef>
              <a:defRPr/>
            </a:pPr>
            <a:r>
              <a:rPr lang="en-US" altLang="en-US" sz="2400" dirty="0"/>
              <a:t>Complete home page</a:t>
            </a:r>
          </a:p>
          <a:p>
            <a:pPr marL="342900" indent="-342900" eaLnBrk="1" hangingPunct="1">
              <a:lnSpc>
                <a:spcPct val="150000"/>
              </a:lnSpc>
              <a:spcBef>
                <a:spcPct val="0"/>
              </a:spcBef>
              <a:defRPr/>
            </a:pPr>
            <a:r>
              <a:rPr lang="en-US" altLang="en-US" sz="2400" dirty="0"/>
              <a:t>Discuss floats from Chapter 4</a:t>
            </a:r>
            <a:br>
              <a:rPr lang="en-US" altLang="en-US" sz="2400" dirty="0"/>
            </a:br>
            <a:endParaRPr lang="en-US" altLang="en-US" sz="2400" dirty="0"/>
          </a:p>
          <a:p>
            <a:pPr marL="342900" indent="-342900" eaLnBrk="1" hangingPunct="1">
              <a:spcBef>
                <a:spcPct val="0"/>
              </a:spcBef>
              <a:defRPr/>
            </a:pPr>
            <a:r>
              <a:rPr lang="en-US" altLang="en-US" sz="2400" dirty="0"/>
              <a:t>Stop 5 minutes early to complete link for Pacific Trail</a:t>
            </a:r>
            <a:br>
              <a:rPr lang="en-US" altLang="en-US" sz="2400" dirty="0"/>
            </a:br>
            <a:r>
              <a:rPr lang="en-US" altLang="en-US" sz="2400" dirty="0"/>
              <a:t>- </a:t>
            </a:r>
            <a:r>
              <a:rPr lang="en-US" altLang="en-US" sz="2400" dirty="0">
                <a:solidFill>
                  <a:srgbClr val="FF0000"/>
                </a:solidFill>
              </a:rPr>
              <a:t>Last</a:t>
            </a:r>
            <a:r>
              <a:rPr lang="en-US" altLang="en-US" sz="2400" dirty="0"/>
              <a:t> chapter that we will submit </a:t>
            </a:r>
            <a:r>
              <a:rPr lang="en-US" altLang="en-US" sz="2400" dirty="0">
                <a:solidFill>
                  <a:srgbClr val="FF0000"/>
                </a:solidFill>
              </a:rPr>
              <a:t>together</a:t>
            </a:r>
            <a:r>
              <a:rPr lang="en-US" altLang="en-US" sz="2400" dirty="0"/>
              <a:t> in class </a:t>
            </a:r>
            <a:br>
              <a:rPr lang="en-US" altLang="en-US" sz="2400" dirty="0"/>
            </a:br>
            <a:r>
              <a:rPr lang="en-US" altLang="en-US" sz="2400" dirty="0"/>
              <a:t>- You are excused if you’re finished</a:t>
            </a:r>
          </a:p>
        </p:txBody>
      </p:sp>
    </p:spTree>
    <p:extLst>
      <p:ext uri="{BB962C8B-B14F-4D97-AF65-F5344CB8AC3E}">
        <p14:creationId xmlns:p14="http://schemas.microsoft.com/office/powerpoint/2010/main" val="3791975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14" name="TextBox 3">
            <a:extLst>
              <a:ext uri="{FF2B5EF4-FFF2-40B4-BE49-F238E27FC236}">
                <a16:creationId xmlns:a16="http://schemas.microsoft.com/office/drawing/2014/main" id="{CEC7D4B1-6E49-47B2-88C7-B05A1BBCD3B7}"/>
              </a:ext>
            </a:extLst>
          </p:cNvPr>
          <p:cNvSpPr txBox="1">
            <a:spLocks noChangeArrowheads="1"/>
          </p:cNvSpPr>
          <p:nvPr/>
        </p:nvSpPr>
        <p:spPr bwMode="auto">
          <a:xfrm>
            <a:off x="457200" y="317555"/>
            <a:ext cx="73787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b="1" dirty="0">
                <a:solidFill>
                  <a:schemeClr val="bg1">
                    <a:lumMod val="85000"/>
                  </a:schemeClr>
                </a:solidFill>
              </a:rPr>
              <a:t>Portfolio page</a:t>
            </a:r>
            <a:endParaRPr lang="en-US" altLang="en-US" sz="2800" dirty="0">
              <a:solidFill>
                <a:schemeClr val="bg1">
                  <a:lumMod val="85000"/>
                </a:schemeClr>
              </a:solidFill>
            </a:endParaRPr>
          </a:p>
        </p:txBody>
      </p:sp>
      <p:pic>
        <p:nvPicPr>
          <p:cNvPr id="3" name="Picture 2">
            <a:extLst>
              <a:ext uri="{FF2B5EF4-FFF2-40B4-BE49-F238E27FC236}">
                <a16:creationId xmlns:a16="http://schemas.microsoft.com/office/drawing/2014/main" id="{E60CA77A-1E99-4069-86DB-867D4114F14A}"/>
              </a:ext>
            </a:extLst>
          </p:cNvPr>
          <p:cNvPicPr>
            <a:picLocks noChangeAspect="1"/>
          </p:cNvPicPr>
          <p:nvPr/>
        </p:nvPicPr>
        <p:blipFill>
          <a:blip r:embed="rId3"/>
          <a:stretch>
            <a:fillRect/>
          </a:stretch>
        </p:blipFill>
        <p:spPr>
          <a:xfrm>
            <a:off x="1291143" y="973993"/>
            <a:ext cx="6252657" cy="5232108"/>
          </a:xfrm>
          <a:prstGeom prst="rect">
            <a:avLst/>
          </a:prstGeom>
        </p:spPr>
      </p:pic>
    </p:spTree>
    <p:extLst>
      <p:ext uri="{BB962C8B-B14F-4D97-AF65-F5344CB8AC3E}">
        <p14:creationId xmlns:p14="http://schemas.microsoft.com/office/powerpoint/2010/main" val="3894383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14" name="TextBox 3">
            <a:extLst>
              <a:ext uri="{FF2B5EF4-FFF2-40B4-BE49-F238E27FC236}">
                <a16:creationId xmlns:a16="http://schemas.microsoft.com/office/drawing/2014/main" id="{CEC7D4B1-6E49-47B2-88C7-B05A1BBCD3B7}"/>
              </a:ext>
            </a:extLst>
          </p:cNvPr>
          <p:cNvSpPr txBox="1">
            <a:spLocks noChangeArrowheads="1"/>
          </p:cNvSpPr>
          <p:nvPr/>
        </p:nvSpPr>
        <p:spPr bwMode="auto">
          <a:xfrm>
            <a:off x="457200" y="317555"/>
            <a:ext cx="73787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800" b="1" dirty="0">
                <a:solidFill>
                  <a:schemeClr val="bg1">
                    <a:lumMod val="85000"/>
                  </a:schemeClr>
                </a:solidFill>
              </a:rPr>
              <a:t>About Us Page</a:t>
            </a:r>
            <a:endParaRPr lang="en-US" altLang="en-US" sz="2800" dirty="0">
              <a:solidFill>
                <a:schemeClr val="bg1">
                  <a:lumMod val="85000"/>
                </a:schemeClr>
              </a:solidFill>
            </a:endParaRPr>
          </a:p>
        </p:txBody>
      </p:sp>
      <p:pic>
        <p:nvPicPr>
          <p:cNvPr id="2" name="Picture 1">
            <a:extLst>
              <a:ext uri="{FF2B5EF4-FFF2-40B4-BE49-F238E27FC236}">
                <a16:creationId xmlns:a16="http://schemas.microsoft.com/office/drawing/2014/main" id="{0655EB2D-F687-48C9-BDA2-F662FE001555}"/>
              </a:ext>
            </a:extLst>
          </p:cNvPr>
          <p:cNvPicPr>
            <a:picLocks noChangeAspect="1"/>
          </p:cNvPicPr>
          <p:nvPr/>
        </p:nvPicPr>
        <p:blipFill>
          <a:blip r:embed="rId3"/>
          <a:stretch>
            <a:fillRect/>
          </a:stretch>
        </p:blipFill>
        <p:spPr>
          <a:xfrm>
            <a:off x="1447800" y="1131900"/>
            <a:ext cx="6629400" cy="4874333"/>
          </a:xfrm>
          <a:prstGeom prst="rect">
            <a:avLst/>
          </a:prstGeom>
        </p:spPr>
      </p:pic>
    </p:spTree>
    <p:extLst>
      <p:ext uri="{BB962C8B-B14F-4D97-AF65-F5344CB8AC3E}">
        <p14:creationId xmlns:p14="http://schemas.microsoft.com/office/powerpoint/2010/main" val="2590404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p:cNvSpPr txBox="1">
            <a:spLocks noChangeArrowheads="1"/>
          </p:cNvSpPr>
          <p:nvPr/>
        </p:nvSpPr>
        <p:spPr bwMode="auto">
          <a:xfrm>
            <a:off x="228600" y="292543"/>
            <a:ext cx="73787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dirty="0">
                <a:solidFill>
                  <a:schemeClr val="accent6">
                    <a:lumMod val="75000"/>
                  </a:schemeClr>
                </a:solidFill>
              </a:rPr>
              <a:t>Class work for Chapter 3  </a:t>
            </a:r>
            <a:r>
              <a:rPr lang="en-US" altLang="en-US" sz="2000" dirty="0">
                <a:solidFill>
                  <a:schemeClr val="accent6">
                    <a:lumMod val="75000"/>
                  </a:schemeClr>
                </a:solidFill>
              </a:rPr>
              <a:t>(continued) </a:t>
            </a:r>
          </a:p>
        </p:txBody>
      </p:sp>
      <p:sp>
        <p:nvSpPr>
          <p:cNvPr id="6" name="TextBox 5"/>
          <p:cNvSpPr txBox="1"/>
          <p:nvPr/>
        </p:nvSpPr>
        <p:spPr>
          <a:xfrm>
            <a:off x="533400" y="1143000"/>
            <a:ext cx="7735824" cy="2908489"/>
          </a:xfrm>
          <a:prstGeom prst="rect">
            <a:avLst/>
          </a:prstGeom>
          <a:noFill/>
        </p:spPr>
        <p:txBody>
          <a:bodyPr wrap="square">
            <a:spAutoFit/>
          </a:bodyPr>
          <a:lstStyle/>
          <a:p>
            <a:pPr eaLnBrk="1" hangingPunct="1">
              <a:defRPr/>
            </a:pPr>
            <a:r>
              <a:rPr lang="en-US" sz="2200" b="1" dirty="0">
                <a:highlight>
                  <a:srgbClr val="FFFF00"/>
                </a:highlight>
                <a:latin typeface="Arial" charset="0"/>
                <a:cs typeface="Arial" charset="0"/>
              </a:rPr>
              <a:t>Together </a:t>
            </a:r>
            <a:r>
              <a:rPr lang="en-US" sz="2200" b="1" dirty="0">
                <a:latin typeface="Arial" charset="0"/>
                <a:cs typeface="Arial" charset="0"/>
              </a:rPr>
              <a:t>Steps to begin:</a:t>
            </a:r>
          </a:p>
          <a:p>
            <a:pPr marL="342900" indent="-342900" eaLnBrk="1" hangingPunct="1">
              <a:spcAft>
                <a:spcPts val="600"/>
              </a:spcAft>
              <a:buFont typeface="+mj-lt"/>
              <a:buAutoNum type="arabicPeriod"/>
              <a:defRPr/>
            </a:pPr>
            <a:r>
              <a:rPr lang="en-US" sz="2200" dirty="0">
                <a:latin typeface="Arial" charset="0"/>
                <a:cs typeface="Arial" charset="0"/>
              </a:rPr>
              <a:t>Create folder called “Freelance”</a:t>
            </a:r>
          </a:p>
          <a:p>
            <a:pPr marL="342900" indent="-342900" eaLnBrk="1" hangingPunct="1">
              <a:spcAft>
                <a:spcPts val="600"/>
              </a:spcAft>
              <a:buFont typeface="+mj-lt"/>
              <a:buAutoNum type="arabicPeriod"/>
              <a:defRPr/>
            </a:pPr>
            <a:r>
              <a:rPr lang="en-US" sz="2200" strike="sngStrike" dirty="0">
                <a:latin typeface="Arial" charset="0"/>
                <a:cs typeface="Arial" charset="0"/>
              </a:rPr>
              <a:t>Find a picture or two (use </a:t>
            </a:r>
            <a:r>
              <a:rPr lang="en-US" sz="2200" strike="sngStrike" dirty="0">
                <a:latin typeface="Arial" charset="0"/>
                <a:cs typeface="Arial" charset="0"/>
                <a:hlinkClick r:id="rId2"/>
              </a:rPr>
              <a:t>unsplash.com </a:t>
            </a:r>
            <a:r>
              <a:rPr lang="en-US" sz="2200" strike="sngStrike" dirty="0">
                <a:latin typeface="Arial" charset="0"/>
                <a:cs typeface="Arial" charset="0"/>
              </a:rPr>
              <a:t>or </a:t>
            </a:r>
            <a:r>
              <a:rPr lang="en-US" sz="2200" strike="sngStrike" dirty="0">
                <a:latin typeface="Arial" charset="0"/>
                <a:cs typeface="Arial" charset="0"/>
                <a:hlinkClick r:id="rId3"/>
              </a:rPr>
              <a:t>pixabay.com</a:t>
            </a:r>
            <a:r>
              <a:rPr lang="en-US" sz="2200" strike="sngStrike" dirty="0">
                <a:latin typeface="Arial" charset="0"/>
                <a:cs typeface="Arial" charset="0"/>
              </a:rPr>
              <a:t>)</a:t>
            </a:r>
          </a:p>
          <a:p>
            <a:pPr marL="342900" indent="-342900" eaLnBrk="1" hangingPunct="1">
              <a:spcAft>
                <a:spcPts val="600"/>
              </a:spcAft>
              <a:buFont typeface="+mj-lt"/>
              <a:buAutoNum type="arabicPeriod"/>
              <a:defRPr/>
            </a:pPr>
            <a:r>
              <a:rPr lang="en-US" sz="2200" dirty="0">
                <a:latin typeface="Arial" charset="0"/>
                <a:cs typeface="Arial" charset="0"/>
              </a:rPr>
              <a:t>Create the first page as </a:t>
            </a:r>
            <a:r>
              <a:rPr lang="en-US" sz="2200" b="1" dirty="0">
                <a:latin typeface="Arial" charset="0"/>
                <a:cs typeface="Arial" charset="0"/>
              </a:rPr>
              <a:t>index.html</a:t>
            </a:r>
            <a:r>
              <a:rPr lang="en-US" sz="2200" dirty="0">
                <a:latin typeface="Arial" charset="0"/>
                <a:cs typeface="Arial" charset="0"/>
              </a:rPr>
              <a:t>.</a:t>
            </a:r>
          </a:p>
          <a:p>
            <a:pPr marL="342900" indent="-342900" eaLnBrk="1" hangingPunct="1">
              <a:spcAft>
                <a:spcPts val="600"/>
              </a:spcAft>
              <a:buFont typeface="+mj-lt"/>
              <a:buAutoNum type="arabicPeriod"/>
              <a:defRPr/>
            </a:pPr>
            <a:r>
              <a:rPr lang="en-US" sz="2200" dirty="0">
                <a:latin typeface="Arial" charset="0"/>
                <a:cs typeface="Arial" charset="0"/>
              </a:rPr>
              <a:t>Use dummy text from </a:t>
            </a:r>
            <a:r>
              <a:rPr lang="en-US" sz="2200" dirty="0">
                <a:latin typeface="Arial" charset="0"/>
                <a:cs typeface="Arial" charset="0"/>
                <a:hlinkClick r:id="rId4">
                  <a:extLst>
                    <a:ext uri="{A12FA001-AC4F-418D-AE19-62706E023703}">
                      <ahyp:hlinkClr xmlns:ahyp="http://schemas.microsoft.com/office/drawing/2018/hyperlinkcolor" val="tx"/>
                    </a:ext>
                  </a:extLst>
                </a:hlinkClick>
              </a:rPr>
              <a:t>www.blindtextgenerator.com</a:t>
            </a:r>
            <a:r>
              <a:rPr lang="en-US" sz="2200" dirty="0">
                <a:latin typeface="Arial" charset="0"/>
                <a:cs typeface="Arial" charset="0"/>
              </a:rPr>
              <a:t> to create your index.html page as illustrated on a  previous slide.</a:t>
            </a:r>
            <a:br>
              <a:rPr lang="en-US" sz="1400" b="1" dirty="0">
                <a:latin typeface="Arial" charset="0"/>
                <a:cs typeface="Arial" charset="0"/>
              </a:rPr>
            </a:br>
            <a:endParaRPr lang="en-US" sz="1400" dirty="0">
              <a:latin typeface="Arial" charset="0"/>
              <a:cs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p:cNvSpPr txBox="1">
            <a:spLocks noChangeArrowheads="1"/>
          </p:cNvSpPr>
          <p:nvPr/>
        </p:nvSpPr>
        <p:spPr bwMode="auto">
          <a:xfrm>
            <a:off x="609600" y="457200"/>
            <a:ext cx="73787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000" b="1" dirty="0">
                <a:solidFill>
                  <a:schemeClr val="accent6">
                    <a:lumMod val="75000"/>
                  </a:schemeClr>
                </a:solidFill>
              </a:rPr>
              <a:t>Class practice for Chapter 3  </a:t>
            </a:r>
            <a:r>
              <a:rPr lang="en-US" altLang="en-US" sz="2000" dirty="0">
                <a:solidFill>
                  <a:schemeClr val="accent6">
                    <a:lumMod val="75000"/>
                  </a:schemeClr>
                </a:solidFill>
              </a:rPr>
              <a:t>(continued) </a:t>
            </a:r>
          </a:p>
        </p:txBody>
      </p:sp>
      <p:sp>
        <p:nvSpPr>
          <p:cNvPr id="6" name="TextBox 5"/>
          <p:cNvSpPr txBox="1"/>
          <p:nvPr/>
        </p:nvSpPr>
        <p:spPr>
          <a:xfrm>
            <a:off x="593650" y="1089568"/>
            <a:ext cx="8245549" cy="461665"/>
          </a:xfrm>
          <a:prstGeom prst="rect">
            <a:avLst/>
          </a:prstGeom>
          <a:noFill/>
        </p:spPr>
        <p:txBody>
          <a:bodyPr wrap="square">
            <a:spAutoFit/>
          </a:bodyPr>
          <a:lstStyle/>
          <a:p>
            <a:pPr eaLnBrk="1" hangingPunct="1">
              <a:defRPr/>
            </a:pPr>
            <a:r>
              <a:rPr lang="en-US" sz="2400" dirty="0">
                <a:latin typeface="Arial" charset="0"/>
                <a:cs typeface="Arial" charset="0"/>
              </a:rPr>
              <a:t>At this point, we will begin with some styles for the website.</a:t>
            </a:r>
          </a:p>
        </p:txBody>
      </p:sp>
      <p:sp>
        <p:nvSpPr>
          <p:cNvPr id="2" name="TextBox 1">
            <a:extLst>
              <a:ext uri="{FF2B5EF4-FFF2-40B4-BE49-F238E27FC236}">
                <a16:creationId xmlns:a16="http://schemas.microsoft.com/office/drawing/2014/main" id="{D896B182-FB35-4618-A6A0-AA38AC1F6D7C}"/>
              </a:ext>
            </a:extLst>
          </p:cNvPr>
          <p:cNvSpPr txBox="1"/>
          <p:nvPr/>
        </p:nvSpPr>
        <p:spPr>
          <a:xfrm>
            <a:off x="685799" y="1783491"/>
            <a:ext cx="7953376" cy="4893647"/>
          </a:xfrm>
          <a:prstGeom prst="rect">
            <a:avLst/>
          </a:prstGeom>
          <a:solidFill>
            <a:srgbClr val="E6F494"/>
          </a:solidFill>
          <a:ln>
            <a:solidFill>
              <a:srgbClr val="FFC000"/>
            </a:solidFill>
          </a:ln>
        </p:spPr>
        <p:txBody>
          <a:bodyPr wrap="square" rtlCol="0">
            <a:spAutoFit/>
          </a:bodyPr>
          <a:lstStyle/>
          <a:p>
            <a:r>
              <a:rPr lang="en-US" sz="3000" b="1" dirty="0"/>
              <a:t>Friday</a:t>
            </a:r>
          </a:p>
          <a:p>
            <a:pPr marL="342900" indent="-342900">
              <a:buFont typeface="Wingdings" panose="05000000000000000000" pitchFamily="2" charset="2"/>
              <a:buChar char="v"/>
            </a:pPr>
            <a:r>
              <a:rPr lang="en-US" sz="2200" dirty="0"/>
              <a:t>3 members to show either their “About Us” or “Portfolio” page </a:t>
            </a:r>
          </a:p>
          <a:p>
            <a:pPr marL="342900" indent="-342900">
              <a:buFont typeface="Wingdings" panose="05000000000000000000" pitchFamily="2" charset="2"/>
              <a:buChar char="v"/>
            </a:pPr>
            <a:r>
              <a:rPr lang="en-US" sz="2200" dirty="0"/>
              <a:t>Add </a:t>
            </a:r>
            <a:r>
              <a:rPr lang="en-US" sz="2200" b="1" dirty="0"/>
              <a:t>a class</a:t>
            </a:r>
            <a:r>
              <a:rPr lang="en-US" sz="2200" dirty="0"/>
              <a:t>. Implement it at least twice</a:t>
            </a:r>
          </a:p>
          <a:p>
            <a:pPr marL="342900" indent="-342900">
              <a:buFont typeface="Wingdings" panose="05000000000000000000" pitchFamily="2" charset="2"/>
              <a:buChar char="v"/>
            </a:pPr>
            <a:r>
              <a:rPr lang="en-US" sz="2200" dirty="0"/>
              <a:t>1-2 minute to explain anything you want </a:t>
            </a:r>
          </a:p>
          <a:p>
            <a:pPr marL="342900" indent="-342900">
              <a:buFont typeface="Wingdings" panose="05000000000000000000" pitchFamily="2" charset="2"/>
              <a:buChar char="v"/>
            </a:pPr>
            <a:r>
              <a:rPr lang="en-US" sz="2200" dirty="0"/>
              <a:t>Do anything you want; feel free to jazz it up</a:t>
            </a:r>
          </a:p>
          <a:p>
            <a:pPr marL="342900" indent="-342900">
              <a:buFont typeface="Wingdings" panose="05000000000000000000" pitchFamily="2" charset="2"/>
              <a:buChar char="v"/>
            </a:pPr>
            <a:r>
              <a:rPr lang="en-US" sz="2200" dirty="0"/>
              <a:t>But try to stay within the chapter</a:t>
            </a:r>
          </a:p>
          <a:p>
            <a:pPr marL="342900" indent="-342900">
              <a:buFont typeface="Wingdings" panose="05000000000000000000" pitchFamily="2" charset="2"/>
              <a:buChar char="v"/>
            </a:pPr>
            <a:r>
              <a:rPr lang="en-US" sz="2200" dirty="0"/>
              <a:t>Must turn on cameras</a:t>
            </a:r>
          </a:p>
          <a:p>
            <a:endParaRPr lang="en-US" sz="2200" dirty="0"/>
          </a:p>
          <a:p>
            <a:r>
              <a:rPr lang="en-US" sz="2200" dirty="0"/>
              <a:t>9:30am</a:t>
            </a:r>
          </a:p>
          <a:p>
            <a:pPr marL="457200" indent="-457200">
              <a:buFont typeface="+mj-lt"/>
              <a:buAutoNum type="arabicPeriod"/>
            </a:pPr>
            <a:r>
              <a:rPr lang="en-US" sz="2200" dirty="0"/>
              <a:t>Annie Morraye</a:t>
            </a:r>
          </a:p>
          <a:p>
            <a:pPr marL="457200" indent="-457200">
              <a:buFont typeface="+mj-lt"/>
              <a:buAutoNum type="arabicPeriod"/>
            </a:pPr>
            <a:r>
              <a:rPr lang="en-US" sz="2200" dirty="0"/>
              <a:t>Morgan Gadson</a:t>
            </a:r>
          </a:p>
          <a:p>
            <a:pPr marL="457200" indent="-457200">
              <a:buFont typeface="+mj-lt"/>
              <a:buAutoNum type="arabicPeriod"/>
            </a:pPr>
            <a:r>
              <a:rPr lang="en-US" sz="2200" dirty="0"/>
              <a:t>Jonny Gleaton</a:t>
            </a:r>
          </a:p>
          <a:p>
            <a:endParaRPr lang="en-US" dirty="0"/>
          </a:p>
        </p:txBody>
      </p:sp>
      <p:sp>
        <p:nvSpPr>
          <p:cNvPr id="3" name="TextBox 2">
            <a:extLst>
              <a:ext uri="{FF2B5EF4-FFF2-40B4-BE49-F238E27FC236}">
                <a16:creationId xmlns:a16="http://schemas.microsoft.com/office/drawing/2014/main" id="{EB075F62-7888-4C9F-BAD2-BE4245C18800}"/>
              </a:ext>
            </a:extLst>
          </p:cNvPr>
          <p:cNvSpPr txBox="1"/>
          <p:nvPr/>
        </p:nvSpPr>
        <p:spPr>
          <a:xfrm>
            <a:off x="4572000" y="4876800"/>
            <a:ext cx="3171825" cy="1446550"/>
          </a:xfrm>
          <a:prstGeom prst="rect">
            <a:avLst/>
          </a:prstGeom>
          <a:noFill/>
        </p:spPr>
        <p:txBody>
          <a:bodyPr wrap="square" rtlCol="0">
            <a:spAutoFit/>
          </a:bodyPr>
          <a:lstStyle/>
          <a:p>
            <a:r>
              <a:rPr lang="en-US" sz="2200" dirty="0"/>
              <a:t>10:30am</a:t>
            </a:r>
          </a:p>
          <a:p>
            <a:pPr marL="457200" indent="-457200">
              <a:buFont typeface="+mj-lt"/>
              <a:buAutoNum type="arabicPeriod"/>
            </a:pPr>
            <a:r>
              <a:rPr lang="en-US" sz="2200" dirty="0"/>
              <a:t>_Pats Mejia-Rocha</a:t>
            </a:r>
          </a:p>
          <a:p>
            <a:pPr marL="457200" indent="-457200">
              <a:buFont typeface="+mj-lt"/>
              <a:buAutoNum type="arabicPeriod"/>
            </a:pPr>
            <a:r>
              <a:rPr lang="en-US" sz="2200" dirty="0"/>
              <a:t>_Ryan McMahon</a:t>
            </a:r>
          </a:p>
          <a:p>
            <a:pPr marL="457200" indent="-457200">
              <a:buFont typeface="+mj-lt"/>
              <a:buAutoNum type="arabicPeriod"/>
            </a:pPr>
            <a:r>
              <a:rPr lang="en-US" sz="2200" dirty="0"/>
              <a:t>_Ashley Erickson</a:t>
            </a:r>
          </a:p>
        </p:txBody>
      </p:sp>
    </p:spTree>
    <p:extLst>
      <p:ext uri="{BB962C8B-B14F-4D97-AF65-F5344CB8AC3E}">
        <p14:creationId xmlns:p14="http://schemas.microsoft.com/office/powerpoint/2010/main" val="1665546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990600"/>
            <a:ext cx="8229600" cy="4124206"/>
          </a:xfrm>
          <a:prstGeom prst="rect">
            <a:avLst/>
          </a:prstGeom>
        </p:spPr>
        <p:txBody>
          <a:bodyPr wrap="square">
            <a:spAutoFit/>
          </a:bodyPr>
          <a:lstStyle/>
          <a:p>
            <a:pPr eaLnBrk="1" hangingPunct="1">
              <a:defRPr/>
            </a:pPr>
            <a:r>
              <a:rPr lang="en-US" sz="2200" dirty="0">
                <a:latin typeface="Arial" charset="0"/>
                <a:cs typeface="Arial" charset="0"/>
              </a:rPr>
              <a:t>There are several ways of applying color to webpages.</a:t>
            </a:r>
          </a:p>
          <a:p>
            <a:pPr eaLnBrk="1" hangingPunct="1">
              <a:defRPr/>
            </a:pPr>
            <a:r>
              <a:rPr lang="en-US" sz="2200" dirty="0">
                <a:latin typeface="Arial" charset="0"/>
                <a:cs typeface="Arial" charset="0"/>
              </a:rPr>
              <a:t>  </a:t>
            </a:r>
          </a:p>
          <a:p>
            <a:pPr marL="342900" indent="-342900" eaLnBrk="1" hangingPunct="1">
              <a:buFont typeface="+mj-lt"/>
              <a:buAutoNum type="arabicPeriod"/>
              <a:defRPr/>
            </a:pPr>
            <a:r>
              <a:rPr lang="en-US" sz="2200" dirty="0">
                <a:solidFill>
                  <a:srgbClr val="00B050"/>
                </a:solidFill>
                <a:latin typeface="Arial" charset="0"/>
                <a:cs typeface="Arial" charset="0"/>
              </a:rPr>
              <a:t>Names: </a:t>
            </a:r>
            <a:r>
              <a:rPr lang="en-US" sz="2200" dirty="0">
                <a:latin typeface="Arial" charset="0"/>
                <a:cs typeface="Arial" charset="0"/>
              </a:rPr>
              <a:t>modern browsers support 140 names. </a:t>
            </a:r>
            <a:br>
              <a:rPr lang="en-US" sz="2200" dirty="0">
                <a:latin typeface="Arial" charset="0"/>
                <a:cs typeface="Arial" charset="0"/>
              </a:rPr>
            </a:br>
            <a:r>
              <a:rPr lang="en-US" sz="2200" dirty="0">
                <a:latin typeface="Arial" charset="0"/>
                <a:cs typeface="Arial" charset="0"/>
                <a:hlinkClick r:id="rId2"/>
              </a:rPr>
              <a:t>https://www.w3schools.com/colors/colors_names.asp</a:t>
            </a:r>
            <a:r>
              <a:rPr lang="en-US" sz="2200" dirty="0">
                <a:latin typeface="Arial" charset="0"/>
                <a:cs typeface="Arial" charset="0"/>
              </a:rPr>
              <a:t> </a:t>
            </a:r>
            <a:br>
              <a:rPr lang="en-US" sz="2200" dirty="0">
                <a:latin typeface="Arial" charset="0"/>
                <a:cs typeface="Arial" charset="0"/>
              </a:rPr>
            </a:br>
            <a:endParaRPr lang="en-US" sz="2200" dirty="0">
              <a:latin typeface="Arial" charset="0"/>
              <a:cs typeface="Arial" charset="0"/>
            </a:endParaRPr>
          </a:p>
          <a:p>
            <a:pPr marL="342900" indent="-342900" eaLnBrk="1" hangingPunct="1">
              <a:buFont typeface="+mj-lt"/>
              <a:buAutoNum type="arabicPeriod"/>
              <a:defRPr/>
            </a:pPr>
            <a:r>
              <a:rPr lang="en-US" sz="2200" dirty="0">
                <a:solidFill>
                  <a:srgbClr val="00B050"/>
                </a:solidFill>
                <a:latin typeface="Arial" charset="0"/>
                <a:cs typeface="Arial" charset="0"/>
              </a:rPr>
              <a:t>RGB: </a:t>
            </a:r>
            <a:r>
              <a:rPr lang="en-US" sz="2200" dirty="0">
                <a:latin typeface="Arial" charset="0"/>
                <a:cs typeface="Arial" charset="0"/>
              </a:rPr>
              <a:t>rgb(0,150,220); </a:t>
            </a:r>
            <a:r>
              <a:rPr lang="en-US" sz="2000" dirty="0">
                <a:latin typeface="Arial" charset="0"/>
                <a:cs typeface="Arial" charset="0"/>
              </a:rPr>
              <a:t>representing intensity of rgb from 0-255)</a:t>
            </a:r>
            <a:br>
              <a:rPr lang="en-US" sz="2000" dirty="0">
                <a:latin typeface="Arial" charset="0"/>
                <a:cs typeface="Arial" charset="0"/>
              </a:rPr>
            </a:br>
            <a:r>
              <a:rPr lang="en-US" sz="2000" dirty="0">
                <a:latin typeface="Arial" charset="0"/>
                <a:cs typeface="Arial" charset="0"/>
              </a:rPr>
              <a:t>none=0 and all=255	</a:t>
            </a:r>
            <a:r>
              <a:rPr lang="en-US" sz="2000" dirty="0">
                <a:latin typeface="Arial" charset="0"/>
                <a:cs typeface="Arial" charset="0"/>
                <a:hlinkClick r:id="rId3"/>
              </a:rPr>
              <a:t>More info</a:t>
            </a:r>
            <a:endParaRPr lang="en-US" sz="2000" dirty="0">
              <a:latin typeface="Arial" charset="0"/>
              <a:cs typeface="Arial" charset="0"/>
            </a:endParaRPr>
          </a:p>
          <a:p>
            <a:pPr eaLnBrk="1" hangingPunct="1">
              <a:defRPr/>
            </a:pPr>
            <a:r>
              <a:rPr lang="en-US" sz="2000" dirty="0">
                <a:latin typeface="Arial" charset="0"/>
                <a:cs typeface="Arial" charset="0"/>
              </a:rPr>
              <a:t>     Black = 0 and white = 255 </a:t>
            </a:r>
            <a:br>
              <a:rPr lang="en-US" sz="2200" dirty="0">
                <a:latin typeface="Arial" charset="0"/>
                <a:cs typeface="Arial" charset="0"/>
              </a:rPr>
            </a:br>
            <a:r>
              <a:rPr lang="en-US" sz="2200" dirty="0">
                <a:latin typeface="Arial" charset="0"/>
                <a:cs typeface="Arial" charset="0"/>
              </a:rPr>
              <a:t> </a:t>
            </a:r>
          </a:p>
          <a:p>
            <a:pPr marL="342900" indent="-342900" eaLnBrk="1" hangingPunct="1">
              <a:buFont typeface="+mj-lt"/>
              <a:buAutoNum type="arabicPeriod"/>
              <a:defRPr/>
            </a:pPr>
            <a:r>
              <a:rPr lang="en-US" sz="2200" dirty="0">
                <a:solidFill>
                  <a:srgbClr val="00B050"/>
                </a:solidFill>
                <a:latin typeface="Arial" charset="0"/>
                <a:cs typeface="Arial" charset="0"/>
              </a:rPr>
              <a:t>Hexadecimal: </a:t>
            </a:r>
            <a:r>
              <a:rPr lang="en-US" sz="2200" dirty="0">
                <a:latin typeface="Arial" charset="0"/>
                <a:cs typeface="Arial" charset="0"/>
              </a:rPr>
              <a:t>#9400BF </a:t>
            </a:r>
            <a:br>
              <a:rPr lang="en-US" sz="2200" dirty="0">
                <a:latin typeface="Arial" charset="0"/>
                <a:cs typeface="Arial" charset="0"/>
              </a:rPr>
            </a:br>
            <a:r>
              <a:rPr lang="en-US" sz="2200" dirty="0">
                <a:latin typeface="Arial" charset="0"/>
                <a:cs typeface="Arial" charset="0"/>
              </a:rPr>
              <a:t>-uses base 16; 0-9 and A-F to specify numeric value</a:t>
            </a:r>
            <a:br>
              <a:rPr lang="en-US" sz="2200" dirty="0">
                <a:latin typeface="Arial" charset="0"/>
                <a:cs typeface="Arial" charset="0"/>
              </a:rPr>
            </a:br>
            <a:r>
              <a:rPr lang="en-US" sz="2200" dirty="0">
                <a:latin typeface="Arial" charset="0"/>
                <a:cs typeface="Arial" charset="0"/>
              </a:rPr>
              <a:t>-includes 3 pairs, 2 characters for each RGB </a:t>
            </a:r>
          </a:p>
        </p:txBody>
      </p:sp>
      <p:pic>
        <p:nvPicPr>
          <p:cNvPr id="16387" name="Picture 5" descr="Figure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4953000"/>
            <a:ext cx="4231157" cy="1402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519486DE-5D3F-44F6-AA60-E2D19EF13FC3}"/>
              </a:ext>
            </a:extLst>
          </p:cNvPr>
          <p:cNvSpPr/>
          <p:nvPr/>
        </p:nvSpPr>
        <p:spPr>
          <a:xfrm>
            <a:off x="533400" y="315103"/>
            <a:ext cx="7848600" cy="646331"/>
          </a:xfrm>
          <a:prstGeom prst="rect">
            <a:avLst/>
          </a:prstGeom>
        </p:spPr>
        <p:txBody>
          <a:bodyPr wrap="square">
            <a:spAutoFit/>
          </a:bodyPr>
          <a:lstStyle/>
          <a:p>
            <a:pPr eaLnBrk="1" hangingPunct="1">
              <a:defRPr/>
            </a:pPr>
            <a:r>
              <a:rPr lang="en-US" altLang="en-US" sz="3600" b="1" dirty="0"/>
              <a:t>Using Color</a:t>
            </a:r>
          </a:p>
        </p:txBody>
      </p:sp>
      <p:sp>
        <p:nvSpPr>
          <p:cNvPr id="2" name="TextBox 1">
            <a:extLst>
              <a:ext uri="{FF2B5EF4-FFF2-40B4-BE49-F238E27FC236}">
                <a16:creationId xmlns:a16="http://schemas.microsoft.com/office/drawing/2014/main" id="{EF208358-DC12-4B2D-A102-BF8F623522E7}"/>
              </a:ext>
            </a:extLst>
          </p:cNvPr>
          <p:cNvSpPr txBox="1"/>
          <p:nvPr/>
        </p:nvSpPr>
        <p:spPr>
          <a:xfrm>
            <a:off x="790575" y="5381206"/>
            <a:ext cx="3657600" cy="707886"/>
          </a:xfrm>
          <a:prstGeom prst="rect">
            <a:avLst/>
          </a:prstGeom>
          <a:noFill/>
        </p:spPr>
        <p:txBody>
          <a:bodyPr wrap="square" rtlCol="0">
            <a:spAutoFit/>
          </a:bodyPr>
          <a:lstStyle/>
          <a:p>
            <a:r>
              <a:rPr lang="en-US" sz="2000" dirty="0">
                <a:latin typeface="Arial" charset="0"/>
                <a:cs typeface="Arial" charset="0"/>
              </a:rPr>
              <a:t>Search “hex colors” or go to </a:t>
            </a:r>
            <a:r>
              <a:rPr lang="en-US" sz="2000" dirty="0">
                <a:latin typeface="Arial" charset="0"/>
                <a:cs typeface="Arial" charset="0"/>
                <a:hlinkClick r:id="rId5"/>
              </a:rPr>
              <a:t>webdevfoundations.net/color</a:t>
            </a:r>
            <a:endParaRPr lang="en-US" sz="2000" dirty="0"/>
          </a:p>
        </p:txBody>
      </p:sp>
    </p:spTree>
    <p:extLst>
      <p:ext uri="{BB962C8B-B14F-4D97-AF65-F5344CB8AC3E}">
        <p14:creationId xmlns:p14="http://schemas.microsoft.com/office/powerpoint/2010/main" val="1305571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685800" y="1600200"/>
            <a:ext cx="80772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b="1" i="1" dirty="0"/>
              <a:t>Feel free to explore on your own: </a:t>
            </a:r>
          </a:p>
          <a:p>
            <a:pPr marL="342900" indent="-342900" eaLnBrk="1" hangingPunct="1">
              <a:spcBef>
                <a:spcPct val="0"/>
              </a:spcBef>
            </a:pPr>
            <a:r>
              <a:rPr lang="en-US" altLang="en-US" sz="2600" u="sng" dirty="0">
                <a:hlinkClick r:id="rId2"/>
              </a:rPr>
              <a:t>color.adobe.com</a:t>
            </a:r>
            <a:br>
              <a:rPr lang="en-US" altLang="en-US" sz="2600" u="sng" dirty="0"/>
            </a:br>
            <a:endParaRPr lang="en-US" altLang="en-US" sz="2600" dirty="0"/>
          </a:p>
          <a:p>
            <a:pPr marL="342900" indent="-342900" eaLnBrk="1" hangingPunct="1">
              <a:spcBef>
                <a:spcPct val="0"/>
              </a:spcBef>
            </a:pPr>
            <a:r>
              <a:rPr lang="en-US" altLang="en-US" sz="2600" dirty="0">
                <a:hlinkClick r:id="rId3"/>
              </a:rPr>
              <a:t>https://coolors.co</a:t>
            </a:r>
            <a:br>
              <a:rPr lang="en-US" altLang="en-US" sz="2600" dirty="0"/>
            </a:br>
            <a:endParaRPr lang="en-US" altLang="en-US" sz="2600" dirty="0"/>
          </a:p>
          <a:p>
            <a:pPr marL="342900" indent="-342900" eaLnBrk="1" hangingPunct="1">
              <a:spcBef>
                <a:spcPct val="0"/>
              </a:spcBef>
            </a:pPr>
            <a:r>
              <a:rPr lang="en-US" altLang="en-US" sz="2600" u="sng" dirty="0">
                <a:hlinkClick r:id="rId4"/>
              </a:rPr>
              <a:t>www.colr.org</a:t>
            </a:r>
            <a:r>
              <a:rPr lang="en-US" altLang="en-US" sz="2600" dirty="0"/>
              <a:t> </a:t>
            </a:r>
            <a:r>
              <a:rPr lang="en-US" altLang="en-US" sz="2000" dirty="0"/>
              <a:t>(Choose colors based on a picture) </a:t>
            </a:r>
            <a:endParaRPr lang="en-US" altLang="en-US" sz="2400" dirty="0"/>
          </a:p>
          <a:p>
            <a:pPr eaLnBrk="1" hangingPunct="1">
              <a:spcBef>
                <a:spcPct val="0"/>
              </a:spcBef>
              <a:buFontTx/>
              <a:buNone/>
            </a:pPr>
            <a:r>
              <a:rPr lang="en-US" altLang="en-US" sz="2000" dirty="0"/>
              <a:t> </a:t>
            </a:r>
          </a:p>
        </p:txBody>
      </p:sp>
      <p:sp>
        <p:nvSpPr>
          <p:cNvPr id="3" name="TextBox 2">
            <a:extLst>
              <a:ext uri="{FF2B5EF4-FFF2-40B4-BE49-F238E27FC236}">
                <a16:creationId xmlns:a16="http://schemas.microsoft.com/office/drawing/2014/main" id="{4D60DD6C-8CCB-4B59-A67B-D7EA82F2BDF6}"/>
              </a:ext>
            </a:extLst>
          </p:cNvPr>
          <p:cNvSpPr txBox="1"/>
          <p:nvPr/>
        </p:nvSpPr>
        <p:spPr>
          <a:xfrm>
            <a:off x="457200" y="609600"/>
            <a:ext cx="8077200" cy="584775"/>
          </a:xfrm>
          <a:prstGeom prst="rect">
            <a:avLst/>
          </a:prstGeom>
          <a:noFill/>
        </p:spPr>
        <p:txBody>
          <a:bodyPr>
            <a:spAutoFit/>
          </a:bodyPr>
          <a:lstStyle/>
          <a:p>
            <a:pPr eaLnBrk="1" hangingPunct="1"/>
            <a:r>
              <a:rPr lang="en-US" altLang="en-US" sz="3200" b="1" i="1" dirty="0"/>
              <a:t>Additional color sites</a:t>
            </a:r>
          </a:p>
        </p:txBody>
      </p:sp>
    </p:spTree>
    <p:extLst>
      <p:ext uri="{BB962C8B-B14F-4D97-AF65-F5344CB8AC3E}">
        <p14:creationId xmlns:p14="http://schemas.microsoft.com/office/powerpoint/2010/main" val="3797286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685800" y="1471721"/>
            <a:ext cx="70104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457200" indent="-457200" eaLnBrk="1" hangingPunct="1">
              <a:spcBef>
                <a:spcPct val="0"/>
              </a:spcBef>
            </a:pPr>
            <a:r>
              <a:rPr lang="en-US" altLang="en-US" sz="2800" dirty="0"/>
              <a:t>HTML element</a:t>
            </a:r>
          </a:p>
          <a:p>
            <a:pPr marL="457200" indent="-457200" eaLnBrk="1" hangingPunct="1">
              <a:spcBef>
                <a:spcPct val="0"/>
              </a:spcBef>
            </a:pPr>
            <a:r>
              <a:rPr lang="en-US" altLang="en-US" sz="2800" dirty="0"/>
              <a:t>.class </a:t>
            </a:r>
          </a:p>
          <a:p>
            <a:pPr marL="457200" indent="-457200" eaLnBrk="1" hangingPunct="1">
              <a:spcBef>
                <a:spcPct val="0"/>
              </a:spcBef>
            </a:pPr>
            <a:r>
              <a:rPr lang="en-US" altLang="en-US" sz="2800" dirty="0"/>
              <a:t>#id </a:t>
            </a:r>
          </a:p>
        </p:txBody>
      </p:sp>
      <p:sp>
        <p:nvSpPr>
          <p:cNvPr id="14339" name="Rectangle 1"/>
          <p:cNvSpPr>
            <a:spLocks noChangeArrowheads="1"/>
          </p:cNvSpPr>
          <p:nvPr/>
        </p:nvSpPr>
        <p:spPr bwMode="auto">
          <a:xfrm>
            <a:off x="685800" y="4946704"/>
            <a:ext cx="8458200" cy="892552"/>
          </a:xfrm>
          <a:prstGeom prst="rect">
            <a:avLst/>
          </a:prstGeom>
          <a:solidFill>
            <a:schemeClr val="accent1">
              <a:alpha val="67000"/>
            </a:schemeClr>
          </a:solidFill>
          <a:ln>
            <a:noFill/>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None/>
            </a:pPr>
            <a:r>
              <a:rPr lang="en-US" altLang="en-US" sz="2600" dirty="0"/>
              <a:t>What is a descendant selector?  Use space </a:t>
            </a:r>
          </a:p>
          <a:p>
            <a:pPr eaLnBrk="1" hangingPunct="1">
              <a:spcBef>
                <a:spcPct val="0"/>
              </a:spcBef>
              <a:buNone/>
            </a:pPr>
            <a:r>
              <a:rPr lang="en-US" altLang="en-US" sz="2600" dirty="0"/>
              <a:t>e.g. nav a </a:t>
            </a:r>
          </a:p>
        </p:txBody>
      </p:sp>
      <p:sp>
        <p:nvSpPr>
          <p:cNvPr id="4" name="TextBox 3">
            <a:extLst>
              <a:ext uri="{FF2B5EF4-FFF2-40B4-BE49-F238E27FC236}">
                <a16:creationId xmlns:a16="http://schemas.microsoft.com/office/drawing/2014/main" id="{84FB7FD0-9EF0-4189-A926-B42029CF2027}"/>
              </a:ext>
            </a:extLst>
          </p:cNvPr>
          <p:cNvSpPr txBox="1"/>
          <p:nvPr/>
        </p:nvSpPr>
        <p:spPr>
          <a:xfrm>
            <a:off x="457200" y="609600"/>
            <a:ext cx="8077200" cy="584775"/>
          </a:xfrm>
          <a:prstGeom prst="rect">
            <a:avLst/>
          </a:prstGeom>
          <a:noFill/>
        </p:spPr>
        <p:txBody>
          <a:bodyPr>
            <a:spAutoFit/>
          </a:bodyPr>
          <a:lstStyle/>
          <a:p>
            <a:pPr eaLnBrk="1" hangingPunct="1"/>
            <a:r>
              <a:rPr lang="en-US" altLang="en-US" sz="3200" b="1" dirty="0"/>
              <a:t>CSS Selector types</a:t>
            </a:r>
          </a:p>
        </p:txBody>
      </p:sp>
      <p:sp>
        <p:nvSpPr>
          <p:cNvPr id="2" name="Rectangle 1">
            <a:extLst>
              <a:ext uri="{FF2B5EF4-FFF2-40B4-BE49-F238E27FC236}">
                <a16:creationId xmlns:a16="http://schemas.microsoft.com/office/drawing/2014/main" id="{C775E04B-1EE2-4785-9DEF-F298B86B557C}"/>
              </a:ext>
            </a:extLst>
          </p:cNvPr>
          <p:cNvSpPr/>
          <p:nvPr/>
        </p:nvSpPr>
        <p:spPr>
          <a:xfrm>
            <a:off x="657225" y="4384357"/>
            <a:ext cx="8458200" cy="492443"/>
          </a:xfrm>
          <a:prstGeom prst="rect">
            <a:avLst/>
          </a:prstGeom>
          <a:solidFill>
            <a:schemeClr val="accent1">
              <a:alpha val="85000"/>
            </a:schemeClr>
          </a:solidFill>
        </p:spPr>
        <p:txBody>
          <a:bodyPr wrap="square">
            <a:spAutoFit/>
          </a:bodyPr>
          <a:lstStyle/>
          <a:p>
            <a:pPr eaLnBrk="1" hangingPunct="1"/>
            <a:r>
              <a:rPr lang="en-US" altLang="en-US" sz="2600" dirty="0"/>
              <a:t>What is difference between class and id?</a:t>
            </a:r>
          </a:p>
        </p:txBody>
      </p:sp>
      <p:sp>
        <p:nvSpPr>
          <p:cNvPr id="6" name="Rectangle 5">
            <a:extLst>
              <a:ext uri="{FF2B5EF4-FFF2-40B4-BE49-F238E27FC236}">
                <a16:creationId xmlns:a16="http://schemas.microsoft.com/office/drawing/2014/main" id="{3ED5A9C8-2934-44FC-A0AF-DCCF4815A393}"/>
              </a:ext>
            </a:extLst>
          </p:cNvPr>
          <p:cNvSpPr/>
          <p:nvPr/>
        </p:nvSpPr>
        <p:spPr>
          <a:xfrm>
            <a:off x="685800" y="2722016"/>
            <a:ext cx="8458200" cy="1523494"/>
          </a:xfrm>
          <a:prstGeom prst="rect">
            <a:avLst/>
          </a:prstGeom>
          <a:solidFill>
            <a:schemeClr val="accent1">
              <a:alpha val="85000"/>
            </a:schemeClr>
          </a:solidFill>
        </p:spPr>
        <p:txBody>
          <a:bodyPr wrap="square">
            <a:spAutoFit/>
          </a:bodyPr>
          <a:lstStyle/>
          <a:p>
            <a:pPr eaLnBrk="1" hangingPunct="1"/>
            <a:r>
              <a:rPr lang="en-US" altLang="en-US" sz="2500" dirty="0"/>
              <a:t>What is difference between </a:t>
            </a:r>
            <a:r>
              <a:rPr lang="en-US" altLang="en-US" sz="2500" b="1" dirty="0"/>
              <a:t>div</a:t>
            </a:r>
            <a:r>
              <a:rPr lang="en-US" altLang="en-US" sz="2500" dirty="0"/>
              <a:t> </a:t>
            </a:r>
            <a:r>
              <a:rPr lang="en-US" altLang="en-US" sz="2000" dirty="0"/>
              <a:t>(p.48)</a:t>
            </a:r>
            <a:r>
              <a:rPr lang="en-US" altLang="en-US" sz="2500" dirty="0"/>
              <a:t> and </a:t>
            </a:r>
            <a:r>
              <a:rPr lang="en-US" altLang="en-US" sz="2000" dirty="0"/>
              <a:t>(p.106) </a:t>
            </a:r>
            <a:r>
              <a:rPr lang="en-US" altLang="en-US" sz="2500" b="1" dirty="0"/>
              <a:t>span</a:t>
            </a:r>
            <a:r>
              <a:rPr lang="en-US" altLang="en-US" sz="2500" dirty="0"/>
              <a:t>?</a:t>
            </a:r>
          </a:p>
          <a:p>
            <a:pPr eaLnBrk="1" hangingPunct="1"/>
            <a:r>
              <a:rPr lang="en-US" altLang="en-US" sz="2000" dirty="0" err="1"/>
              <a:t>Div</a:t>
            </a:r>
            <a:r>
              <a:rPr lang="en-US" altLang="en-US" sz="2000" dirty="0"/>
              <a:t> is block element: entire line, forces new line – p, h1, nav, ul, li,  </a:t>
            </a:r>
            <a:r>
              <a:rPr lang="en-US" altLang="en-US" sz="2800" dirty="0"/>
              <a:t> </a:t>
            </a:r>
          </a:p>
          <a:p>
            <a:pPr eaLnBrk="1" hangingPunct="1"/>
            <a:r>
              <a:rPr lang="en-US" altLang="en-US" sz="2000" dirty="0"/>
              <a:t>Span is inline element: can take up part of line; does not force new line  -- </a:t>
            </a:r>
            <a:r>
              <a:rPr lang="en-US" altLang="en-US" sz="2000" dirty="0" err="1"/>
              <a:t>img</a:t>
            </a:r>
            <a:r>
              <a:rPr lang="en-US" altLang="en-US" sz="2000" dirty="0"/>
              <a:t>, strong, </a:t>
            </a:r>
            <a:r>
              <a:rPr lang="en-US" altLang="en-US" sz="2000" dirty="0" err="1"/>
              <a:t>em</a:t>
            </a:r>
            <a:r>
              <a:rPr lang="en-US" altLang="en-US" sz="2000" dirty="0"/>
              <a:t>, small  </a:t>
            </a:r>
          </a:p>
        </p:txBody>
      </p:sp>
      <p:sp>
        <p:nvSpPr>
          <p:cNvPr id="7" name="Rectangle 1">
            <a:extLst>
              <a:ext uri="{FF2B5EF4-FFF2-40B4-BE49-F238E27FC236}">
                <a16:creationId xmlns:a16="http://schemas.microsoft.com/office/drawing/2014/main" id="{A2668878-E12E-4B23-B8A5-0121A8A83706}"/>
              </a:ext>
            </a:extLst>
          </p:cNvPr>
          <p:cNvSpPr>
            <a:spLocks noChangeArrowheads="1"/>
          </p:cNvSpPr>
          <p:nvPr/>
        </p:nvSpPr>
        <p:spPr bwMode="auto">
          <a:xfrm>
            <a:off x="657225" y="6002178"/>
            <a:ext cx="8458200" cy="492443"/>
          </a:xfrm>
          <a:prstGeom prst="rect">
            <a:avLst/>
          </a:prstGeom>
          <a:solidFill>
            <a:schemeClr val="accent1">
              <a:alpha val="67000"/>
            </a:schemeClr>
          </a:solidFill>
          <a:ln>
            <a:noFill/>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None/>
            </a:pPr>
            <a:r>
              <a:rPr lang="en-US" altLang="en-US" sz="2600" dirty="0"/>
              <a:t>How to configure multiple selectors?  Use comma</a:t>
            </a:r>
          </a:p>
        </p:txBody>
      </p:sp>
    </p:spTree>
    <p:extLst>
      <p:ext uri="{BB962C8B-B14F-4D97-AF65-F5344CB8AC3E}">
        <p14:creationId xmlns:p14="http://schemas.microsoft.com/office/powerpoint/2010/main" val="4166101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685800" y="1847594"/>
            <a:ext cx="7848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None/>
            </a:pPr>
            <a:r>
              <a:rPr lang="en-US" altLang="en-US" sz="3600" i="1" dirty="0">
                <a:latin typeface="Times New Roman" panose="02020603050405020304" pitchFamily="18" charset="0"/>
                <a:cs typeface="Times New Roman" panose="02020603050405020304" pitchFamily="18" charset="0"/>
              </a:rPr>
              <a:t>It’s far past time to talk about comments. </a:t>
            </a:r>
            <a:r>
              <a:rPr lang="en-US" altLang="en-US" sz="3600" i="1" dirty="0">
                <a:solidFill>
                  <a:srgbClr val="FF0000"/>
                </a:solidFill>
                <a:latin typeface="Times New Roman" panose="02020603050405020304" pitchFamily="18" charset="0"/>
                <a:cs typeface="Times New Roman" panose="02020603050405020304" pitchFamily="18" charset="0"/>
              </a:rPr>
              <a:t>Let's do it!</a:t>
            </a:r>
          </a:p>
        </p:txBody>
      </p:sp>
      <p:sp>
        <p:nvSpPr>
          <p:cNvPr id="4" name="TextBox 3">
            <a:extLst>
              <a:ext uri="{FF2B5EF4-FFF2-40B4-BE49-F238E27FC236}">
                <a16:creationId xmlns:a16="http://schemas.microsoft.com/office/drawing/2014/main" id="{84FB7FD0-9EF0-4189-A926-B42029CF2027}"/>
              </a:ext>
            </a:extLst>
          </p:cNvPr>
          <p:cNvSpPr txBox="1"/>
          <p:nvPr/>
        </p:nvSpPr>
        <p:spPr>
          <a:xfrm>
            <a:off x="457200" y="609600"/>
            <a:ext cx="8077200" cy="584775"/>
          </a:xfrm>
          <a:prstGeom prst="rect">
            <a:avLst/>
          </a:prstGeom>
          <a:noFill/>
        </p:spPr>
        <p:txBody>
          <a:bodyPr>
            <a:spAutoFit/>
          </a:bodyPr>
          <a:lstStyle/>
          <a:p>
            <a:pPr eaLnBrk="1" hangingPunct="1"/>
            <a:r>
              <a:rPr lang="en-US" altLang="en-US" sz="3200" b="1" dirty="0"/>
              <a:t>HTML &amp; CSS Comments</a:t>
            </a:r>
          </a:p>
        </p:txBody>
      </p:sp>
      <p:sp>
        <p:nvSpPr>
          <p:cNvPr id="2" name="TextBox 1">
            <a:extLst>
              <a:ext uri="{FF2B5EF4-FFF2-40B4-BE49-F238E27FC236}">
                <a16:creationId xmlns:a16="http://schemas.microsoft.com/office/drawing/2014/main" id="{B4F87034-987F-4FDB-9687-CD6AFA3EFE15}"/>
              </a:ext>
            </a:extLst>
          </p:cNvPr>
          <p:cNvSpPr txBox="1"/>
          <p:nvPr/>
        </p:nvSpPr>
        <p:spPr>
          <a:xfrm>
            <a:off x="726440" y="3657600"/>
            <a:ext cx="6477000" cy="1754326"/>
          </a:xfrm>
          <a:prstGeom prst="rect">
            <a:avLst/>
          </a:prstGeom>
          <a:noFill/>
        </p:spPr>
        <p:txBody>
          <a:bodyPr wrap="square" rtlCol="0">
            <a:spAutoFit/>
          </a:bodyPr>
          <a:lstStyle/>
          <a:p>
            <a:r>
              <a:rPr lang="en-US" sz="2200" b="1" dirty="0">
                <a:latin typeface="Courier New" panose="02070309020205020404" pitchFamily="49" charset="0"/>
                <a:cs typeface="Courier New" panose="02070309020205020404" pitchFamily="49" charset="0"/>
              </a:rPr>
              <a:t>&lt;!-- </a:t>
            </a:r>
            <a:r>
              <a:rPr lang="en-US" sz="2200" dirty="0">
                <a:latin typeface="Courier New" panose="02070309020205020404" pitchFamily="49" charset="0"/>
                <a:cs typeface="Courier New" panose="02070309020205020404" pitchFamily="49" charset="0"/>
              </a:rPr>
              <a:t>your HTML comment here </a:t>
            </a:r>
            <a:r>
              <a:rPr lang="en-US" sz="2200" b="1" dirty="0">
                <a:latin typeface="Courier New" panose="02070309020205020404" pitchFamily="49" charset="0"/>
                <a:cs typeface="Courier New" panose="02070309020205020404" pitchFamily="49" charset="0"/>
              </a:rPr>
              <a:t>--&gt;</a:t>
            </a:r>
          </a:p>
          <a:p>
            <a:endParaRPr lang="en-US" sz="2200" b="1" dirty="0">
              <a:latin typeface="Courier New" panose="02070309020205020404" pitchFamily="49" charset="0"/>
              <a:cs typeface="Courier New" panose="02070309020205020404" pitchFamily="49" charset="0"/>
            </a:endParaRPr>
          </a:p>
          <a:p>
            <a:endParaRPr lang="en-US" sz="2200" b="1" dirty="0">
              <a:latin typeface="Courier New" panose="02070309020205020404" pitchFamily="49" charset="0"/>
              <a:cs typeface="Courier New" panose="02070309020205020404" pitchFamily="49" charset="0"/>
            </a:endParaRPr>
          </a:p>
          <a:p>
            <a:r>
              <a:rPr lang="en-US" sz="2200" b="1" dirty="0">
                <a:latin typeface="Courier New" panose="02070309020205020404" pitchFamily="49" charset="0"/>
                <a:cs typeface="Courier New" panose="02070309020205020404" pitchFamily="49" charset="0"/>
              </a:rPr>
              <a:t>/* </a:t>
            </a:r>
            <a:r>
              <a:rPr lang="en-US" sz="2200" dirty="0">
                <a:latin typeface="Courier New" panose="02070309020205020404" pitchFamily="49" charset="0"/>
                <a:cs typeface="Courier New" panose="02070309020205020404" pitchFamily="49" charset="0"/>
              </a:rPr>
              <a:t>your CSS comment here </a:t>
            </a:r>
            <a:r>
              <a:rPr lang="en-US" sz="2200" b="1" dirty="0">
                <a:latin typeface="Courier New" panose="02070309020205020404" pitchFamily="49" charset="0"/>
                <a:cs typeface="Courier New" panose="02070309020205020404" pitchFamily="49" charset="0"/>
              </a:rPr>
              <a:t>*/</a:t>
            </a:r>
          </a:p>
          <a:p>
            <a:endParaRPr lang="en-US" sz="2000" b="1" dirty="0">
              <a:latin typeface="Courier New" panose="02070309020205020404" pitchFamily="49" charset="0"/>
              <a:cs typeface="Courier New" panose="02070309020205020404" pitchFamily="49" charset="0"/>
            </a:endParaRPr>
          </a:p>
        </p:txBody>
      </p:sp>
      <p:grpSp>
        <p:nvGrpSpPr>
          <p:cNvPr id="6" name="Group 5">
            <a:extLst>
              <a:ext uri="{FF2B5EF4-FFF2-40B4-BE49-F238E27FC236}">
                <a16:creationId xmlns:a16="http://schemas.microsoft.com/office/drawing/2014/main" id="{303C2DA3-DBE5-4ECE-BF88-292FDA520F7A}"/>
              </a:ext>
            </a:extLst>
          </p:cNvPr>
          <p:cNvGrpSpPr/>
          <p:nvPr/>
        </p:nvGrpSpPr>
        <p:grpSpPr>
          <a:xfrm>
            <a:off x="6553200" y="147192"/>
            <a:ext cx="2133600" cy="1659743"/>
            <a:chOff x="5715000" y="4261706"/>
            <a:chExt cx="2286000" cy="1778296"/>
          </a:xfrm>
        </p:grpSpPr>
        <p:sp>
          <p:nvSpPr>
            <p:cNvPr id="3" name="Speech Bubble: Oval 2">
              <a:extLst>
                <a:ext uri="{FF2B5EF4-FFF2-40B4-BE49-F238E27FC236}">
                  <a16:creationId xmlns:a16="http://schemas.microsoft.com/office/drawing/2014/main" id="{9C36842A-FE09-45C4-9FED-8FBAE701D0C6}"/>
                </a:ext>
              </a:extLst>
            </p:cNvPr>
            <p:cNvSpPr/>
            <p:nvPr/>
          </p:nvSpPr>
          <p:spPr>
            <a:xfrm>
              <a:off x="5715000" y="4593452"/>
              <a:ext cx="2286000" cy="1446550"/>
            </a:xfrm>
            <a:prstGeom prst="wedgeEllipseCallout">
              <a:avLst/>
            </a:prstGeom>
            <a:ln w="38100">
              <a:solidFill>
                <a:schemeClr val="tx1"/>
              </a:solidFill>
              <a:extLst>
                <a:ext uri="{C807C97D-BFC1-408E-A445-0C87EB9F89A2}">
                  <ask:lineSketchStyleProps xmlns:ask="http://schemas.microsoft.com/office/drawing/2018/sketchyshapes" sd="1219033472">
                    <a:custGeom>
                      <a:avLst/>
                      <a:gdLst>
                        <a:gd name="connsiteX0" fmla="*/ 666758 w 2286000"/>
                        <a:gd name="connsiteY0" fmla="*/ 1627369 h 1446550"/>
                        <a:gd name="connsiteX1" fmla="*/ 581294 w 2286000"/>
                        <a:gd name="connsiteY1" fmla="*/ 1353187 h 1446550"/>
                        <a:gd name="connsiteX2" fmla="*/ 364196 w 2286000"/>
                        <a:gd name="connsiteY2" fmla="*/ 193880 h 1446550"/>
                        <a:gd name="connsiteX3" fmla="*/ 1489474 w 2286000"/>
                        <a:gd name="connsiteY3" fmla="*/ 34030 h 1446550"/>
                        <a:gd name="connsiteX4" fmla="*/ 2144768 w 2286000"/>
                        <a:gd name="connsiteY4" fmla="*/ 1071542 h 1446550"/>
                        <a:gd name="connsiteX5" fmla="*/ 995100 w 2286000"/>
                        <a:gd name="connsiteY5" fmla="*/ 1440469 h 1446550"/>
                        <a:gd name="connsiteX6" fmla="*/ 666758 w 2286000"/>
                        <a:gd name="connsiteY6" fmla="*/ 1627369 h 144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000" h="1446550" fill="none" extrusionOk="0">
                          <a:moveTo>
                            <a:pt x="666758" y="1627369"/>
                          </a:moveTo>
                          <a:cubicBezTo>
                            <a:pt x="621915" y="1506709"/>
                            <a:pt x="631561" y="1433352"/>
                            <a:pt x="581294" y="1353187"/>
                          </a:cubicBezTo>
                          <a:cubicBezTo>
                            <a:pt x="-81101" y="1189376"/>
                            <a:pt x="-375747" y="517344"/>
                            <a:pt x="364196" y="193880"/>
                          </a:cubicBezTo>
                          <a:cubicBezTo>
                            <a:pt x="700843" y="-79020"/>
                            <a:pt x="1108200" y="-8088"/>
                            <a:pt x="1489474" y="34030"/>
                          </a:cubicBezTo>
                          <a:cubicBezTo>
                            <a:pt x="2189530" y="158249"/>
                            <a:pt x="2554168" y="631821"/>
                            <a:pt x="2144768" y="1071542"/>
                          </a:cubicBezTo>
                          <a:cubicBezTo>
                            <a:pt x="1831475" y="1310400"/>
                            <a:pt x="1510335" y="1418766"/>
                            <a:pt x="995100" y="1440469"/>
                          </a:cubicBezTo>
                          <a:cubicBezTo>
                            <a:pt x="930572" y="1512209"/>
                            <a:pt x="759106" y="1528477"/>
                            <a:pt x="666758" y="1627369"/>
                          </a:cubicBezTo>
                          <a:close/>
                        </a:path>
                        <a:path w="2286000" h="1446550" stroke="0" extrusionOk="0">
                          <a:moveTo>
                            <a:pt x="666758" y="1627369"/>
                          </a:moveTo>
                          <a:cubicBezTo>
                            <a:pt x="611790" y="1499209"/>
                            <a:pt x="626807" y="1465372"/>
                            <a:pt x="581294" y="1353187"/>
                          </a:cubicBezTo>
                          <a:cubicBezTo>
                            <a:pt x="16472" y="1134213"/>
                            <a:pt x="-211221" y="486928"/>
                            <a:pt x="364196" y="193880"/>
                          </a:cubicBezTo>
                          <a:cubicBezTo>
                            <a:pt x="653403" y="6247"/>
                            <a:pt x="1056282" y="36981"/>
                            <a:pt x="1489474" y="34030"/>
                          </a:cubicBezTo>
                          <a:cubicBezTo>
                            <a:pt x="2176515" y="251729"/>
                            <a:pt x="2455398" y="556309"/>
                            <a:pt x="2144768" y="1071542"/>
                          </a:cubicBezTo>
                          <a:cubicBezTo>
                            <a:pt x="1927334" y="1298533"/>
                            <a:pt x="1387600" y="1430350"/>
                            <a:pt x="995100" y="1440469"/>
                          </a:cubicBezTo>
                          <a:cubicBezTo>
                            <a:pt x="863457" y="1548348"/>
                            <a:pt x="739704" y="1573081"/>
                            <a:pt x="666758" y="1627369"/>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600" dirty="0">
                <a:solidFill>
                  <a:schemeClr val="tx1"/>
                </a:solidFill>
                <a:latin typeface="Georgia" panose="02040502050405020303" pitchFamily="18" charset="0"/>
              </a:endParaRPr>
            </a:p>
          </p:txBody>
        </p:sp>
        <p:sp>
          <p:nvSpPr>
            <p:cNvPr id="5" name="TextBox 4">
              <a:extLst>
                <a:ext uri="{FF2B5EF4-FFF2-40B4-BE49-F238E27FC236}">
                  <a16:creationId xmlns:a16="http://schemas.microsoft.com/office/drawing/2014/main" id="{43C2E6FE-B070-4C8D-BD19-ADAC0BCBA18A}"/>
                </a:ext>
              </a:extLst>
            </p:cNvPr>
            <p:cNvSpPr txBox="1"/>
            <p:nvPr/>
          </p:nvSpPr>
          <p:spPr>
            <a:xfrm>
              <a:off x="6248400" y="4261706"/>
              <a:ext cx="1752600" cy="1446550"/>
            </a:xfrm>
            <a:prstGeom prst="rect">
              <a:avLst/>
            </a:prstGeom>
            <a:noFill/>
          </p:spPr>
          <p:txBody>
            <a:bodyPr wrap="square" rtlCol="0">
              <a:spAutoFit/>
            </a:bodyPr>
            <a:lstStyle/>
            <a:p>
              <a:r>
                <a:rPr lang="en-US" sz="8800" dirty="0">
                  <a:latin typeface="Georgia" panose="02040502050405020303" pitchFamily="18" charset="0"/>
                </a:rPr>
                <a:t>…</a:t>
              </a:r>
            </a:p>
          </p:txBody>
        </p:sp>
      </p:grpSp>
    </p:spTree>
    <p:extLst>
      <p:ext uri="{BB962C8B-B14F-4D97-AF65-F5344CB8AC3E}">
        <p14:creationId xmlns:p14="http://schemas.microsoft.com/office/powerpoint/2010/main" val="2098688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F4B3C-160C-48D9-96C3-CDFE311A7E03}"/>
              </a:ext>
            </a:extLst>
          </p:cNvPr>
          <p:cNvSpPr>
            <a:spLocks noGrp="1"/>
          </p:cNvSpPr>
          <p:nvPr>
            <p:ph type="title"/>
          </p:nvPr>
        </p:nvSpPr>
        <p:spPr>
          <a:xfrm>
            <a:off x="533400" y="152400"/>
            <a:ext cx="8229600" cy="639762"/>
          </a:xfrm>
        </p:spPr>
        <p:txBody>
          <a:bodyPr/>
          <a:lstStyle/>
          <a:p>
            <a:r>
              <a:rPr lang="en-US" sz="3600" dirty="0"/>
              <a:t>50-minute agenda Feb. 1</a:t>
            </a:r>
          </a:p>
        </p:txBody>
      </p:sp>
      <p:sp>
        <p:nvSpPr>
          <p:cNvPr id="3" name="Text Box 5">
            <a:extLst>
              <a:ext uri="{FF2B5EF4-FFF2-40B4-BE49-F238E27FC236}">
                <a16:creationId xmlns:a16="http://schemas.microsoft.com/office/drawing/2014/main" id="{A038B9C1-3A46-401F-A223-13CB6029A4F1}"/>
              </a:ext>
            </a:extLst>
          </p:cNvPr>
          <p:cNvSpPr txBox="1">
            <a:spLocks noChangeArrowheads="1"/>
          </p:cNvSpPr>
          <p:nvPr/>
        </p:nvSpPr>
        <p:spPr bwMode="auto">
          <a:xfrm>
            <a:off x="616343" y="769125"/>
            <a:ext cx="8008434"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342900" indent="-342900" eaLnBrk="1" hangingPunct="1">
              <a:spcBef>
                <a:spcPct val="0"/>
              </a:spcBef>
              <a:defRPr/>
            </a:pPr>
            <a:r>
              <a:rPr lang="en-US" altLang="en-US" sz="2400" dirty="0"/>
              <a:t>Organize folders </a:t>
            </a:r>
            <a:br>
              <a:rPr lang="en-US" altLang="en-US" sz="2400" dirty="0"/>
            </a:br>
            <a:endParaRPr lang="en-US" altLang="en-US" sz="2400" dirty="0"/>
          </a:p>
          <a:p>
            <a:pPr marL="342900" indent="-342900" eaLnBrk="1" hangingPunct="1">
              <a:spcBef>
                <a:spcPct val="0"/>
              </a:spcBef>
              <a:defRPr/>
            </a:pPr>
            <a:r>
              <a:rPr lang="en-US" altLang="en-US" sz="2400" dirty="0"/>
              <a:t>Advantages of CSS </a:t>
            </a:r>
            <a:br>
              <a:rPr lang="en-US" altLang="en-US" sz="2400" dirty="0"/>
            </a:br>
            <a:endParaRPr lang="en-US" altLang="en-US" sz="2400" dirty="0"/>
          </a:p>
          <a:p>
            <a:pPr marL="342900" indent="-342900" eaLnBrk="1" hangingPunct="1">
              <a:spcBef>
                <a:spcPct val="0"/>
              </a:spcBef>
              <a:defRPr/>
            </a:pPr>
            <a:r>
              <a:rPr lang="en-US" altLang="en-US" sz="2400" dirty="0"/>
              <a:t>What is placeholder text</a:t>
            </a:r>
            <a:br>
              <a:rPr lang="en-US" altLang="en-US" sz="2400" dirty="0"/>
            </a:br>
            <a:endParaRPr lang="en-US" altLang="en-US" sz="2400" dirty="0"/>
          </a:p>
          <a:p>
            <a:pPr marL="342900" indent="-342900" eaLnBrk="1" hangingPunct="1">
              <a:spcBef>
                <a:spcPct val="0"/>
              </a:spcBef>
              <a:defRPr/>
            </a:pPr>
            <a:r>
              <a:rPr lang="en-US" altLang="en-US" sz="2400" dirty="0"/>
              <a:t>Class practice: </a:t>
            </a:r>
          </a:p>
          <a:p>
            <a:pPr marL="1085850" lvl="1" indent="-342900" eaLnBrk="1" hangingPunct="1">
              <a:spcBef>
                <a:spcPct val="0"/>
              </a:spcBef>
              <a:defRPr/>
            </a:pPr>
            <a:r>
              <a:rPr lang="en-US" altLang="en-US" sz="2000" dirty="0"/>
              <a:t>We’ll do first page structure together </a:t>
            </a:r>
          </a:p>
          <a:p>
            <a:pPr marL="1085850" lvl="1" indent="-342900" eaLnBrk="1" hangingPunct="1">
              <a:spcBef>
                <a:spcPct val="0"/>
              </a:spcBef>
              <a:defRPr/>
            </a:pPr>
            <a:r>
              <a:rPr lang="en-US" altLang="en-US" sz="2000" dirty="0"/>
              <a:t>I’ll record that part, and share under “Additional Resources”</a:t>
            </a:r>
          </a:p>
          <a:p>
            <a:pPr marL="1085850" lvl="1" indent="-342900" eaLnBrk="1" hangingPunct="1">
              <a:spcBef>
                <a:spcPct val="0"/>
              </a:spcBef>
              <a:defRPr/>
            </a:pPr>
            <a:r>
              <a:rPr lang="en-US" altLang="en-US" sz="2000" dirty="0"/>
              <a:t>We’ll start using CSS styles </a:t>
            </a:r>
            <a:br>
              <a:rPr lang="en-US" altLang="en-US" sz="2000" dirty="0"/>
            </a:br>
            <a:endParaRPr lang="en-US" altLang="en-US" sz="2000" dirty="0"/>
          </a:p>
          <a:p>
            <a:pPr marL="342900" indent="-342900" eaLnBrk="1" hangingPunct="1">
              <a:spcBef>
                <a:spcPct val="0"/>
              </a:spcBef>
              <a:defRPr/>
            </a:pPr>
            <a:r>
              <a:rPr lang="en-US" altLang="en-US" sz="2400" dirty="0"/>
              <a:t>Stop at 11:10am</a:t>
            </a:r>
            <a:br>
              <a:rPr lang="en-US" altLang="en-US" sz="2400" dirty="0"/>
            </a:br>
            <a:endParaRPr lang="en-US" altLang="en-US" sz="2400" dirty="0"/>
          </a:p>
          <a:p>
            <a:pPr marL="342900" indent="-342900" eaLnBrk="1" hangingPunct="1">
              <a:spcBef>
                <a:spcPct val="0"/>
              </a:spcBef>
              <a:defRPr/>
            </a:pPr>
            <a:r>
              <a:rPr lang="en-US" altLang="en-US" sz="2400" dirty="0"/>
              <a:t>Go back to slides 5 &amp; 6. </a:t>
            </a:r>
            <a:br>
              <a:rPr lang="en-US" altLang="en-US" sz="2400" dirty="0"/>
            </a:br>
            <a:endParaRPr lang="en-US" altLang="en-US" sz="2400" dirty="0"/>
          </a:p>
          <a:p>
            <a:pPr marL="342900" indent="-342900" eaLnBrk="1" hangingPunct="1">
              <a:spcBef>
                <a:spcPct val="0"/>
              </a:spcBef>
              <a:defRPr/>
            </a:pPr>
            <a:r>
              <a:rPr lang="en-US" altLang="en-US" sz="2400" dirty="0"/>
              <a:t>Link Pacific Trail</a:t>
            </a:r>
          </a:p>
        </p:txBody>
      </p:sp>
    </p:spTree>
    <p:extLst>
      <p:ext uri="{BB962C8B-B14F-4D97-AF65-F5344CB8AC3E}">
        <p14:creationId xmlns:p14="http://schemas.microsoft.com/office/powerpoint/2010/main" val="3665951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2A85E289-4284-4C47-8452-0E6DA4915B29}"/>
              </a:ext>
            </a:extLst>
          </p:cNvPr>
          <p:cNvSpPr txBox="1">
            <a:spLocks noChangeArrowheads="1"/>
          </p:cNvSpPr>
          <p:nvPr/>
        </p:nvSpPr>
        <p:spPr bwMode="auto">
          <a:xfrm>
            <a:off x="645840" y="3048000"/>
            <a:ext cx="7848600" cy="1323439"/>
          </a:xfrm>
          <a:custGeom>
            <a:avLst/>
            <a:gdLst>
              <a:gd name="connsiteX0" fmla="*/ 0 w 7848600"/>
              <a:gd name="connsiteY0" fmla="*/ 0 h 1323439"/>
              <a:gd name="connsiteX1" fmla="*/ 482128 w 7848600"/>
              <a:gd name="connsiteY1" fmla="*/ 0 h 1323439"/>
              <a:gd name="connsiteX2" fmla="*/ 807285 w 7848600"/>
              <a:gd name="connsiteY2" fmla="*/ 0 h 1323439"/>
              <a:gd name="connsiteX3" fmla="*/ 1524871 w 7848600"/>
              <a:gd name="connsiteY3" fmla="*/ 0 h 1323439"/>
              <a:gd name="connsiteX4" fmla="*/ 2006999 w 7848600"/>
              <a:gd name="connsiteY4" fmla="*/ 0 h 1323439"/>
              <a:gd name="connsiteX5" fmla="*/ 2489127 w 7848600"/>
              <a:gd name="connsiteY5" fmla="*/ 0 h 1323439"/>
              <a:gd name="connsiteX6" fmla="*/ 3206714 w 7848600"/>
              <a:gd name="connsiteY6" fmla="*/ 0 h 1323439"/>
              <a:gd name="connsiteX7" fmla="*/ 3610356 w 7848600"/>
              <a:gd name="connsiteY7" fmla="*/ 0 h 1323439"/>
              <a:gd name="connsiteX8" fmla="*/ 4327942 w 7848600"/>
              <a:gd name="connsiteY8" fmla="*/ 0 h 1323439"/>
              <a:gd name="connsiteX9" fmla="*/ 5045529 w 7848600"/>
              <a:gd name="connsiteY9" fmla="*/ 0 h 1323439"/>
              <a:gd name="connsiteX10" fmla="*/ 5606143 w 7848600"/>
              <a:gd name="connsiteY10" fmla="*/ 0 h 1323439"/>
              <a:gd name="connsiteX11" fmla="*/ 6323729 w 7848600"/>
              <a:gd name="connsiteY11" fmla="*/ 0 h 1323439"/>
              <a:gd name="connsiteX12" fmla="*/ 6805857 w 7848600"/>
              <a:gd name="connsiteY12" fmla="*/ 0 h 1323439"/>
              <a:gd name="connsiteX13" fmla="*/ 7287986 w 7848600"/>
              <a:gd name="connsiteY13" fmla="*/ 0 h 1323439"/>
              <a:gd name="connsiteX14" fmla="*/ 7848600 w 7848600"/>
              <a:gd name="connsiteY14" fmla="*/ 0 h 1323439"/>
              <a:gd name="connsiteX15" fmla="*/ 7848600 w 7848600"/>
              <a:gd name="connsiteY15" fmla="*/ 427912 h 1323439"/>
              <a:gd name="connsiteX16" fmla="*/ 7848600 w 7848600"/>
              <a:gd name="connsiteY16" fmla="*/ 869058 h 1323439"/>
              <a:gd name="connsiteX17" fmla="*/ 7848600 w 7848600"/>
              <a:gd name="connsiteY17" fmla="*/ 1323439 h 1323439"/>
              <a:gd name="connsiteX18" fmla="*/ 7209500 w 7848600"/>
              <a:gd name="connsiteY18" fmla="*/ 1323439 h 1323439"/>
              <a:gd name="connsiteX19" fmla="*/ 6884343 w 7848600"/>
              <a:gd name="connsiteY19" fmla="*/ 1323439 h 1323439"/>
              <a:gd name="connsiteX20" fmla="*/ 6480701 w 7848600"/>
              <a:gd name="connsiteY20" fmla="*/ 1323439 h 1323439"/>
              <a:gd name="connsiteX21" fmla="*/ 5763115 w 7848600"/>
              <a:gd name="connsiteY21" fmla="*/ 1323439 h 1323439"/>
              <a:gd name="connsiteX22" fmla="*/ 5202501 w 7848600"/>
              <a:gd name="connsiteY22" fmla="*/ 1323439 h 1323439"/>
              <a:gd name="connsiteX23" fmla="*/ 4798858 w 7848600"/>
              <a:gd name="connsiteY23" fmla="*/ 1323439 h 1323439"/>
              <a:gd name="connsiteX24" fmla="*/ 4238244 w 7848600"/>
              <a:gd name="connsiteY24" fmla="*/ 1323439 h 1323439"/>
              <a:gd name="connsiteX25" fmla="*/ 3913088 w 7848600"/>
              <a:gd name="connsiteY25" fmla="*/ 1323439 h 1323439"/>
              <a:gd name="connsiteX26" fmla="*/ 3587931 w 7848600"/>
              <a:gd name="connsiteY26" fmla="*/ 1323439 h 1323439"/>
              <a:gd name="connsiteX27" fmla="*/ 3027317 w 7848600"/>
              <a:gd name="connsiteY27" fmla="*/ 1323439 h 1323439"/>
              <a:gd name="connsiteX28" fmla="*/ 2623675 w 7848600"/>
              <a:gd name="connsiteY28" fmla="*/ 1323439 h 1323439"/>
              <a:gd name="connsiteX29" fmla="*/ 1984575 w 7848600"/>
              <a:gd name="connsiteY29" fmla="*/ 1323439 h 1323439"/>
              <a:gd name="connsiteX30" fmla="*/ 1580932 w 7848600"/>
              <a:gd name="connsiteY30" fmla="*/ 1323439 h 1323439"/>
              <a:gd name="connsiteX31" fmla="*/ 941832 w 7848600"/>
              <a:gd name="connsiteY31" fmla="*/ 1323439 h 1323439"/>
              <a:gd name="connsiteX32" fmla="*/ 616676 w 7848600"/>
              <a:gd name="connsiteY32" fmla="*/ 1323439 h 1323439"/>
              <a:gd name="connsiteX33" fmla="*/ 0 w 7848600"/>
              <a:gd name="connsiteY33" fmla="*/ 1323439 h 1323439"/>
              <a:gd name="connsiteX34" fmla="*/ 0 w 7848600"/>
              <a:gd name="connsiteY34" fmla="*/ 908761 h 1323439"/>
              <a:gd name="connsiteX35" fmla="*/ 0 w 7848600"/>
              <a:gd name="connsiteY35" fmla="*/ 441146 h 1323439"/>
              <a:gd name="connsiteX36" fmla="*/ 0 w 7848600"/>
              <a:gd name="connsiteY36" fmla="*/ 0 h 1323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848600" h="1323439" extrusionOk="0">
                <a:moveTo>
                  <a:pt x="0" y="0"/>
                </a:moveTo>
                <a:cubicBezTo>
                  <a:pt x="185606" y="-29525"/>
                  <a:pt x="361469" y="30688"/>
                  <a:pt x="482128" y="0"/>
                </a:cubicBezTo>
                <a:cubicBezTo>
                  <a:pt x="602787" y="-30688"/>
                  <a:pt x="662444" y="19883"/>
                  <a:pt x="807285" y="0"/>
                </a:cubicBezTo>
                <a:cubicBezTo>
                  <a:pt x="952126" y="-19883"/>
                  <a:pt x="1263430" y="61055"/>
                  <a:pt x="1524871" y="0"/>
                </a:cubicBezTo>
                <a:cubicBezTo>
                  <a:pt x="1786312" y="-61055"/>
                  <a:pt x="1902891" y="44427"/>
                  <a:pt x="2006999" y="0"/>
                </a:cubicBezTo>
                <a:cubicBezTo>
                  <a:pt x="2111107" y="-44427"/>
                  <a:pt x="2326780" y="36517"/>
                  <a:pt x="2489127" y="0"/>
                </a:cubicBezTo>
                <a:cubicBezTo>
                  <a:pt x="2651474" y="-36517"/>
                  <a:pt x="2941488" y="58562"/>
                  <a:pt x="3206714" y="0"/>
                </a:cubicBezTo>
                <a:cubicBezTo>
                  <a:pt x="3471940" y="-58562"/>
                  <a:pt x="3418490" y="5999"/>
                  <a:pt x="3610356" y="0"/>
                </a:cubicBezTo>
                <a:cubicBezTo>
                  <a:pt x="3802222" y="-5999"/>
                  <a:pt x="4010369" y="78573"/>
                  <a:pt x="4327942" y="0"/>
                </a:cubicBezTo>
                <a:cubicBezTo>
                  <a:pt x="4645515" y="-78573"/>
                  <a:pt x="4889199" y="16296"/>
                  <a:pt x="5045529" y="0"/>
                </a:cubicBezTo>
                <a:cubicBezTo>
                  <a:pt x="5201859" y="-16296"/>
                  <a:pt x="5361915" y="39796"/>
                  <a:pt x="5606143" y="0"/>
                </a:cubicBezTo>
                <a:cubicBezTo>
                  <a:pt x="5850371" y="-39796"/>
                  <a:pt x="6080515" y="78760"/>
                  <a:pt x="6323729" y="0"/>
                </a:cubicBezTo>
                <a:cubicBezTo>
                  <a:pt x="6566943" y="-78760"/>
                  <a:pt x="6683003" y="54037"/>
                  <a:pt x="6805857" y="0"/>
                </a:cubicBezTo>
                <a:cubicBezTo>
                  <a:pt x="6928711" y="-54037"/>
                  <a:pt x="7147803" y="56975"/>
                  <a:pt x="7287986" y="0"/>
                </a:cubicBezTo>
                <a:cubicBezTo>
                  <a:pt x="7428169" y="-56975"/>
                  <a:pt x="7584254" y="59044"/>
                  <a:pt x="7848600" y="0"/>
                </a:cubicBezTo>
                <a:cubicBezTo>
                  <a:pt x="7886558" y="109632"/>
                  <a:pt x="7847866" y="258383"/>
                  <a:pt x="7848600" y="427912"/>
                </a:cubicBezTo>
                <a:cubicBezTo>
                  <a:pt x="7849334" y="597441"/>
                  <a:pt x="7828524" y="658415"/>
                  <a:pt x="7848600" y="869058"/>
                </a:cubicBezTo>
                <a:cubicBezTo>
                  <a:pt x="7868676" y="1079701"/>
                  <a:pt x="7814408" y="1213985"/>
                  <a:pt x="7848600" y="1323439"/>
                </a:cubicBezTo>
                <a:cubicBezTo>
                  <a:pt x="7615463" y="1389082"/>
                  <a:pt x="7417448" y="1318489"/>
                  <a:pt x="7209500" y="1323439"/>
                </a:cubicBezTo>
                <a:cubicBezTo>
                  <a:pt x="7001552" y="1328389"/>
                  <a:pt x="7043353" y="1294089"/>
                  <a:pt x="6884343" y="1323439"/>
                </a:cubicBezTo>
                <a:cubicBezTo>
                  <a:pt x="6725333" y="1352789"/>
                  <a:pt x="6568964" y="1323054"/>
                  <a:pt x="6480701" y="1323439"/>
                </a:cubicBezTo>
                <a:cubicBezTo>
                  <a:pt x="6392438" y="1323824"/>
                  <a:pt x="6119670" y="1318547"/>
                  <a:pt x="5763115" y="1323439"/>
                </a:cubicBezTo>
                <a:cubicBezTo>
                  <a:pt x="5406560" y="1328331"/>
                  <a:pt x="5363216" y="1285588"/>
                  <a:pt x="5202501" y="1323439"/>
                </a:cubicBezTo>
                <a:cubicBezTo>
                  <a:pt x="5041786" y="1361290"/>
                  <a:pt x="4970124" y="1308882"/>
                  <a:pt x="4798858" y="1323439"/>
                </a:cubicBezTo>
                <a:cubicBezTo>
                  <a:pt x="4627592" y="1337996"/>
                  <a:pt x="4453032" y="1317206"/>
                  <a:pt x="4238244" y="1323439"/>
                </a:cubicBezTo>
                <a:cubicBezTo>
                  <a:pt x="4023456" y="1329672"/>
                  <a:pt x="3983113" y="1299265"/>
                  <a:pt x="3913088" y="1323439"/>
                </a:cubicBezTo>
                <a:cubicBezTo>
                  <a:pt x="3843063" y="1347613"/>
                  <a:pt x="3699361" y="1290932"/>
                  <a:pt x="3587931" y="1323439"/>
                </a:cubicBezTo>
                <a:cubicBezTo>
                  <a:pt x="3476501" y="1355946"/>
                  <a:pt x="3303089" y="1285919"/>
                  <a:pt x="3027317" y="1323439"/>
                </a:cubicBezTo>
                <a:cubicBezTo>
                  <a:pt x="2751545" y="1360959"/>
                  <a:pt x="2771617" y="1298463"/>
                  <a:pt x="2623675" y="1323439"/>
                </a:cubicBezTo>
                <a:cubicBezTo>
                  <a:pt x="2475733" y="1348415"/>
                  <a:pt x="2231849" y="1254182"/>
                  <a:pt x="1984575" y="1323439"/>
                </a:cubicBezTo>
                <a:cubicBezTo>
                  <a:pt x="1737301" y="1392696"/>
                  <a:pt x="1748501" y="1288050"/>
                  <a:pt x="1580932" y="1323439"/>
                </a:cubicBezTo>
                <a:cubicBezTo>
                  <a:pt x="1413363" y="1358828"/>
                  <a:pt x="1194070" y="1285297"/>
                  <a:pt x="941832" y="1323439"/>
                </a:cubicBezTo>
                <a:cubicBezTo>
                  <a:pt x="689594" y="1361581"/>
                  <a:pt x="684612" y="1288029"/>
                  <a:pt x="616676" y="1323439"/>
                </a:cubicBezTo>
                <a:cubicBezTo>
                  <a:pt x="548740" y="1358849"/>
                  <a:pt x="250353" y="1315050"/>
                  <a:pt x="0" y="1323439"/>
                </a:cubicBezTo>
                <a:cubicBezTo>
                  <a:pt x="-10530" y="1235636"/>
                  <a:pt x="41801" y="1087593"/>
                  <a:pt x="0" y="908761"/>
                </a:cubicBezTo>
                <a:cubicBezTo>
                  <a:pt x="-41801" y="729929"/>
                  <a:pt x="52090" y="671003"/>
                  <a:pt x="0" y="441146"/>
                </a:cubicBezTo>
                <a:cubicBezTo>
                  <a:pt x="-52090" y="211289"/>
                  <a:pt x="41206" y="110517"/>
                  <a:pt x="0" y="0"/>
                </a:cubicBezTo>
                <a:close/>
              </a:path>
            </a:pathLst>
          </a:custGeom>
          <a:noFill/>
          <a:ln w="38100">
            <a:solidFill>
              <a:srgbClr val="FFC000"/>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None/>
            </a:pPr>
            <a:r>
              <a:rPr lang="en-US" altLang="en-US" sz="4000" b="1" dirty="0">
                <a:solidFill>
                  <a:srgbClr val="FFC000"/>
                </a:solidFill>
                <a:effectLst>
                  <a:outerShdw blurRad="38100" dist="38100" dir="2700000" algn="tl">
                    <a:srgbClr val="000000">
                      <a:alpha val="43137"/>
                    </a:srgbClr>
                  </a:outerShdw>
                </a:effectLst>
              </a:rPr>
              <a:t>Configuring Color and Text with CSS</a:t>
            </a:r>
          </a:p>
        </p:txBody>
      </p:sp>
      <p:sp>
        <p:nvSpPr>
          <p:cNvPr id="5" name="Rectangle 4">
            <a:extLst>
              <a:ext uri="{FF2B5EF4-FFF2-40B4-BE49-F238E27FC236}">
                <a16:creationId xmlns:a16="http://schemas.microsoft.com/office/drawing/2014/main" id="{986E8302-C70A-4035-9001-B7AAB679998F}"/>
              </a:ext>
            </a:extLst>
          </p:cNvPr>
          <p:cNvSpPr/>
          <p:nvPr/>
        </p:nvSpPr>
        <p:spPr>
          <a:xfrm>
            <a:off x="-3718" y="1295400"/>
            <a:ext cx="9147717" cy="1015663"/>
          </a:xfrm>
          <a:prstGeom prst="rect">
            <a:avLst/>
          </a:prstGeom>
          <a:solidFill>
            <a:srgbClr val="FFC000"/>
          </a:solidFill>
          <a:ln>
            <a:noFill/>
          </a:ln>
        </p:spPr>
        <p:txBody>
          <a:bodyPr wrap="square">
            <a:spAutoFit/>
          </a:bodyPr>
          <a:lstStyle/>
          <a:p>
            <a:pPr algn="ctr" eaLnBrk="1" hangingPunct="1"/>
            <a:r>
              <a:rPr lang="en-US" altLang="en-US" sz="6000" b="1" dirty="0">
                <a:solidFill>
                  <a:schemeClr val="bg1"/>
                </a:solidFill>
                <a:effectLst>
                  <a:outerShdw blurRad="38100" dist="38100" dir="2700000" algn="tl">
                    <a:srgbClr val="000000">
                      <a:alpha val="43137"/>
                    </a:srgbClr>
                  </a:outerShdw>
                </a:effectLst>
              </a:rPr>
              <a:t>Chapter 3 – CSS </a:t>
            </a:r>
            <a:endParaRPr lang="en-US" sz="6000" b="1" dirty="0">
              <a:solidFill>
                <a:schemeClr val="bg1"/>
              </a:solidFill>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45972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F4B3C-160C-48D9-96C3-CDFE311A7E03}"/>
              </a:ext>
            </a:extLst>
          </p:cNvPr>
          <p:cNvSpPr>
            <a:spLocks noGrp="1"/>
          </p:cNvSpPr>
          <p:nvPr>
            <p:ph type="title"/>
          </p:nvPr>
        </p:nvSpPr>
        <p:spPr/>
        <p:txBody>
          <a:bodyPr/>
          <a:lstStyle/>
          <a:p>
            <a:r>
              <a:rPr lang="en-US" dirty="0"/>
              <a:t>Folder Organization</a:t>
            </a:r>
          </a:p>
        </p:txBody>
      </p:sp>
      <p:sp>
        <p:nvSpPr>
          <p:cNvPr id="3" name="Text Box 5">
            <a:extLst>
              <a:ext uri="{FF2B5EF4-FFF2-40B4-BE49-F238E27FC236}">
                <a16:creationId xmlns:a16="http://schemas.microsoft.com/office/drawing/2014/main" id="{A038B9C1-3A46-401F-A223-13CB6029A4F1}"/>
              </a:ext>
            </a:extLst>
          </p:cNvPr>
          <p:cNvSpPr txBox="1">
            <a:spLocks noChangeArrowheads="1"/>
          </p:cNvSpPr>
          <p:nvPr/>
        </p:nvSpPr>
        <p:spPr bwMode="auto">
          <a:xfrm>
            <a:off x="449766" y="1449233"/>
            <a:ext cx="586740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342900" indent="-342900" eaLnBrk="1" hangingPunct="1">
              <a:spcBef>
                <a:spcPct val="0"/>
              </a:spcBef>
              <a:defRPr/>
            </a:pPr>
            <a:r>
              <a:rPr lang="en-US" altLang="en-US" sz="2200" dirty="0"/>
              <a:t>As you study, be sure that you have downloaded the files from the textbook website to practice with. </a:t>
            </a:r>
            <a:br>
              <a:rPr lang="en-US" altLang="en-US" sz="2200" dirty="0"/>
            </a:br>
            <a:endParaRPr lang="en-US" altLang="en-US" sz="2200" dirty="0"/>
          </a:p>
          <a:p>
            <a:pPr marL="342900" indent="-342900" eaLnBrk="1" hangingPunct="1">
              <a:spcBef>
                <a:spcPct val="0"/>
              </a:spcBef>
              <a:defRPr/>
            </a:pPr>
            <a:r>
              <a:rPr lang="en-US" altLang="en-US" sz="2200" dirty="0"/>
              <a:t>The 115 folder does not belong to any particular chapter. A good location for it is directly inside </a:t>
            </a:r>
            <a:r>
              <a:rPr lang="en-US" altLang="en-US" sz="2200" dirty="0" err="1"/>
              <a:t>StudentFiles</a:t>
            </a:r>
            <a:r>
              <a:rPr lang="en-US" altLang="en-US" sz="2200" dirty="0"/>
              <a:t>. See example to the right. </a:t>
            </a:r>
            <a:br>
              <a:rPr lang="en-US" altLang="en-US" sz="2200" dirty="0"/>
            </a:br>
            <a:endParaRPr lang="en-US" altLang="en-US" sz="2200" dirty="0"/>
          </a:p>
          <a:p>
            <a:pPr marL="342900" indent="-342900" eaLnBrk="1" hangingPunct="1">
              <a:spcBef>
                <a:spcPct val="0"/>
              </a:spcBef>
              <a:defRPr/>
            </a:pPr>
            <a:r>
              <a:rPr lang="en-US" altLang="en-US" sz="2200" dirty="0"/>
              <a:t>Note that for each chapter we will create practice page(s) similar to “</a:t>
            </a:r>
            <a:r>
              <a:rPr lang="en-US" altLang="en-US" sz="2200" i="1" dirty="0"/>
              <a:t>semester plans”. </a:t>
            </a:r>
            <a:r>
              <a:rPr lang="en-US" altLang="en-US" sz="2200" dirty="0"/>
              <a:t>DO NOT put those folders in 115, however. A good place to put our practice webpages is the chapter folder that they cover. </a:t>
            </a:r>
          </a:p>
        </p:txBody>
      </p:sp>
      <p:pic>
        <p:nvPicPr>
          <p:cNvPr id="5" name="Picture 4">
            <a:extLst>
              <a:ext uri="{FF2B5EF4-FFF2-40B4-BE49-F238E27FC236}">
                <a16:creationId xmlns:a16="http://schemas.microsoft.com/office/drawing/2014/main" id="{0380169C-F97C-4264-B811-37F6B73B38E4}"/>
              </a:ext>
            </a:extLst>
          </p:cNvPr>
          <p:cNvPicPr>
            <a:picLocks noChangeAspect="1"/>
          </p:cNvPicPr>
          <p:nvPr/>
        </p:nvPicPr>
        <p:blipFill>
          <a:blip r:embed="rId2"/>
          <a:stretch>
            <a:fillRect/>
          </a:stretch>
        </p:blipFill>
        <p:spPr>
          <a:xfrm>
            <a:off x="6629400" y="1632890"/>
            <a:ext cx="2373313" cy="4637647"/>
          </a:xfrm>
          <a:prstGeom prst="rect">
            <a:avLst/>
          </a:prstGeom>
        </p:spPr>
      </p:pic>
    </p:spTree>
    <p:extLst>
      <p:ext uri="{BB962C8B-B14F-4D97-AF65-F5344CB8AC3E}">
        <p14:creationId xmlns:p14="http://schemas.microsoft.com/office/powerpoint/2010/main" val="413168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1143000"/>
            <a:ext cx="7735824" cy="4832092"/>
          </a:xfrm>
          <a:prstGeom prst="rect">
            <a:avLst/>
          </a:prstGeom>
          <a:noFill/>
        </p:spPr>
        <p:txBody>
          <a:bodyPr wrap="square">
            <a:spAutoFit/>
          </a:bodyPr>
          <a:lstStyle/>
          <a:p>
            <a:pPr eaLnBrk="1" hangingPunct="1">
              <a:defRPr/>
            </a:pPr>
            <a:r>
              <a:rPr lang="en-US" sz="2800" dirty="0"/>
              <a:t>On February 1, </a:t>
            </a:r>
            <a:r>
              <a:rPr lang="en-US" sz="2800" b="1" dirty="0"/>
              <a:t>Pacific Trails Resort</a:t>
            </a:r>
            <a:r>
              <a:rPr lang="en-US" sz="2800" dirty="0"/>
              <a:t> from Chapter 2</a:t>
            </a:r>
            <a:r>
              <a:rPr lang="en-US" sz="2800" b="1" dirty="0"/>
              <a:t> </a:t>
            </a:r>
            <a:r>
              <a:rPr lang="en-US" sz="2800" dirty="0"/>
              <a:t>is due. </a:t>
            </a:r>
          </a:p>
          <a:p>
            <a:pPr eaLnBrk="1" hangingPunct="1">
              <a:defRPr/>
            </a:pPr>
            <a:endParaRPr lang="en-US" sz="2800" dirty="0"/>
          </a:p>
          <a:p>
            <a:pPr eaLnBrk="1" hangingPunct="1">
              <a:defRPr/>
            </a:pPr>
            <a:r>
              <a:rPr lang="en-US" sz="2800" dirty="0"/>
              <a:t>Since it’s the first time linking to your assignment page, I’ll show you how to do the linking on Monday. In the mean time, be sure to have the Pacific Trails Resort done.</a:t>
            </a:r>
          </a:p>
          <a:p>
            <a:pPr eaLnBrk="1" hangingPunct="1">
              <a:defRPr/>
            </a:pPr>
            <a:endParaRPr lang="en-US" sz="2800" dirty="0">
              <a:latin typeface="Arial" charset="0"/>
              <a:cs typeface="Arial" charset="0"/>
            </a:endParaRPr>
          </a:p>
          <a:p>
            <a:pPr eaLnBrk="1" hangingPunct="1">
              <a:defRPr/>
            </a:pPr>
            <a:r>
              <a:rPr lang="en-US" sz="2800" dirty="0">
                <a:latin typeface="Arial" charset="0"/>
                <a:cs typeface="Arial" charset="0"/>
              </a:rPr>
              <a:t>We’ll skip slides the next two slides till then. Be sure to do the case study at home and I’ll show you how to link them for submission. </a:t>
            </a:r>
            <a:endParaRPr lang="en-US" dirty="0">
              <a:latin typeface="Arial" charset="0"/>
              <a:cs typeface="Arial" charset="0"/>
            </a:endParaRPr>
          </a:p>
        </p:txBody>
      </p:sp>
    </p:spTree>
    <p:extLst>
      <p:ext uri="{BB962C8B-B14F-4D97-AF65-F5344CB8AC3E}">
        <p14:creationId xmlns:p14="http://schemas.microsoft.com/office/powerpoint/2010/main" val="584263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5"/>
          <p:cNvSpPr txBox="1">
            <a:spLocks noChangeArrowheads="1"/>
          </p:cNvSpPr>
          <p:nvPr/>
        </p:nvSpPr>
        <p:spPr bwMode="auto">
          <a:xfrm>
            <a:off x="1012825" y="241300"/>
            <a:ext cx="75438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2400" b="1" dirty="0"/>
              <a:t>RELATIVE LINKS </a:t>
            </a:r>
          </a:p>
          <a:p>
            <a:pPr eaLnBrk="1" hangingPunct="1">
              <a:spcBef>
                <a:spcPct val="0"/>
              </a:spcBef>
              <a:buFontTx/>
              <a:buNone/>
            </a:pPr>
            <a:r>
              <a:rPr lang="en-US" altLang="en-US" sz="2000" dirty="0">
                <a:solidFill>
                  <a:srgbClr val="C00000"/>
                </a:solidFill>
              </a:rPr>
              <a:t>Both files on same level: </a:t>
            </a:r>
          </a:p>
          <a:p>
            <a:pPr eaLnBrk="1" hangingPunct="1">
              <a:spcBef>
                <a:spcPct val="0"/>
              </a:spcBef>
              <a:buFontTx/>
              <a:buNone/>
            </a:pPr>
            <a:r>
              <a:rPr lang="en-US" altLang="en-US" sz="2000" dirty="0"/>
              <a:t>	</a:t>
            </a:r>
            <a:r>
              <a:rPr lang="en-US" altLang="en-US" sz="2000" dirty="0" err="1">
                <a:latin typeface="Courier New" panose="02070309020205020404" pitchFamily="49" charset="0"/>
              </a:rPr>
              <a:t>filename.ext</a:t>
            </a:r>
            <a:endParaRPr lang="en-US" altLang="en-US" sz="2000" dirty="0">
              <a:latin typeface="Courier New" panose="02070309020205020404" pitchFamily="49" charset="0"/>
            </a:endParaRPr>
          </a:p>
          <a:p>
            <a:pPr eaLnBrk="1" hangingPunct="1">
              <a:spcBef>
                <a:spcPct val="0"/>
              </a:spcBef>
              <a:buFontTx/>
              <a:buNone/>
            </a:pPr>
            <a:endParaRPr lang="en-US" altLang="en-US" sz="2000" dirty="0">
              <a:latin typeface="Courier New" panose="02070309020205020404" pitchFamily="49" charset="0"/>
            </a:endParaRPr>
          </a:p>
          <a:p>
            <a:pPr eaLnBrk="1" hangingPunct="1">
              <a:spcBef>
                <a:spcPct val="0"/>
              </a:spcBef>
              <a:buFontTx/>
              <a:buNone/>
            </a:pPr>
            <a:endParaRPr lang="en-US" altLang="en-US" sz="2000" dirty="0">
              <a:latin typeface="Courier New" panose="02070309020205020404" pitchFamily="49" charset="0"/>
            </a:endParaRPr>
          </a:p>
          <a:p>
            <a:pPr eaLnBrk="1" hangingPunct="1">
              <a:spcBef>
                <a:spcPct val="0"/>
              </a:spcBef>
              <a:buFontTx/>
              <a:buNone/>
            </a:pPr>
            <a:endParaRPr lang="en-US" altLang="en-US" sz="2000" dirty="0">
              <a:latin typeface="Courier New" panose="02070309020205020404" pitchFamily="49" charset="0"/>
            </a:endParaRPr>
          </a:p>
          <a:p>
            <a:pPr eaLnBrk="1" hangingPunct="1">
              <a:spcBef>
                <a:spcPct val="0"/>
              </a:spcBef>
              <a:buFontTx/>
              <a:buNone/>
            </a:pPr>
            <a:endParaRPr lang="en-US" altLang="en-US" sz="2000" dirty="0">
              <a:latin typeface="Courier New" panose="02070309020205020404" pitchFamily="49" charset="0"/>
            </a:endParaRPr>
          </a:p>
          <a:p>
            <a:pPr eaLnBrk="1" hangingPunct="1">
              <a:spcBef>
                <a:spcPct val="0"/>
              </a:spcBef>
              <a:buFontTx/>
              <a:buNone/>
            </a:pPr>
            <a:r>
              <a:rPr lang="en-US" altLang="en-US" sz="2000" dirty="0">
                <a:solidFill>
                  <a:srgbClr val="C00000"/>
                </a:solidFill>
              </a:rPr>
              <a:t>Folder on same level as your file: </a:t>
            </a:r>
          </a:p>
          <a:p>
            <a:pPr eaLnBrk="1" hangingPunct="1">
              <a:spcBef>
                <a:spcPct val="0"/>
              </a:spcBef>
              <a:buFontTx/>
              <a:buNone/>
            </a:pPr>
            <a:r>
              <a:rPr lang="en-US" altLang="en-US" sz="2000" dirty="0"/>
              <a:t>	</a:t>
            </a:r>
            <a:r>
              <a:rPr lang="en-US" altLang="en-US" sz="2000" dirty="0">
                <a:latin typeface="Courier New" panose="02070309020205020404" pitchFamily="49" charset="0"/>
              </a:rPr>
              <a:t>foldername/filename </a:t>
            </a:r>
            <a:endParaRPr lang="en-US" altLang="en-US" sz="2000" dirty="0"/>
          </a:p>
          <a:p>
            <a:pPr eaLnBrk="1" hangingPunct="1">
              <a:spcBef>
                <a:spcPct val="0"/>
              </a:spcBef>
              <a:buFontTx/>
              <a:buNone/>
            </a:pPr>
            <a:endParaRPr lang="en-US" altLang="en-US" sz="2000" dirty="0"/>
          </a:p>
          <a:p>
            <a:pPr eaLnBrk="1" hangingPunct="1">
              <a:spcBef>
                <a:spcPct val="0"/>
              </a:spcBef>
              <a:buFontTx/>
              <a:buNone/>
            </a:pPr>
            <a:endParaRPr lang="en-US" altLang="en-US" sz="2000" dirty="0"/>
          </a:p>
          <a:p>
            <a:pPr eaLnBrk="1" hangingPunct="1">
              <a:spcBef>
                <a:spcPct val="0"/>
              </a:spcBef>
              <a:buFontTx/>
              <a:buNone/>
            </a:pPr>
            <a:endParaRPr lang="en-US" altLang="en-US" sz="2000" dirty="0"/>
          </a:p>
          <a:p>
            <a:pPr eaLnBrk="1" hangingPunct="1">
              <a:spcBef>
                <a:spcPct val="0"/>
              </a:spcBef>
              <a:buFontTx/>
              <a:buNone/>
            </a:pPr>
            <a:endParaRPr lang="en-US" altLang="en-US" sz="2000" dirty="0"/>
          </a:p>
          <a:p>
            <a:pPr eaLnBrk="1" hangingPunct="1">
              <a:spcBef>
                <a:spcPct val="0"/>
              </a:spcBef>
              <a:buFontTx/>
              <a:buNone/>
            </a:pPr>
            <a:endParaRPr lang="en-US" altLang="en-US" sz="2000" dirty="0"/>
          </a:p>
          <a:p>
            <a:pPr eaLnBrk="1" hangingPunct="1">
              <a:spcBef>
                <a:spcPct val="0"/>
              </a:spcBef>
              <a:buFontTx/>
              <a:buNone/>
            </a:pPr>
            <a:r>
              <a:rPr lang="en-US" altLang="en-US" sz="2000" dirty="0">
                <a:solidFill>
                  <a:srgbClr val="C00000"/>
                </a:solidFill>
              </a:rPr>
              <a:t>Link to a folder one level up: </a:t>
            </a:r>
          </a:p>
          <a:p>
            <a:pPr eaLnBrk="1" hangingPunct="1">
              <a:spcBef>
                <a:spcPct val="0"/>
              </a:spcBef>
              <a:buFontTx/>
              <a:buNone/>
            </a:pPr>
            <a:r>
              <a:rPr lang="en-US" altLang="en-US" sz="2000" dirty="0">
                <a:solidFill>
                  <a:srgbClr val="C00000"/>
                </a:solidFill>
              </a:rPr>
              <a:t>	</a:t>
            </a:r>
            <a:r>
              <a:rPr lang="en-US" altLang="en-US" sz="2000" dirty="0">
                <a:latin typeface="Courier New" panose="02070309020205020404" pitchFamily="49" charset="0"/>
              </a:rPr>
              <a:t>../foldername/filename </a:t>
            </a:r>
            <a:endParaRPr lang="en-US" altLang="en-US" sz="1800" dirty="0"/>
          </a:p>
          <a:p>
            <a:pPr eaLnBrk="1" hangingPunct="1">
              <a:spcBef>
                <a:spcPct val="0"/>
              </a:spcBef>
              <a:buFontTx/>
              <a:buNone/>
            </a:pPr>
            <a:endParaRPr lang="en-US" altLang="en-US" sz="2000" dirty="0">
              <a:solidFill>
                <a:srgbClr val="C00000"/>
              </a:solidFill>
            </a:endParaRPr>
          </a:p>
          <a:p>
            <a:pPr eaLnBrk="1" hangingPunct="1">
              <a:spcBef>
                <a:spcPct val="0"/>
              </a:spcBef>
              <a:buFontTx/>
              <a:buNone/>
            </a:pPr>
            <a:endParaRPr lang="en-US" altLang="en-US" sz="2000" dirty="0">
              <a:solidFill>
                <a:srgbClr val="C00000"/>
              </a:solidFill>
            </a:endParaRPr>
          </a:p>
          <a:p>
            <a:pPr eaLnBrk="1" hangingPunct="1">
              <a:spcBef>
                <a:spcPct val="0"/>
              </a:spcBef>
              <a:buFontTx/>
              <a:buNone/>
            </a:pPr>
            <a:endParaRPr lang="en-US" altLang="en-US" sz="2000" dirty="0"/>
          </a:p>
        </p:txBody>
      </p:sp>
      <p:sp>
        <p:nvSpPr>
          <p:cNvPr id="9219" name="TextBox 1"/>
          <p:cNvSpPr txBox="1">
            <a:spLocks noChangeArrowheads="1"/>
          </p:cNvSpPr>
          <p:nvPr/>
        </p:nvSpPr>
        <p:spPr bwMode="auto">
          <a:xfrm>
            <a:off x="1981200" y="3124200"/>
            <a:ext cx="6172200" cy="120015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dirty="0">
                <a:latin typeface="Times New Roman" panose="02020603050405020304" pitchFamily="18" charset="0"/>
                <a:cs typeface="Times New Roman" panose="02020603050405020304" pitchFamily="18" charset="0"/>
              </a:rPr>
              <a:t>Therefore, if you named your files and folders as recommended, your link to Chapter 2 Case Study would be: </a:t>
            </a:r>
          </a:p>
          <a:p>
            <a:pPr eaLnBrk="1" hangingPunct="1">
              <a:spcBef>
                <a:spcPct val="0"/>
              </a:spcBef>
              <a:buFontTx/>
              <a:buNone/>
            </a:pPr>
            <a:endParaRPr lang="en-US" altLang="en-US" sz="1800" dirty="0">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1800" dirty="0">
              <a:latin typeface="Times New Roman" panose="02020603050405020304" pitchFamily="18" charset="0"/>
              <a:cs typeface="Times New Roman" panose="02020603050405020304" pitchFamily="18" charset="0"/>
            </a:endParaRPr>
          </a:p>
        </p:txBody>
      </p:sp>
      <p:sp>
        <p:nvSpPr>
          <p:cNvPr id="9220" name="TextBox 1"/>
          <p:cNvSpPr txBox="1">
            <a:spLocks noChangeArrowheads="1"/>
          </p:cNvSpPr>
          <p:nvPr/>
        </p:nvSpPr>
        <p:spPr bwMode="auto">
          <a:xfrm>
            <a:off x="2133600" y="3741738"/>
            <a:ext cx="5867400" cy="38856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50000"/>
              </a:lnSpc>
              <a:spcBef>
                <a:spcPct val="0"/>
              </a:spcBef>
              <a:buFontTx/>
              <a:buNone/>
            </a:pPr>
            <a:r>
              <a:rPr lang="en-US" altLang="en-US" sz="1400" b="1" dirty="0">
                <a:latin typeface="Courier New" panose="02070309020205020404" pitchFamily="49" charset="0"/>
                <a:cs typeface="Courier New" panose="02070309020205020404" pitchFamily="49" charset="0"/>
              </a:rPr>
              <a:t>&lt;a </a:t>
            </a:r>
            <a:r>
              <a:rPr lang="en-US" altLang="en-US" sz="1400" b="1" dirty="0" err="1">
                <a:latin typeface="Courier New" panose="02070309020205020404" pitchFamily="49" charset="0"/>
                <a:cs typeface="Courier New" panose="02070309020205020404" pitchFamily="49" charset="0"/>
              </a:rPr>
              <a:t>href</a:t>
            </a:r>
            <a:r>
              <a:rPr lang="en-US" altLang="en-US" sz="1400" b="1" dirty="0">
                <a:latin typeface="Courier New" panose="02070309020205020404" pitchFamily="49" charset="0"/>
                <a:cs typeface="Courier New" panose="02070309020205020404" pitchFamily="49" charset="0"/>
              </a:rPr>
              <a:t>="pacific/index.html"&gt;Chapter 2 Case Study&lt;/a&gt;</a:t>
            </a:r>
          </a:p>
        </p:txBody>
      </p:sp>
      <p:sp>
        <p:nvSpPr>
          <p:cNvPr id="9221" name="TextBox 1"/>
          <p:cNvSpPr txBox="1">
            <a:spLocks noChangeArrowheads="1"/>
          </p:cNvSpPr>
          <p:nvPr/>
        </p:nvSpPr>
        <p:spPr bwMode="auto">
          <a:xfrm>
            <a:off x="1981200" y="1300163"/>
            <a:ext cx="6172200" cy="922337"/>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a:latin typeface="Times New Roman" panose="02020603050405020304" pitchFamily="18" charset="0"/>
                <a:cs typeface="Times New Roman" panose="02020603050405020304" pitchFamily="18" charset="0"/>
              </a:rPr>
              <a:t>For Example:</a:t>
            </a:r>
          </a:p>
          <a:p>
            <a:pPr eaLnBrk="1" hangingPunct="1">
              <a:spcBef>
                <a:spcPct val="0"/>
              </a:spcBef>
              <a:buFontTx/>
              <a:buNone/>
            </a:pPr>
            <a:r>
              <a:rPr lang="en-US" altLang="en-US" sz="1800">
                <a:latin typeface="Times New Roman" panose="02020603050405020304" pitchFamily="18" charset="0"/>
                <a:cs typeface="Times New Roman" panose="02020603050405020304" pitchFamily="18" charset="0"/>
              </a:rPr>
              <a:t> </a:t>
            </a:r>
          </a:p>
          <a:p>
            <a:pPr eaLnBrk="1" hangingPunct="1">
              <a:spcBef>
                <a:spcPct val="0"/>
              </a:spcBef>
              <a:buFontTx/>
              <a:buNone/>
            </a:pPr>
            <a:endParaRPr lang="en-US" altLang="en-US" sz="1800"/>
          </a:p>
        </p:txBody>
      </p:sp>
      <p:sp>
        <p:nvSpPr>
          <p:cNvPr id="9222" name="TextBox 6"/>
          <p:cNvSpPr txBox="1">
            <a:spLocks noChangeArrowheads="1"/>
          </p:cNvSpPr>
          <p:nvPr/>
        </p:nvSpPr>
        <p:spPr bwMode="auto">
          <a:xfrm>
            <a:off x="2122488" y="1663700"/>
            <a:ext cx="5867400" cy="415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50000"/>
              </a:lnSpc>
              <a:spcBef>
                <a:spcPct val="0"/>
              </a:spcBef>
              <a:buFontTx/>
              <a:buNone/>
            </a:pPr>
            <a:r>
              <a:rPr lang="en-US" altLang="en-US" sz="1400" b="1" dirty="0">
                <a:latin typeface="Courier New" panose="02070309020205020404" pitchFamily="49" charset="0"/>
                <a:cs typeface="Courier New" panose="02070309020205020404" pitchFamily="49" charset="0"/>
              </a:rPr>
              <a:t>&lt;</a:t>
            </a:r>
            <a:r>
              <a:rPr lang="en-US" altLang="en-US" sz="1400" b="1" dirty="0" err="1">
                <a:latin typeface="Courier New" panose="02070309020205020404" pitchFamily="49" charset="0"/>
                <a:cs typeface="Courier New" panose="02070309020205020404" pitchFamily="49" charset="0"/>
              </a:rPr>
              <a:t>img</a:t>
            </a:r>
            <a:r>
              <a:rPr lang="en-US" altLang="en-US" sz="1400" b="1" dirty="0">
                <a:latin typeface="Courier New" panose="02070309020205020404" pitchFamily="49" charset="0"/>
                <a:cs typeface="Courier New" panose="02070309020205020404" pitchFamily="49" charset="0"/>
              </a:rPr>
              <a:t> </a:t>
            </a:r>
            <a:r>
              <a:rPr lang="en-US" altLang="en-US" sz="1400" b="1" dirty="0" err="1">
                <a:latin typeface="Courier New" panose="02070309020205020404" pitchFamily="49" charset="0"/>
                <a:cs typeface="Courier New" panose="02070309020205020404" pitchFamily="49" charset="0"/>
              </a:rPr>
              <a:t>src</a:t>
            </a:r>
            <a:r>
              <a:rPr lang="en-US" altLang="en-US" sz="1400" b="1" dirty="0">
                <a:latin typeface="Courier New" panose="02070309020205020404" pitchFamily="49" charset="0"/>
                <a:cs typeface="Courier New" panose="02070309020205020404" pitchFamily="49" charset="0"/>
              </a:rPr>
              <a:t>="banner.jpg" alt="my banner"&gt;</a:t>
            </a:r>
          </a:p>
        </p:txBody>
      </p:sp>
      <p:sp>
        <p:nvSpPr>
          <p:cNvPr id="9223" name="TextBox 1"/>
          <p:cNvSpPr txBox="1">
            <a:spLocks noChangeArrowheads="1"/>
          </p:cNvSpPr>
          <p:nvPr/>
        </p:nvSpPr>
        <p:spPr bwMode="auto">
          <a:xfrm>
            <a:off x="1981200" y="5310188"/>
            <a:ext cx="6172200" cy="92392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dirty="0">
                <a:latin typeface="Times New Roman" panose="02020603050405020304" pitchFamily="18" charset="0"/>
                <a:cs typeface="Times New Roman" panose="02020603050405020304" pitchFamily="18" charset="0"/>
              </a:rPr>
              <a:t>For Example: </a:t>
            </a:r>
          </a:p>
          <a:p>
            <a:pPr eaLnBrk="1" hangingPunct="1">
              <a:spcBef>
                <a:spcPct val="0"/>
              </a:spcBef>
              <a:buFontTx/>
              <a:buNone/>
            </a:pPr>
            <a:endParaRPr lang="en-US" altLang="en-US" sz="1800" dirty="0">
              <a:latin typeface="Times New Roman" panose="02020603050405020304" pitchFamily="18" charset="0"/>
              <a:cs typeface="Times New Roman" panose="02020603050405020304" pitchFamily="18" charset="0"/>
            </a:endParaRPr>
          </a:p>
          <a:p>
            <a:pPr eaLnBrk="1" hangingPunct="1">
              <a:spcBef>
                <a:spcPct val="0"/>
              </a:spcBef>
              <a:buFontTx/>
              <a:buNone/>
            </a:pPr>
            <a:endParaRPr lang="en-US" altLang="en-US" sz="1800" dirty="0">
              <a:latin typeface="Times New Roman" panose="02020603050405020304" pitchFamily="18" charset="0"/>
              <a:cs typeface="Times New Roman" panose="02020603050405020304" pitchFamily="18" charset="0"/>
            </a:endParaRPr>
          </a:p>
        </p:txBody>
      </p:sp>
      <p:sp>
        <p:nvSpPr>
          <p:cNvPr id="9224" name="TextBox 8"/>
          <p:cNvSpPr txBox="1">
            <a:spLocks noChangeArrowheads="1"/>
          </p:cNvSpPr>
          <p:nvPr/>
        </p:nvSpPr>
        <p:spPr bwMode="auto">
          <a:xfrm>
            <a:off x="2122488" y="5719763"/>
            <a:ext cx="5878512" cy="3889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lnSpc>
                <a:spcPct val="150000"/>
              </a:lnSpc>
              <a:spcBef>
                <a:spcPct val="0"/>
              </a:spcBef>
              <a:buFontTx/>
              <a:buNone/>
            </a:pPr>
            <a:r>
              <a:rPr lang="en-US" altLang="en-US" sz="1400" b="1" dirty="0">
                <a:latin typeface="Courier New" panose="02070309020205020404" pitchFamily="49" charset="0"/>
                <a:cs typeface="Courier New" panose="02070309020205020404" pitchFamily="49" charset="0"/>
              </a:rPr>
              <a:t>&lt;a href="../chapter11/canvas.html"&gt;Example&lt;/a&gt;</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568569" y="4038600"/>
            <a:ext cx="7848600" cy="1292662"/>
          </a:xfrm>
          <a:prstGeom prst="rect">
            <a:avLst/>
          </a:prstGeom>
          <a:solidFill>
            <a:srgbClr val="FFC000"/>
          </a:solidFill>
          <a:ln>
            <a:noFill/>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dirty="0">
                <a:latin typeface="Times New Roman" panose="02020603050405020304" pitchFamily="18" charset="0"/>
                <a:cs typeface="Times New Roman" panose="02020603050405020304" pitchFamily="18" charset="0"/>
              </a:rPr>
              <a:t>When Chapter 3 comes due, the link would be: </a:t>
            </a:r>
          </a:p>
          <a:p>
            <a:pPr eaLnBrk="1" hangingPunct="1">
              <a:spcBef>
                <a:spcPct val="0"/>
              </a:spcBef>
              <a:buFontTx/>
              <a:buNone/>
            </a:pPr>
            <a:endParaRPr lang="en-US" altLang="en-US" sz="1800" dirty="0"/>
          </a:p>
          <a:p>
            <a:pPr eaLnBrk="1" hangingPunct="1">
              <a:spcBef>
                <a:spcPct val="0"/>
              </a:spcBef>
              <a:buNone/>
            </a:pPr>
            <a:r>
              <a:rPr lang="en-US" altLang="en-US" sz="1800" b="1" dirty="0">
                <a:latin typeface="Courier New" panose="02070309020205020404" pitchFamily="49" charset="0"/>
                <a:cs typeface="Courier New" panose="02070309020205020404" pitchFamily="49" charset="0"/>
              </a:rPr>
              <a:t>&lt;a </a:t>
            </a:r>
            <a:r>
              <a:rPr lang="en-US" altLang="en-US" sz="1800" b="1" dirty="0" err="1">
                <a:latin typeface="Courier New" panose="02070309020205020404" pitchFamily="49" charset="0"/>
                <a:cs typeface="Courier New" panose="02070309020205020404" pitchFamily="49" charset="0"/>
              </a:rPr>
              <a:t>href</a:t>
            </a:r>
            <a:r>
              <a:rPr lang="en-US" altLang="en-US" sz="1800" b="1" dirty="0">
                <a:latin typeface="Courier New" panose="02070309020205020404" pitchFamily="49" charset="0"/>
                <a:cs typeface="Courier New" panose="02070309020205020404" pitchFamily="49" charset="0"/>
              </a:rPr>
              <a:t>="</a:t>
            </a:r>
            <a:r>
              <a:rPr lang="en-US" altLang="en-US" sz="1800" b="1" dirty="0" err="1">
                <a:latin typeface="Courier New" panose="02070309020205020404" pitchFamily="49" charset="0"/>
                <a:cs typeface="Courier New" panose="02070309020205020404" pitchFamily="49" charset="0"/>
              </a:rPr>
              <a:t>pacificcss</a:t>
            </a:r>
            <a:r>
              <a:rPr lang="en-US" altLang="en-US" sz="1800" b="1" dirty="0">
                <a:latin typeface="Courier New" panose="02070309020205020404" pitchFamily="49" charset="0"/>
                <a:cs typeface="Courier New" panose="02070309020205020404" pitchFamily="49" charset="0"/>
              </a:rPr>
              <a:t>/index.html"&gt;Chapter 3 Case Study&lt;/a&gt;</a:t>
            </a:r>
          </a:p>
          <a:p>
            <a:pPr eaLnBrk="1" hangingPunct="1">
              <a:spcBef>
                <a:spcPct val="0"/>
              </a:spcBef>
              <a:buFontTx/>
              <a:buNone/>
            </a:pPr>
            <a:endParaRPr lang="en-US" altLang="en-US" sz="1800" dirty="0"/>
          </a:p>
        </p:txBody>
      </p:sp>
      <p:sp>
        <p:nvSpPr>
          <p:cNvPr id="3" name="TextBox 1">
            <a:extLst>
              <a:ext uri="{FF2B5EF4-FFF2-40B4-BE49-F238E27FC236}">
                <a16:creationId xmlns:a16="http://schemas.microsoft.com/office/drawing/2014/main" id="{D9121E49-CF45-433A-99A8-862ECAE32150}"/>
              </a:ext>
            </a:extLst>
          </p:cNvPr>
          <p:cNvSpPr txBox="1">
            <a:spLocks noChangeArrowheads="1"/>
          </p:cNvSpPr>
          <p:nvPr/>
        </p:nvSpPr>
        <p:spPr bwMode="auto">
          <a:xfrm>
            <a:off x="539386" y="1767007"/>
            <a:ext cx="7848600" cy="1661993"/>
          </a:xfrm>
          <a:prstGeom prst="rect">
            <a:avLst/>
          </a:prstGeom>
          <a:solidFill>
            <a:srgbClr val="FFC000"/>
          </a:solidFill>
          <a:ln>
            <a:noFill/>
          </a:ln>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dirty="0">
                <a:latin typeface="Times New Roman" panose="02020603050405020304" pitchFamily="18" charset="0"/>
                <a:cs typeface="Times New Roman" panose="02020603050405020304" pitchFamily="18" charset="0"/>
              </a:rPr>
              <a:t>I repeat, if you named your files and folders as recommended, your link to Chapters 2 Case Study would be: </a:t>
            </a:r>
          </a:p>
          <a:p>
            <a:pPr eaLnBrk="1" hangingPunct="1">
              <a:spcBef>
                <a:spcPct val="0"/>
              </a:spcBef>
              <a:buFontTx/>
              <a:buNone/>
            </a:pPr>
            <a:endParaRPr lang="en-US" altLang="en-US" sz="1800" dirty="0"/>
          </a:p>
          <a:p>
            <a:pPr eaLnBrk="1" hangingPunct="1">
              <a:spcBef>
                <a:spcPct val="0"/>
              </a:spcBef>
              <a:buFontTx/>
              <a:buNone/>
            </a:pPr>
            <a:r>
              <a:rPr lang="en-US" altLang="en-US" sz="1800" b="1" dirty="0">
                <a:latin typeface="Courier New" panose="02070309020205020404" pitchFamily="49" charset="0"/>
                <a:cs typeface="Courier New" panose="02070309020205020404" pitchFamily="49" charset="0"/>
              </a:rPr>
              <a:t>&lt;a </a:t>
            </a:r>
            <a:r>
              <a:rPr lang="en-US" altLang="en-US" sz="1800" b="1" dirty="0" err="1">
                <a:latin typeface="Courier New" panose="02070309020205020404" pitchFamily="49" charset="0"/>
                <a:cs typeface="Courier New" panose="02070309020205020404" pitchFamily="49" charset="0"/>
              </a:rPr>
              <a:t>href</a:t>
            </a:r>
            <a:r>
              <a:rPr lang="en-US" altLang="en-US" sz="1800" b="1" dirty="0">
                <a:latin typeface="Courier New" panose="02070309020205020404" pitchFamily="49" charset="0"/>
                <a:cs typeface="Courier New" panose="02070309020205020404" pitchFamily="49" charset="0"/>
              </a:rPr>
              <a:t>="pacific/index.html"&gt;Chapter 2 Case Study&lt;/a&gt;</a:t>
            </a:r>
          </a:p>
          <a:p>
            <a:pPr eaLnBrk="1" hangingPunct="1">
              <a:spcBef>
                <a:spcPct val="0"/>
              </a:spcBef>
              <a:buFontTx/>
              <a:buNone/>
            </a:pPr>
            <a:endParaRPr lang="en-US" altLang="en-US" sz="1800" b="1" dirty="0">
              <a:latin typeface="Courier New" panose="02070309020205020404" pitchFamily="49" charset="0"/>
              <a:cs typeface="Courier New" panose="02070309020205020404" pitchFamily="49" charset="0"/>
            </a:endParaRPr>
          </a:p>
        </p:txBody>
      </p:sp>
      <p:sp>
        <p:nvSpPr>
          <p:cNvPr id="2" name="Rectangle 1">
            <a:extLst>
              <a:ext uri="{FF2B5EF4-FFF2-40B4-BE49-F238E27FC236}">
                <a16:creationId xmlns:a16="http://schemas.microsoft.com/office/drawing/2014/main" id="{46743E79-837B-42CB-9477-CEF6C99C499A}"/>
              </a:ext>
            </a:extLst>
          </p:cNvPr>
          <p:cNvSpPr/>
          <p:nvPr/>
        </p:nvSpPr>
        <p:spPr>
          <a:xfrm>
            <a:off x="304799" y="609600"/>
            <a:ext cx="8112369" cy="400110"/>
          </a:xfrm>
          <a:prstGeom prst="rect">
            <a:avLst/>
          </a:prstGeom>
        </p:spPr>
        <p:txBody>
          <a:bodyPr wrap="square">
            <a:spAutoFit/>
          </a:bodyPr>
          <a:lstStyle/>
          <a:p>
            <a:pPr algn="ctr" eaLnBrk="1" hangingPunct="1"/>
            <a:r>
              <a:rPr lang="en-US" altLang="en-US" sz="2000" b="1" dirty="0"/>
              <a:t>RELATIVE LINKS , continued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533400" y="533400"/>
            <a:ext cx="8001000" cy="1230313"/>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2800" b="1" dirty="0"/>
          </a:p>
          <a:p>
            <a:pPr eaLnBrk="1" hangingPunct="1">
              <a:spcBef>
                <a:spcPct val="0"/>
              </a:spcBef>
              <a:buFontTx/>
              <a:buNone/>
            </a:pPr>
            <a:r>
              <a:rPr lang="en-US" altLang="en-US" sz="2800" b="1" dirty="0"/>
              <a:t>CHAPTER 3</a:t>
            </a:r>
            <a:endParaRPr lang="en-US" altLang="en-US" sz="2800" dirty="0"/>
          </a:p>
          <a:p>
            <a:pPr eaLnBrk="1" hangingPunct="1">
              <a:spcBef>
                <a:spcPct val="0"/>
              </a:spcBef>
              <a:buFontTx/>
              <a:buNone/>
            </a:pPr>
            <a:r>
              <a:rPr lang="en-US" altLang="en-US" sz="1800" dirty="0"/>
              <a:t> </a:t>
            </a:r>
          </a:p>
        </p:txBody>
      </p:sp>
      <p:sp>
        <p:nvSpPr>
          <p:cNvPr id="11267" name="Rectangle 2"/>
          <p:cNvSpPr>
            <a:spLocks noChangeArrowheads="1"/>
          </p:cNvSpPr>
          <p:nvPr/>
        </p:nvSpPr>
        <p:spPr bwMode="auto">
          <a:xfrm>
            <a:off x="762000" y="1879364"/>
            <a:ext cx="77724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2400" dirty="0"/>
              <a:t> </a:t>
            </a:r>
          </a:p>
          <a:p>
            <a:pPr eaLnBrk="1" hangingPunct="1">
              <a:spcBef>
                <a:spcPct val="0"/>
              </a:spcBef>
              <a:buFontTx/>
              <a:buNone/>
            </a:pPr>
            <a:r>
              <a:rPr lang="en-US" altLang="en-US" sz="2400" b="1" dirty="0"/>
              <a:t>What is CSS? </a:t>
            </a:r>
          </a:p>
          <a:p>
            <a:pPr marL="512763" eaLnBrk="1" hangingPunct="1">
              <a:spcBef>
                <a:spcPct val="0"/>
              </a:spcBef>
              <a:buFontTx/>
              <a:buNone/>
            </a:pPr>
            <a:r>
              <a:rPr lang="en-US" altLang="en-US" sz="2400" dirty="0"/>
              <a:t>A style sheet language used to describe the appearance and formatting of a HTML document. As with other types of styles, several formats can be included in one style. </a:t>
            </a:r>
          </a:p>
        </p:txBody>
      </p:sp>
      <p:sp>
        <p:nvSpPr>
          <p:cNvPr id="2" name="Rectangle 1"/>
          <p:cNvSpPr/>
          <p:nvPr/>
        </p:nvSpPr>
        <p:spPr>
          <a:xfrm>
            <a:off x="1143000" y="5035286"/>
            <a:ext cx="7391400" cy="830997"/>
          </a:xfrm>
          <a:prstGeom prst="rect">
            <a:avLst/>
          </a:prstGeom>
        </p:spPr>
        <p:txBody>
          <a:bodyPr wrap="square">
            <a:spAutoFit/>
          </a:bodyPr>
          <a:lstStyle/>
          <a:p>
            <a:r>
              <a:rPr lang="en-US" sz="2400" dirty="0"/>
              <a:t>A group of formats that are setup as a unit and can be applied repeatedly. (generic definition) </a:t>
            </a:r>
          </a:p>
        </p:txBody>
      </p:sp>
      <p:sp>
        <p:nvSpPr>
          <p:cNvPr id="3" name="TextBox 2"/>
          <p:cNvSpPr txBox="1"/>
          <p:nvPr/>
        </p:nvSpPr>
        <p:spPr>
          <a:xfrm>
            <a:off x="762000" y="4572000"/>
            <a:ext cx="4114800" cy="461665"/>
          </a:xfrm>
          <a:prstGeom prst="rect">
            <a:avLst/>
          </a:prstGeom>
          <a:noFill/>
        </p:spPr>
        <p:txBody>
          <a:bodyPr wrap="square" rtlCol="0">
            <a:spAutoFit/>
          </a:bodyPr>
          <a:lstStyle/>
          <a:p>
            <a:r>
              <a:rPr lang="en-US" sz="2400" dirty="0">
                <a:solidFill>
                  <a:srgbClr val="C00000"/>
                </a:solidFill>
              </a:rPr>
              <a:t>In other words…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2808</TotalTime>
  <Words>2161</Words>
  <Application>Microsoft Office PowerPoint</Application>
  <PresentationFormat>On-screen Show (4:3)</PresentationFormat>
  <Paragraphs>259</Paragraphs>
  <Slides>27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Courier New</vt:lpstr>
      <vt:lpstr>Georgia</vt:lpstr>
      <vt:lpstr>Times New Roman</vt:lpstr>
      <vt:lpstr>Wingdings</vt:lpstr>
      <vt:lpstr>Default Design</vt:lpstr>
      <vt:lpstr>Agenda February 5</vt:lpstr>
      <vt:lpstr>Agenda February 3</vt:lpstr>
      <vt:lpstr>50-minute agenda Feb. 1</vt:lpstr>
      <vt:lpstr>PowerPoint Presentation</vt:lpstr>
      <vt:lpstr>Folder Organization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Moore &amp; Moore Computing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Christine L. Moore</dc:creator>
  <cp:lastModifiedBy>Christine Moore</cp:lastModifiedBy>
  <cp:revision>151</cp:revision>
  <cp:lastPrinted>2021-02-01T14:08:37Z</cp:lastPrinted>
  <dcterms:created xsi:type="dcterms:W3CDTF">2010-09-09T11:04:16Z</dcterms:created>
  <dcterms:modified xsi:type="dcterms:W3CDTF">2021-02-05T14:00:37Z</dcterms:modified>
</cp:coreProperties>
</file>