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310" r:id="rId3"/>
    <p:sldId id="312" r:id="rId4"/>
    <p:sldId id="313" r:id="rId5"/>
    <p:sldId id="314" r:id="rId6"/>
    <p:sldId id="31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37" autoAdjust="0"/>
    <p:restoredTop sz="94660"/>
  </p:normalViewPr>
  <p:slideViewPr>
    <p:cSldViewPr>
      <p:cViewPr varScale="1">
        <p:scale>
          <a:sx n="99" d="100"/>
          <a:sy n="99" d="100"/>
        </p:scale>
        <p:origin x="22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577F12-E0F5-4F38-9A25-9B02DDD0AE33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576502-3CBB-4CAC-87D9-05C97AEDB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358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3196-C2E4-4CA0-BA38-2B6EFB612370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B88A-7261-461D-AA9A-302A56E3B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107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3196-C2E4-4CA0-BA38-2B6EFB612370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B88A-7261-461D-AA9A-302A56E3B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364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3196-C2E4-4CA0-BA38-2B6EFB612370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B88A-7261-461D-AA9A-302A56E3B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918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3196-C2E4-4CA0-BA38-2B6EFB612370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B88A-7261-461D-AA9A-302A56E3B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819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3196-C2E4-4CA0-BA38-2B6EFB612370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B88A-7261-461D-AA9A-302A56E3B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470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3196-C2E4-4CA0-BA38-2B6EFB612370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B88A-7261-461D-AA9A-302A56E3B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99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3196-C2E4-4CA0-BA38-2B6EFB612370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B88A-7261-461D-AA9A-302A56E3B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695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3196-C2E4-4CA0-BA38-2B6EFB612370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B88A-7261-461D-AA9A-302A56E3B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280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3196-C2E4-4CA0-BA38-2B6EFB612370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B88A-7261-461D-AA9A-302A56E3B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868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3196-C2E4-4CA0-BA38-2B6EFB612370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B88A-7261-461D-AA9A-302A56E3B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054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3196-C2E4-4CA0-BA38-2B6EFB612370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B88A-7261-461D-AA9A-302A56E3B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162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B3196-C2E4-4CA0-BA38-2B6EFB612370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CB88A-7261-461D-AA9A-302A56E3B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187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laceimg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4953000"/>
          </a:xfrm>
          <a:ln w="31750">
            <a:solidFill>
              <a:srgbClr val="C00000"/>
            </a:solidFill>
          </a:ln>
        </p:spPr>
        <p:txBody>
          <a:bodyPr>
            <a:noAutofit/>
          </a:bodyPr>
          <a:lstStyle/>
          <a:p>
            <a:r>
              <a:rPr lang="en-US" sz="7200" dirty="0"/>
              <a:t>Chap 13 </a:t>
            </a:r>
            <a:r>
              <a:rPr lang="en-US" sz="5600" dirty="0">
                <a:solidFill>
                  <a:schemeClr val="bg1">
                    <a:lumMod val="50000"/>
                  </a:schemeClr>
                </a:solidFill>
              </a:rPr>
              <a:t>modulo</a:t>
            </a:r>
            <a:r>
              <a:rPr lang="en-US" sz="7200" dirty="0"/>
              <a:t> </a:t>
            </a:r>
            <a:br>
              <a:rPr lang="en-US" sz="7200" dirty="0"/>
            </a:br>
            <a:r>
              <a:rPr lang="en-US" sz="7200" dirty="0">
                <a:solidFill>
                  <a:srgbClr val="C00000"/>
                </a:solidFill>
                <a:latin typeface="ATC Onyx" panose="02000503080000020004" pitchFamily="50" charset="0"/>
              </a:rPr>
              <a:t>&amp;</a:t>
            </a:r>
            <a:r>
              <a:rPr lang="en-US" sz="7200" dirty="0"/>
              <a:t> </a:t>
            </a:r>
            <a:br>
              <a:rPr lang="en-US" sz="7200" dirty="0"/>
            </a:br>
            <a:r>
              <a:rPr lang="en-US" sz="7200" dirty="0"/>
              <a:t>Chap 115 </a:t>
            </a:r>
            <a:r>
              <a:rPr lang="en-US" sz="5600" dirty="0">
                <a:solidFill>
                  <a:schemeClr val="bg1">
                    <a:lumMod val="50000"/>
                  </a:schemeClr>
                </a:solidFill>
              </a:rPr>
              <a:t>image array</a:t>
            </a:r>
          </a:p>
        </p:txBody>
      </p:sp>
    </p:spTree>
    <p:extLst>
      <p:ext uri="{BB962C8B-B14F-4D97-AF65-F5344CB8AC3E}">
        <p14:creationId xmlns:p14="http://schemas.microsoft.com/office/powerpoint/2010/main" val="3921940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71236" y="1600200"/>
            <a:ext cx="7382164" cy="421653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/>
              <a:t>The modulo operator calculates the remainder when one number is divided by another. </a:t>
            </a:r>
          </a:p>
          <a:p>
            <a:pPr marL="403225"/>
            <a:r>
              <a:rPr lang="en-US" sz="2400" dirty="0"/>
              <a:t>e.g. </a:t>
            </a:r>
          </a:p>
          <a:p>
            <a:pPr marL="403225"/>
            <a:r>
              <a:rPr lang="en-US" sz="2400" dirty="0"/>
              <a:t>17 modulo 6 = 5</a:t>
            </a:r>
          </a:p>
          <a:p>
            <a:pPr marL="403225"/>
            <a:r>
              <a:rPr lang="en-US" sz="2400" dirty="0"/>
              <a:t>17 % 6 = 5 </a:t>
            </a:r>
          </a:p>
          <a:p>
            <a:r>
              <a:rPr lang="en-US" sz="1600" dirty="0"/>
              <a:t> </a:t>
            </a:r>
          </a:p>
          <a:p>
            <a:r>
              <a:rPr lang="en-US" sz="2400" dirty="0"/>
              <a:t>Modulo applies to integers and floats:</a:t>
            </a:r>
          </a:p>
          <a:p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a = 5 % 4;            // Sets 'a' to 1</a:t>
            </a:r>
          </a:p>
          <a:p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b = 125 % 100;        // Sets 'b' to 25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float c = 285.5 % 140.0;  // Sets 'c' to 5.5 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float d = 30.0 % 33.0;    // Sets 'd' to 30.0</a:t>
            </a:r>
          </a:p>
          <a:p>
            <a:r>
              <a:rPr lang="en-US" sz="1600" dirty="0"/>
              <a:t> </a:t>
            </a:r>
          </a:p>
          <a:p>
            <a:r>
              <a:rPr lang="en-US" dirty="0"/>
              <a:t>Note that when the divisor is greater than the dividend, the remainder constitutes the value of the entire dividend.   </a:t>
            </a:r>
            <a:endParaRPr lang="en-US" sz="1700" i="1" dirty="0"/>
          </a:p>
        </p:txBody>
      </p:sp>
      <p:sp>
        <p:nvSpPr>
          <p:cNvPr id="6" name="Rectangle 5"/>
          <p:cNvSpPr/>
          <p:nvPr/>
        </p:nvSpPr>
        <p:spPr>
          <a:xfrm>
            <a:off x="762000" y="457200"/>
            <a:ext cx="7391400" cy="10072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Modulo</a:t>
            </a:r>
          </a:p>
        </p:txBody>
      </p:sp>
    </p:spTree>
    <p:extLst>
      <p:ext uri="{BB962C8B-B14F-4D97-AF65-F5344CB8AC3E}">
        <p14:creationId xmlns:p14="http://schemas.microsoft.com/office/powerpoint/2010/main" val="3369743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71236" y="1600200"/>
            <a:ext cx="7382164" cy="255454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sz="3200" dirty="0"/>
              <a:t>Some of the ways in which it can be used in programming include: </a:t>
            </a:r>
          </a:p>
          <a:p>
            <a:endParaRPr lang="en-US" sz="3200" dirty="0"/>
          </a:p>
          <a:p>
            <a:r>
              <a:rPr lang="en-US" sz="3200" dirty="0"/>
              <a:t>-Keeping a number within a limit </a:t>
            </a:r>
          </a:p>
          <a:p>
            <a:r>
              <a:rPr lang="en-US" sz="3200" dirty="0"/>
              <a:t>-Cycling through an array of images </a:t>
            </a:r>
          </a:p>
        </p:txBody>
      </p:sp>
      <p:sp>
        <p:nvSpPr>
          <p:cNvPr id="6" name="Rectangle 5"/>
          <p:cNvSpPr/>
          <p:nvPr/>
        </p:nvSpPr>
        <p:spPr>
          <a:xfrm>
            <a:off x="762000" y="457200"/>
            <a:ext cx="7391400" cy="10072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Uses in Processing</a:t>
            </a:r>
          </a:p>
        </p:txBody>
      </p:sp>
    </p:spTree>
    <p:extLst>
      <p:ext uri="{BB962C8B-B14F-4D97-AF65-F5344CB8AC3E}">
        <p14:creationId xmlns:p14="http://schemas.microsoft.com/office/powerpoint/2010/main" val="900783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6618" y="2169013"/>
            <a:ext cx="3691082" cy="2462213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x = 0; 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void draw() {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background(255); </a:t>
            </a:r>
          </a:p>
          <a:p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(x, 20, 10, 5); 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x = x + 1;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if(x&gt;width) {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x = 0; 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(x+1); 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</p:txBody>
      </p:sp>
      <p:sp>
        <p:nvSpPr>
          <p:cNvPr id="6" name="Rectangle 5"/>
          <p:cNvSpPr/>
          <p:nvPr/>
        </p:nvSpPr>
        <p:spPr>
          <a:xfrm>
            <a:off x="762000" y="457200"/>
            <a:ext cx="7391400" cy="10072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One of our favs, the moving car…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029200" y="1752600"/>
            <a:ext cx="3352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+mj-lt"/>
                <a:cs typeface="Courier New" panose="02070309020205020404" pitchFamily="49" charset="0"/>
              </a:rPr>
              <a:t>Try modulo instead of if()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05400" y="3276600"/>
            <a:ext cx="338628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+mj-lt"/>
                <a:cs typeface="Courier New" panose="02070309020205020404" pitchFamily="49" charset="0"/>
              </a:rPr>
              <a:t>Note how it works:</a:t>
            </a:r>
          </a:p>
          <a:p>
            <a:r>
              <a:rPr lang="en-US" dirty="0">
                <a:latin typeface="+mj-lt"/>
                <a:cs typeface="Courier New" panose="02070309020205020404" pitchFamily="49" charset="0"/>
              </a:rPr>
              <a:t>1 % 100 = 1</a:t>
            </a:r>
          </a:p>
          <a:p>
            <a:r>
              <a:rPr lang="en-US" dirty="0">
                <a:latin typeface="+mj-lt"/>
                <a:cs typeface="Courier New" panose="02070309020205020404" pitchFamily="49" charset="0"/>
              </a:rPr>
              <a:t>2 % 100 = 2</a:t>
            </a:r>
          </a:p>
          <a:p>
            <a:r>
              <a:rPr lang="en-US" dirty="0">
                <a:latin typeface="+mj-lt"/>
                <a:cs typeface="Courier New" panose="02070309020205020404" pitchFamily="49" charset="0"/>
              </a:rPr>
              <a:t>… </a:t>
            </a:r>
          </a:p>
          <a:p>
            <a:r>
              <a:rPr lang="en-US" dirty="0">
                <a:latin typeface="+mj-lt"/>
                <a:cs typeface="Courier New" panose="02070309020205020404" pitchFamily="49" charset="0"/>
              </a:rPr>
              <a:t>98 % 100 = 98</a:t>
            </a:r>
          </a:p>
          <a:p>
            <a:r>
              <a:rPr lang="en-US" dirty="0">
                <a:latin typeface="+mj-lt"/>
                <a:cs typeface="Courier New" panose="02070309020205020404" pitchFamily="49" charset="0"/>
              </a:rPr>
              <a:t>99 % 100 = 99 </a:t>
            </a:r>
          </a:p>
          <a:p>
            <a:r>
              <a:rPr lang="en-US" dirty="0">
                <a:latin typeface="+mj-lt"/>
                <a:cs typeface="Courier New" panose="02070309020205020404" pitchFamily="49" charset="0"/>
              </a:rPr>
              <a:t>100 % 100 = 0 </a:t>
            </a:r>
          </a:p>
          <a:p>
            <a:endParaRPr lang="en-US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1752600"/>
            <a:ext cx="3352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+mj-lt"/>
                <a:cs typeface="Courier New" panose="02070309020205020404" pitchFamily="49" charset="0"/>
              </a:rPr>
              <a:t>With if() condition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5105400" y="2179993"/>
            <a:ext cx="3386282" cy="52322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x = (x+1) % width; 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290501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71236" y="1600200"/>
            <a:ext cx="7382164" cy="304698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sz="3200" dirty="0"/>
              <a:t>Examine example 13-1 </a:t>
            </a:r>
          </a:p>
          <a:p>
            <a:endParaRPr lang="en-US" sz="3200" dirty="0"/>
          </a:p>
          <a:p>
            <a:r>
              <a:rPr lang="en-US" sz="3200" dirty="0"/>
              <a:t>Each of the 4 numbers in the array will be set to a random grayscale color. Then it starts back to the first number in the array. </a:t>
            </a:r>
          </a:p>
          <a:p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762000" y="457200"/>
            <a:ext cx="7391400" cy="10072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Uses to cycle through array</a:t>
            </a:r>
          </a:p>
        </p:txBody>
      </p:sp>
    </p:spTree>
    <p:extLst>
      <p:ext uri="{BB962C8B-B14F-4D97-AF65-F5344CB8AC3E}">
        <p14:creationId xmlns:p14="http://schemas.microsoft.com/office/powerpoint/2010/main" val="21953052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76400" y="1676400"/>
            <a:ext cx="5705764" cy="193899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/>
              <a:t>We will do Example 15-3 on page 310 in three different ways. </a:t>
            </a:r>
          </a:p>
          <a:p>
            <a:pPr marL="457200" indent="-457200">
              <a:buAutoNum type="arabicParenR"/>
            </a:pPr>
            <a:r>
              <a:rPr lang="en-US" sz="2400" dirty="0"/>
              <a:t>Mouse click randomly through photos</a:t>
            </a:r>
          </a:p>
          <a:p>
            <a:pPr marL="457200" indent="-457200">
              <a:buAutoNum type="arabicParenR"/>
            </a:pPr>
            <a:r>
              <a:rPr lang="en-US" sz="2400" dirty="0"/>
              <a:t>Auto go through sequentially </a:t>
            </a:r>
          </a:p>
          <a:p>
            <a:pPr marL="457200" indent="-457200">
              <a:buAutoNum type="arabicParenR"/>
            </a:pPr>
            <a:r>
              <a:rPr lang="en-US" sz="2400" dirty="0"/>
              <a:t>Mouse click through sequentially</a:t>
            </a:r>
          </a:p>
        </p:txBody>
      </p:sp>
      <p:sp>
        <p:nvSpPr>
          <p:cNvPr id="6" name="Rectangle 5"/>
          <p:cNvSpPr/>
          <p:nvPr/>
        </p:nvSpPr>
        <p:spPr>
          <a:xfrm>
            <a:off x="762000" y="457200"/>
            <a:ext cx="7391400" cy="10072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Examples from Chap. 15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464FDD-C52F-4CF3-A702-16A3E582E475}"/>
              </a:ext>
            </a:extLst>
          </p:cNvPr>
          <p:cNvSpPr/>
          <p:nvPr/>
        </p:nvSpPr>
        <p:spPr>
          <a:xfrm>
            <a:off x="1066800" y="3797654"/>
            <a:ext cx="7086600" cy="230832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 little forking…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Download 5 images from </a:t>
            </a:r>
            <a:r>
              <a:rPr lang="en-US" sz="2400" dirty="0">
                <a:hlinkClick r:id="rId2"/>
              </a:rPr>
              <a:t>www.placeimg.com</a:t>
            </a:r>
            <a:r>
              <a:rPr lang="en-US" sz="2400" dirty="0"/>
              <a:t> at a desirable size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Rename them with a prefix + number. </a:t>
            </a:r>
            <a:r>
              <a:rPr lang="en-US" sz="2000" b="1" dirty="0"/>
              <a:t>E.g. nature0.jpg</a:t>
            </a:r>
            <a:endParaRPr lang="en-US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When we type from textbook example, use a variable name other than “images </a:t>
            </a:r>
          </a:p>
        </p:txBody>
      </p:sp>
    </p:spTree>
    <p:extLst>
      <p:ext uri="{BB962C8B-B14F-4D97-AF65-F5344CB8AC3E}">
        <p14:creationId xmlns:p14="http://schemas.microsoft.com/office/powerpoint/2010/main" val="22508857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5270</TotalTime>
  <Words>286</Words>
  <Application>Microsoft Office PowerPoint</Application>
  <PresentationFormat>On-screen Show (4:3)</PresentationFormat>
  <Paragraphs>55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ATC Onyx</vt:lpstr>
      <vt:lpstr>Calibri</vt:lpstr>
      <vt:lpstr>Courier New</vt:lpstr>
      <vt:lpstr>Office Theme</vt:lpstr>
      <vt:lpstr>Chap 13 modulo  &amp;  Chap 115 image array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Christine Moore</dc:creator>
  <cp:lastModifiedBy>Christine Moore</cp:lastModifiedBy>
  <cp:revision>102</cp:revision>
  <dcterms:created xsi:type="dcterms:W3CDTF">2016-09-28T04:25:30Z</dcterms:created>
  <dcterms:modified xsi:type="dcterms:W3CDTF">2019-12-02T10:38:53Z</dcterms:modified>
</cp:coreProperties>
</file>