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63" r:id="rId4"/>
    <p:sldId id="264" r:id="rId5"/>
    <p:sldId id="265" r:id="rId6"/>
    <p:sldId id="282" r:id="rId7"/>
    <p:sldId id="273" r:id="rId8"/>
    <p:sldId id="272" r:id="rId9"/>
    <p:sldId id="257" r:id="rId10"/>
    <p:sldId id="275" r:id="rId11"/>
    <p:sldId id="276" r:id="rId12"/>
    <p:sldId id="283" r:id="rId13"/>
    <p:sldId id="267" r:id="rId14"/>
    <p:sldId id="284" r:id="rId15"/>
    <p:sldId id="285" r:id="rId16"/>
    <p:sldId id="270" r:id="rId17"/>
    <p:sldId id="286" r:id="rId18"/>
    <p:sldId id="287" r:id="rId19"/>
    <p:sldId id="277" r:id="rId20"/>
    <p:sldId id="288" r:id="rId21"/>
    <p:sldId id="268" r:id="rId22"/>
    <p:sldId id="291" r:id="rId23"/>
    <p:sldId id="289" r:id="rId24"/>
    <p:sldId id="269" r:id="rId25"/>
    <p:sldId id="290" r:id="rId26"/>
    <p:sldId id="259" r:id="rId27"/>
    <p:sldId id="26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7" autoAdjust="0"/>
    <p:restoredTop sz="94660"/>
  </p:normalViewPr>
  <p:slideViewPr>
    <p:cSldViewPr>
      <p:cViewPr varScale="1">
        <p:scale>
          <a:sx n="82" d="100"/>
          <a:sy n="82" d="100"/>
        </p:scale>
        <p:origin x="84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127EE-DDC9-4454-BEEB-B8D3E443F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59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D5A1A-0460-42A3-B640-466C4D6066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70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55AD6-B784-4B77-8BD8-94BA14325F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78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1EF16-6701-4BE4-837D-34D41E025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57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46179-50DE-4962-A84F-4F05B504D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21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8A0E7-B515-4F4E-9F41-A18FCD648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81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45561-1CD7-4DC1-9AA7-C03D485DA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8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42EC-912C-4958-92D9-7451EC92E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30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FE3A3-4586-4DA0-B82F-82F811164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21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EADD-D009-49E9-A260-9A2BCB289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83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7170-1812-4D8C-9DB1-41326CF6B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78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6C8ED5F-CB3A-49DE-873B-03F90B9F6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colors/colors_names.as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fc.edu/ourhomepage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w3schools.com/colors/colors_name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devfoundations.net/color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aletton.com/" TargetMode="External"/><Relationship Id="rId2" Type="http://schemas.openxmlformats.org/officeDocument/2006/relationships/hyperlink" Target="https://color.adob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r.org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psum.com/" TargetMode="External"/><Relationship Id="rId2" Type="http://schemas.openxmlformats.org/officeDocument/2006/relationships/hyperlink" Target="http://www.blindtextgenerator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indtextgenerato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447800" y="685800"/>
            <a:ext cx="563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Bare bones notes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/>
              <a:t> </a:t>
            </a:r>
            <a:endParaRPr lang="en-US" altLang="en-US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68569" y="4038600"/>
            <a:ext cx="7848600" cy="1292662"/>
          </a:xfrm>
          <a:prstGeom prst="rect">
            <a:avLst/>
          </a:prstGeom>
          <a:solidFill>
            <a:srgbClr val="E6F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Chapter 3 comes due, the link would be: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href="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yogacss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/index.html"&gt;Chapter 3 Case Study&lt;/a&gt;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D9121E49-CF45-433A-99A8-862ECAE32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85800"/>
            <a:ext cx="7848600" cy="1661993"/>
          </a:xfrm>
          <a:prstGeom prst="rect">
            <a:avLst/>
          </a:prstGeom>
          <a:solidFill>
            <a:srgbClr val="E6F4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if you named your files and folders as recommended, your link to Chapters 2 Case Study would be: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href="yoga/index.html"&gt;Chapter 2 Case Study&lt;/a&gt;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533400" y="533400"/>
            <a:ext cx="8001000" cy="12303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Brief Start of CHAPTER 3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 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762000" y="1879364"/>
            <a:ext cx="7086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What is CSS? </a:t>
            </a:r>
          </a:p>
          <a:p>
            <a:pPr marL="512763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style sheet language used to describe the appearance and formatting of a HTML document. As with other types of styles, several formats can be included in one style.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800" y="5094534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group of formats that are setup as a unit and can be applied repeatedly. (generic definition)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4724956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In other words…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7620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defRPr/>
            </a:pPr>
            <a:r>
              <a:rPr lang="en-US" sz="3600" b="1" dirty="0">
                <a:latin typeface="Arial" charset="0"/>
                <a:cs typeface="Arial" charset="0"/>
              </a:rPr>
              <a:t>Advantages of style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More control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Separate from structure 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(more features) </a:t>
            </a:r>
            <a:endParaRPr lang="en-US" sz="2800" dirty="0">
              <a:latin typeface="Arial" charset="0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Can be re-used </a:t>
            </a:r>
            <a:r>
              <a:rPr lang="en-US" sz="280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(applied to multiple pages; multiple sites)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Smaller potentially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charset="0"/>
                <a:cs typeface="Arial" charset="0"/>
              </a:rPr>
              <a:t>Easy to edit and maintain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ig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4557713" cy="132397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93750" y="1219200"/>
            <a:ext cx="7239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 {property: value; property: value;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h1	  {text-align: center; color: #0000ff;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Here is a visual of it: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381000"/>
            <a:ext cx="2133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+mj-lt"/>
                <a:cs typeface="Courier New" panose="02070309020205020404" pitchFamily="49" charset="0"/>
              </a:rPr>
              <a:t>Syntax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381000"/>
            <a:ext cx="617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3600" b="1" dirty="0"/>
              <a:t>Types of CSS</a:t>
            </a:r>
          </a:p>
          <a:p>
            <a:pPr eaLnBrk="1" hangingPunct="1">
              <a:defRPr/>
            </a:pP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9998" y="1600200"/>
            <a:ext cx="81368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0000"/>
                </a:solidFill>
              </a:rPr>
              <a:t>Inline: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Added as an attribute of an HTML tag and only applies to that individual element.  Used to override others</a:t>
            </a:r>
            <a:r>
              <a:rPr lang="en-US" sz="2400" dirty="0"/>
              <a:t>. </a:t>
            </a:r>
          </a:p>
          <a:p>
            <a:pPr eaLnBrk="1" hangingPunct="1">
              <a:defRPr/>
            </a:pPr>
            <a:endParaRPr lang="en-US" sz="2400" b="1" dirty="0"/>
          </a:p>
          <a:p>
            <a:pPr eaLnBrk="1" hangingPunct="1"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Embedded: </a:t>
            </a:r>
            <a:r>
              <a:rPr lang="en-US" altLang="en-US" sz="2400" dirty="0">
                <a:solidFill>
                  <a:schemeClr val="bg2">
                    <a:lumMod val="75000"/>
                  </a:schemeClr>
                </a:solidFill>
              </a:rPr>
              <a:t>Defined in the head area between &lt;style&gt; tags.  Applies to the body of that document. </a:t>
            </a:r>
          </a:p>
          <a:p>
            <a:pPr eaLnBrk="1" hangingPunct="1">
              <a:defRPr/>
            </a:pPr>
            <a:endParaRPr lang="en-US" altLang="en-US" sz="2400" b="1" dirty="0"/>
          </a:p>
          <a:p>
            <a:pPr eaLnBrk="1" hangingPunct="1">
              <a:defRPr/>
            </a:pPr>
            <a:r>
              <a:rPr lang="en-US" altLang="en-US" sz="2400" b="1" dirty="0">
                <a:solidFill>
                  <a:srgbClr val="FF0000"/>
                </a:solidFill>
              </a:rPr>
              <a:t>External: </a:t>
            </a:r>
            <a:r>
              <a:rPr lang="en-US" altLang="en-US" sz="2400" dirty="0">
                <a:solidFill>
                  <a:schemeClr val="bg2">
                    <a:lumMod val="75000"/>
                  </a:schemeClr>
                </a:solidFill>
              </a:rPr>
              <a:t>A separate file which is linked in the &lt;head&gt; section.  Used for entire website. </a:t>
            </a:r>
          </a:p>
        </p:txBody>
      </p:sp>
    </p:spTree>
    <p:extLst>
      <p:ext uri="{BB962C8B-B14F-4D97-AF65-F5344CB8AC3E}">
        <p14:creationId xmlns:p14="http://schemas.microsoft.com/office/powerpoint/2010/main" val="2748328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468312" y="304800"/>
            <a:ext cx="65420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Summary of Cascading Style Sheets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54112" y="911225"/>
            <a:ext cx="4948238" cy="12287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1295400" y="1301750"/>
            <a:ext cx="4648200" cy="738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&lt;element style="property: value"&gt;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&lt;blockquote style="color: #cc99ee" &gt; </a:t>
            </a:r>
          </a:p>
        </p:txBody>
      </p:sp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1243012" y="931863"/>
            <a:ext cx="4929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 &amp; example for inline style: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35062" y="2428875"/>
            <a:ext cx="4967288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1323975" y="2819400"/>
            <a:ext cx="4648200" cy="1277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latin typeface="Courier New" pitchFamily="49" charset="0"/>
                <a:cs typeface="Courier New" pitchFamily="49" charset="0"/>
              </a:rPr>
              <a:t>selector {property: value";}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 {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line-height: 140%;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color: #ff00ff;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1273175" y="2449513"/>
            <a:ext cx="4829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 &amp; example for other CSS: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71575" y="4638675"/>
            <a:ext cx="4967287" cy="12287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1360487" y="5029200"/>
            <a:ext cx="4648200" cy="723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 to external CSS file: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3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&lt;link </a:t>
            </a:r>
            <a:r>
              <a:rPr lang="en-US" altLang="en-US" sz="13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en-US" sz="13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="stylesheet" href="yourfile.css"&gt;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500" y="1143000"/>
            <a:ext cx="8001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Arial" charset="0"/>
                <a:cs typeface="Arial" charset="0"/>
              </a:rPr>
              <a:t>Quick Note on Color: 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cs typeface="Arial" charset="0"/>
              </a:rPr>
              <a:t>There are several ways of applying color. Let’s use color names today!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cs typeface="Arial" charset="0"/>
              </a:rPr>
              <a:t>   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cs typeface="Arial" charset="0"/>
              </a:rPr>
              <a:t>Modern browsers support140 including extended names </a:t>
            </a:r>
            <a:br>
              <a:rPr lang="en-US" sz="2800" dirty="0">
                <a:latin typeface="Arial" charset="0"/>
                <a:cs typeface="Arial" charset="0"/>
              </a:rPr>
            </a:br>
            <a:r>
              <a:rPr lang="en-US" sz="2400" dirty="0">
                <a:latin typeface="Arial" charset="0"/>
                <a:cs typeface="Arial" charset="0"/>
                <a:hlinkClick r:id="rId2"/>
              </a:rPr>
              <a:t>https://www.w3schools.com/colors/colors_names.asp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609600"/>
            <a:ext cx="8077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latin typeface="Arial" charset="0"/>
                <a:cs typeface="Arial" charset="0"/>
              </a:rPr>
              <a:t>Cursory hands-on Intro, Sept. 16, 2019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960" y="2532222"/>
            <a:ext cx="3596640" cy="273921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HTML Activity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sz="2000" dirty="0"/>
              <a:t>Add &lt;header&gt;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sz="2000" dirty="0"/>
              <a:t>Add &lt;nav&gt;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sz="2000" dirty="0"/>
              <a:t>Add &lt;main&gt; 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sz="2000" dirty="0"/>
              <a:t>Add &lt;footer&gt;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565150"/>
            <a:r>
              <a:rPr lang="en-US" sz="2000" dirty="0"/>
              <a:t> 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254C38-AEA7-4118-BF25-92C52D0E18DC}"/>
              </a:ext>
            </a:extLst>
          </p:cNvPr>
          <p:cNvSpPr txBox="1"/>
          <p:nvPr/>
        </p:nvSpPr>
        <p:spPr>
          <a:xfrm>
            <a:off x="457200" y="1447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Download the Sept. 16 File. Then we will do the following: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DC69AD-9FDB-433E-BD07-A2D3B95ED285}"/>
              </a:ext>
            </a:extLst>
          </p:cNvPr>
          <p:cNvSpPr txBox="1"/>
          <p:nvPr/>
        </p:nvSpPr>
        <p:spPr>
          <a:xfrm>
            <a:off x="4191000" y="2532222"/>
            <a:ext cx="4572000" cy="246221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CSS Activity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dirty="0"/>
              <a:t>Change the background color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dirty="0"/>
              <a:t>Change font color of &lt;header&gt;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dirty="0"/>
              <a:t>Modify &lt;h1&gt;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dirty="0"/>
              <a:t>Change background of &lt;footer&gt;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dirty="0"/>
              <a:t>Change font of &lt;main&gt; </a:t>
            </a:r>
          </a:p>
          <a:p>
            <a:pPr marL="850900" indent="-285750">
              <a:buFont typeface="Arial" panose="020B0604020202020204" pitchFamily="34" charset="0"/>
              <a:buChar char="•"/>
            </a:pPr>
            <a:r>
              <a:rPr lang="en-US" dirty="0"/>
              <a:t>And a few more 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61773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60B52F-0E28-411D-88E7-E0BDF07248B8}"/>
              </a:ext>
            </a:extLst>
          </p:cNvPr>
          <p:cNvSpPr/>
          <p:nvPr/>
        </p:nvSpPr>
        <p:spPr>
          <a:xfrm>
            <a:off x="76200" y="152400"/>
            <a:ext cx="8915400" cy="6629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26CDFDA-1247-48E4-AC33-37FF123EE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295400"/>
            <a:ext cx="7162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i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If we get this far on 9/16/19, </a:t>
            </a:r>
            <a:br>
              <a:rPr lang="en-US" altLang="en-US" sz="6000" i="1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en-US" altLang="en-US" sz="6000" i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consider it amazing</a:t>
            </a:r>
            <a:br>
              <a:rPr lang="en-US" altLang="en-US" sz="6000" i="1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en-US" altLang="en-US" sz="6000" i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and let’s stop! </a:t>
            </a:r>
            <a:endParaRPr lang="en-US" altLang="en-US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79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676400" y="2438400"/>
            <a:ext cx="563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See table on page 85 </a:t>
            </a:r>
            <a:br>
              <a:rPr lang="en-US" altLang="en-US" sz="2800" dirty="0"/>
            </a:br>
            <a:r>
              <a:rPr lang="en-US" altLang="en-US" sz="2800" dirty="0"/>
              <a:t>to see all that properties covered in Chapter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046162"/>
            <a:ext cx="8229600" cy="291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200" kern="0" dirty="0"/>
              <a:t>The format is </a:t>
            </a:r>
            <a:r>
              <a:rPr lang="en-US" altLang="en-US" sz="2200" i="1" kern="0" dirty="0"/>
              <a:t>text</a:t>
            </a:r>
            <a:r>
              <a:rPr lang="en-US" altLang="en-US" sz="2200" kern="0" dirty="0"/>
              <a:t> files, with .</a:t>
            </a:r>
            <a:r>
              <a:rPr lang="en-US" altLang="en-US" sz="2200" kern="0" dirty="0" err="1"/>
              <a:t>htm</a:t>
            </a:r>
            <a:r>
              <a:rPr lang="en-US" altLang="en-US" sz="2200" kern="0" dirty="0"/>
              <a:t> or .html extension.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200" kern="0" dirty="0"/>
              <a:t>Hard returns, tabs, and extra spaces are ignored.</a:t>
            </a:r>
            <a:endParaRPr lang="en-US" altLang="en-US" sz="2200" b="1" kern="0" dirty="0"/>
          </a:p>
          <a:p>
            <a:pPr>
              <a:lnSpc>
                <a:spcPct val="90000"/>
              </a:lnSpc>
              <a:defRPr/>
            </a:pPr>
            <a:r>
              <a:rPr lang="en-US" altLang="en-US" sz="2200" b="1" kern="0" dirty="0"/>
              <a:t>DO NOT </a:t>
            </a:r>
            <a:r>
              <a:rPr lang="en-US" altLang="en-US" sz="2200" kern="0" dirty="0"/>
              <a:t>use spaces in file names.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200" kern="0" dirty="0"/>
              <a:t>File names</a:t>
            </a:r>
            <a:r>
              <a:rPr lang="en-US" altLang="en-US" sz="2200" b="1" kern="0" dirty="0"/>
              <a:t> ARE CASE SENSITIVE.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200" kern="0" dirty="0"/>
              <a:t>Tags are not case sensitive, but the standard is lowercase.</a:t>
            </a:r>
          </a:p>
          <a:p>
            <a:pPr>
              <a:lnSpc>
                <a:spcPct val="90000"/>
              </a:lnSpc>
              <a:defRPr/>
            </a:pPr>
            <a:r>
              <a:rPr lang="en-US" sz="2200" kern="0" dirty="0"/>
              <a:t>The first page in a web site should be named </a:t>
            </a:r>
            <a:r>
              <a:rPr lang="en-US" sz="2200" b="1" kern="0" dirty="0"/>
              <a:t>index.htm</a:t>
            </a:r>
            <a:r>
              <a:rPr lang="en-US" sz="2200" kern="0" dirty="0"/>
              <a:t> or </a:t>
            </a:r>
            <a:r>
              <a:rPr lang="en-US" sz="2200" b="1" kern="0" dirty="0"/>
              <a:t>index.html</a:t>
            </a:r>
            <a:endParaRPr lang="en-US" altLang="en-US" sz="28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800100" y="3962400"/>
            <a:ext cx="7391400" cy="244682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REASON: As the default filename, it nicely shortens your URL</a:t>
            </a:r>
          </a:p>
          <a:p>
            <a:pPr eaLnBrk="1" hangingPunct="1">
              <a:defRPr/>
            </a:pPr>
            <a:r>
              <a:rPr lang="en-US" sz="900" kern="0" dirty="0">
                <a:latin typeface="Arial" charset="0"/>
                <a:cs typeface="Arial" charset="0"/>
              </a:rPr>
              <a:t>  </a:t>
            </a:r>
            <a:br>
              <a:rPr lang="en-US" sz="2000" kern="0" dirty="0">
                <a:latin typeface="Arial" charset="0"/>
                <a:cs typeface="Arial" charset="0"/>
              </a:rPr>
            </a:br>
            <a:r>
              <a:rPr lang="en-US" sz="2000" i="1" kern="0" dirty="0">
                <a:latin typeface="Arial" charset="0"/>
                <a:cs typeface="Arial" charset="0"/>
              </a:rPr>
              <a:t>example:</a:t>
            </a:r>
            <a:br>
              <a:rPr lang="en-US" sz="2000" i="1" kern="0" dirty="0">
                <a:latin typeface="Arial" charset="0"/>
                <a:cs typeface="Arial" charset="0"/>
              </a:rPr>
            </a:br>
            <a:r>
              <a:rPr lang="en-US" sz="2000" i="1" kern="0" dirty="0">
                <a:latin typeface="Arial" charset="0"/>
                <a:cs typeface="Arial" charset="0"/>
              </a:rPr>
              <a:t>	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www.cofc.edu</a:t>
            </a:r>
            <a:br>
              <a:rPr lang="en-US" b="1" kern="0" dirty="0">
                <a:latin typeface="Courier New" pitchFamily="49" charset="0"/>
                <a:cs typeface="Courier New" pitchFamily="49" charset="0"/>
              </a:rPr>
            </a:br>
            <a:r>
              <a:rPr lang="en-US" sz="2000" i="1" kern="0" dirty="0">
                <a:latin typeface="Arial" charset="0"/>
                <a:cs typeface="Arial" charset="0"/>
              </a:rPr>
              <a:t>instead of:</a:t>
            </a:r>
          </a:p>
          <a:p>
            <a:pPr eaLnBrk="1" hangingPunct="1"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kern="0" dirty="0">
                <a:latin typeface="Courier New" pitchFamily="49" charset="0"/>
                <a:cs typeface="Courier New" pitchFamily="49" charset="0"/>
                <a:hlinkClick r:id="rId2"/>
              </a:rPr>
              <a:t>www.cofc.edu/ourhomepage.htm</a:t>
            </a:r>
            <a:endParaRPr lang="en-US" b="1" kern="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000" i="1" kern="0" dirty="0">
                <a:latin typeface="Arial" charset="0"/>
                <a:cs typeface="Arial" charset="0"/>
              </a:rPr>
              <a:t>another example: </a:t>
            </a:r>
          </a:p>
          <a:p>
            <a:pPr eaLnBrk="1" hangingPunct="1"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Yourname.students.cofc.edu/115 </a:t>
            </a: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346075" y="685800"/>
            <a:ext cx="7543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Characteristics of web pages</a:t>
            </a: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346075" y="252413"/>
            <a:ext cx="480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Tidbits from Chapter 2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64377"/>
            <a:ext cx="8229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dirty="0">
                <a:latin typeface="Arial" charset="0"/>
                <a:cs typeface="Arial" charset="0"/>
              </a:rPr>
              <a:t>There are several ways of applying color to webpages.</a:t>
            </a:r>
          </a:p>
          <a:p>
            <a:pPr eaLnBrk="1" hangingPunct="1">
              <a:defRPr/>
            </a:pPr>
            <a:r>
              <a:rPr lang="en-US" sz="2200" dirty="0">
                <a:latin typeface="Arial" charset="0"/>
                <a:cs typeface="Arial" charset="0"/>
              </a:rPr>
              <a:t> 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B050"/>
                </a:solidFill>
                <a:latin typeface="Arial" charset="0"/>
                <a:cs typeface="Arial" charset="0"/>
              </a:rPr>
              <a:t>Names: </a:t>
            </a:r>
            <a:r>
              <a:rPr lang="en-US" sz="2200" dirty="0">
                <a:latin typeface="Arial" charset="0"/>
                <a:cs typeface="Arial" charset="0"/>
              </a:rPr>
              <a:t>modern browsers support140 names. </a:t>
            </a:r>
            <a:br>
              <a:rPr lang="en-US" sz="2200" dirty="0">
                <a:latin typeface="Arial" charset="0"/>
                <a:cs typeface="Arial" charset="0"/>
              </a:rPr>
            </a:br>
            <a:r>
              <a:rPr lang="en-US" sz="2200" dirty="0">
                <a:latin typeface="Arial" charset="0"/>
                <a:cs typeface="Arial" charset="0"/>
                <a:hlinkClick r:id="rId2"/>
              </a:rPr>
              <a:t>https://www.w3schools.com/colors/colors_names.asp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br>
              <a:rPr lang="en-US" sz="2200" dirty="0">
                <a:latin typeface="Arial" charset="0"/>
                <a:cs typeface="Arial" charset="0"/>
              </a:rPr>
            </a:br>
            <a:endParaRPr lang="en-US" sz="2200" dirty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B050"/>
                </a:solidFill>
                <a:latin typeface="Arial" charset="0"/>
                <a:cs typeface="Arial" charset="0"/>
              </a:rPr>
              <a:t>RGB:  </a:t>
            </a:r>
            <a:r>
              <a:rPr lang="en-US" sz="2200" dirty="0">
                <a:latin typeface="Arial" charset="0"/>
                <a:cs typeface="Arial" charset="0"/>
              </a:rPr>
              <a:t>rgb(0,150,220); </a:t>
            </a:r>
            <a:r>
              <a:rPr lang="en-US" sz="2000" dirty="0">
                <a:latin typeface="Arial" charset="0"/>
                <a:cs typeface="Arial" charset="0"/>
              </a:rPr>
              <a:t>representing intensity of rgb from 0- 255)</a:t>
            </a:r>
            <a:br>
              <a:rPr lang="en-US" sz="2200" dirty="0">
                <a:latin typeface="Arial" charset="0"/>
                <a:cs typeface="Arial" charset="0"/>
              </a:rPr>
            </a:br>
            <a:r>
              <a:rPr lang="en-US" sz="2200" dirty="0">
                <a:latin typeface="Arial" charset="0"/>
                <a:cs typeface="Arial" charset="0"/>
              </a:rPr>
              <a:t>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B050"/>
                </a:solidFill>
                <a:latin typeface="Arial" charset="0"/>
                <a:cs typeface="Arial" charset="0"/>
              </a:rPr>
              <a:t>Hexadecimal: </a:t>
            </a:r>
            <a:r>
              <a:rPr lang="en-US" sz="2200" dirty="0">
                <a:latin typeface="Arial" charset="0"/>
                <a:cs typeface="Arial" charset="0"/>
              </a:rPr>
              <a:t>#9400BF </a:t>
            </a:r>
            <a:br>
              <a:rPr lang="en-US" sz="2200" dirty="0">
                <a:latin typeface="Arial" charset="0"/>
                <a:cs typeface="Arial" charset="0"/>
              </a:rPr>
            </a:br>
            <a:r>
              <a:rPr lang="en-US" sz="2200" dirty="0">
                <a:latin typeface="Arial" charset="0"/>
                <a:cs typeface="Arial" charset="0"/>
              </a:rPr>
              <a:t>-uses base 16; 0-9 and A-F to specify numeric value.</a:t>
            </a:r>
            <a:br>
              <a:rPr lang="en-US" sz="2200" dirty="0">
                <a:latin typeface="Arial" charset="0"/>
                <a:cs typeface="Arial" charset="0"/>
              </a:rPr>
            </a:br>
            <a:r>
              <a:rPr lang="en-US" sz="2200" dirty="0">
                <a:latin typeface="Arial" charset="0"/>
                <a:cs typeface="Arial" charset="0"/>
              </a:rPr>
              <a:t>-includes 3 pairs, 2 characters for each RGB </a:t>
            </a:r>
          </a:p>
        </p:txBody>
      </p:sp>
      <p:pic>
        <p:nvPicPr>
          <p:cNvPr id="16387" name="Picture 5" descr="Figur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509" y="4953001"/>
            <a:ext cx="4844491" cy="160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9486DE-5D3F-44F6-AA60-E2D19EF13FC3}"/>
              </a:ext>
            </a:extLst>
          </p:cNvPr>
          <p:cNvSpPr/>
          <p:nvPr/>
        </p:nvSpPr>
        <p:spPr>
          <a:xfrm>
            <a:off x="533400" y="3810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3600" b="1" dirty="0"/>
              <a:t>Using Color</a:t>
            </a:r>
          </a:p>
          <a:p>
            <a:pPr eaLnBrk="1" hangingPunct="1">
              <a:defRPr/>
            </a:pP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208358-DC12-4B2D-A102-BF8F623522E7}"/>
              </a:ext>
            </a:extLst>
          </p:cNvPr>
          <p:cNvSpPr txBox="1"/>
          <p:nvPr/>
        </p:nvSpPr>
        <p:spPr>
          <a:xfrm>
            <a:off x="641909" y="5271686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charset="0"/>
                <a:cs typeface="Arial" charset="0"/>
              </a:rPr>
              <a:t>Search “hex colors” or go to </a:t>
            </a:r>
            <a:r>
              <a:rPr lang="en-US" sz="2000" dirty="0">
                <a:latin typeface="Arial" charset="0"/>
                <a:cs typeface="Arial" charset="0"/>
                <a:hlinkClick r:id="rId4"/>
              </a:rPr>
              <a:t>webdevfoundations.net/color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0521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685800" y="1600200"/>
            <a:ext cx="80772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/>
              <a:t>Feel free to explore on your own: 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600" u="sng" dirty="0">
                <a:hlinkClick r:id="rId2"/>
              </a:rPr>
              <a:t>color.adobe.com</a:t>
            </a:r>
            <a:br>
              <a:rPr lang="en-US" altLang="en-US" sz="2600" u="sng" dirty="0"/>
            </a:br>
            <a:endParaRPr lang="en-US" altLang="en-US" sz="2600" dirty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600" u="sng" dirty="0">
                <a:hlinkClick r:id="rId3"/>
              </a:rPr>
              <a:t>paletton.com</a:t>
            </a:r>
            <a:r>
              <a:rPr lang="en-US" altLang="en-US" sz="2600" dirty="0"/>
              <a:t> </a:t>
            </a:r>
            <a:br>
              <a:rPr lang="en-US" altLang="en-US" sz="2600" dirty="0"/>
            </a:br>
            <a:endParaRPr lang="en-US" altLang="en-US" sz="2600" dirty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600" u="sng" dirty="0">
                <a:hlinkClick r:id="rId4"/>
              </a:rPr>
              <a:t>www.colr.org</a:t>
            </a:r>
            <a:r>
              <a:rPr lang="en-US" altLang="en-US" sz="2600" dirty="0"/>
              <a:t> </a:t>
            </a:r>
            <a:r>
              <a:rPr lang="en-US" altLang="en-US" sz="2000" dirty="0"/>
              <a:t>(Choose colors based on a picture) 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60DD6C-8CCB-4B59-A67B-D7EA82F2BDF6}"/>
              </a:ext>
            </a:extLst>
          </p:cNvPr>
          <p:cNvSpPr txBox="1"/>
          <p:nvPr/>
        </p:nvSpPr>
        <p:spPr>
          <a:xfrm>
            <a:off x="457200" y="609600"/>
            <a:ext cx="8077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 i="1" dirty="0"/>
              <a:t>Additional color  sites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685800" y="1471721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far past time to talk about comments.  </a:t>
            </a: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Lets do it!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FB7FD0-9EF0-4189-A926-B42029CF2027}"/>
              </a:ext>
            </a:extLst>
          </p:cNvPr>
          <p:cNvSpPr txBox="1"/>
          <p:nvPr/>
        </p:nvSpPr>
        <p:spPr>
          <a:xfrm>
            <a:off x="457200" y="609600"/>
            <a:ext cx="8077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 dirty="0"/>
              <a:t>HTML &amp; CSS Comments</a:t>
            </a:r>
          </a:p>
        </p:txBody>
      </p:sp>
    </p:spTree>
    <p:extLst>
      <p:ext uri="{BB962C8B-B14F-4D97-AF65-F5344CB8AC3E}">
        <p14:creationId xmlns:p14="http://schemas.microsoft.com/office/powerpoint/2010/main" val="4207562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60DD6C-8CCB-4B59-A67B-D7EA82F2BDF6}"/>
              </a:ext>
            </a:extLst>
          </p:cNvPr>
          <p:cNvSpPr txBox="1"/>
          <p:nvPr/>
        </p:nvSpPr>
        <p:spPr>
          <a:xfrm>
            <a:off x="457200" y="609600"/>
            <a:ext cx="8077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 i="1" dirty="0"/>
              <a:t>About Placeholder text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DFE067-73DE-4F66-9BD1-D4B097171048}"/>
              </a:ext>
            </a:extLst>
          </p:cNvPr>
          <p:cNvSpPr txBox="1"/>
          <p:nvPr/>
        </p:nvSpPr>
        <p:spPr>
          <a:xfrm>
            <a:off x="609600" y="1371600"/>
            <a:ext cx="746760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Dummy text</a:t>
            </a:r>
            <a:r>
              <a:rPr lang="en-US" sz="2400" dirty="0"/>
              <a:t>  or </a:t>
            </a:r>
            <a:r>
              <a:rPr lang="en-US" sz="2400" b="1" dirty="0"/>
              <a:t>placeholder text:</a:t>
            </a:r>
            <a:br>
              <a:rPr lang="en-US" sz="2400" b="1" dirty="0"/>
            </a:br>
            <a:r>
              <a:rPr lang="en-US" sz="2400" dirty="0"/>
              <a:t>used in the publishing industry or by web designers to occupy the space temporarily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Nonsensical (random) Latin </a:t>
            </a:r>
            <a:endParaRPr lang="en-US" sz="2000" dirty="0">
              <a:latin typeface="Arial" charset="0"/>
              <a:cs typeface="Arial" charset="0"/>
            </a:endParaRP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Arial" charset="0"/>
                <a:cs typeface="Arial" charset="0"/>
              </a:rPr>
              <a:t>Attractive and realistic appearance</a:t>
            </a:r>
          </a:p>
          <a:p>
            <a:pPr eaLnBrk="1" hangingPunct="1">
              <a:spcAft>
                <a:spcPts val="600"/>
              </a:spcAft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b="1" dirty="0">
                <a:latin typeface="Arial" charset="0"/>
                <a:cs typeface="Arial" charset="0"/>
              </a:rPr>
              <a:t>Some Sources: 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charset="0"/>
                <a:cs typeface="Arial" charset="0"/>
                <a:hlinkClick r:id="rId2"/>
              </a:rPr>
              <a:t>www.blindtextgenerator.com</a:t>
            </a:r>
            <a:r>
              <a:rPr lang="en-US" sz="2000" dirty="0">
                <a:latin typeface="Arial" charset="0"/>
                <a:cs typeface="Arial" charset="0"/>
              </a:rPr>
              <a:t>  </a:t>
            </a:r>
          </a:p>
          <a:p>
            <a:pPr marL="342900" indent="-3429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charset="0"/>
                <a:cs typeface="Arial" charset="0"/>
                <a:hlinkClick r:id="rId3"/>
              </a:rPr>
              <a:t>www.lipsum.com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br>
              <a:rPr lang="en-US" sz="2000" dirty="0">
                <a:latin typeface="Arial" charset="0"/>
                <a:cs typeface="Arial" charset="0"/>
              </a:rPr>
            </a:br>
            <a:endParaRPr 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60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609600" y="2998113"/>
            <a:ext cx="8077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=“stylesheet”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=“yourfile.css”?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ACA19C-DDA1-4876-9681-80F6E4B4B3DF}"/>
              </a:ext>
            </a:extLst>
          </p:cNvPr>
          <p:cNvSpPr txBox="1"/>
          <p:nvPr/>
        </p:nvSpPr>
        <p:spPr>
          <a:xfrm>
            <a:off x="457200" y="609600"/>
            <a:ext cx="8077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 i="1" dirty="0"/>
              <a:t>How to link to external stylesheet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A073777-21A4-4B84-B694-571BFF199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don’t copy/paste this because you’ll probably run into problems</a:t>
            </a:r>
            <a:r>
              <a:rPr lang="en-US" altLang="en-US" sz="2800" dirty="0"/>
              <a:t>. 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069049E-8A5F-448C-A753-B1630A459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339" y="3919604"/>
            <a:ext cx="6035722" cy="2308324"/>
          </a:xfrm>
          <a:prstGeom prst="rect">
            <a:avLst/>
          </a:prstGeom>
          <a:solidFill>
            <a:schemeClr val="accent1">
              <a:alpha val="78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/>
              <a:t>The </a:t>
            </a:r>
            <a:r>
              <a:rPr lang="en-US" sz="2400" b="1" dirty="0" err="1"/>
              <a:t>rel</a:t>
            </a:r>
            <a:r>
              <a:rPr lang="en-US" sz="2400" dirty="0"/>
              <a:t> attribute specifies the relationship between the current document and the linked document.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</a:t>
            </a:r>
            <a:r>
              <a:rPr lang="en-US" altLang="en-US" sz="2400" b="1" dirty="0" err="1"/>
              <a:t>href</a:t>
            </a:r>
            <a:r>
              <a:rPr lang="en-US" altLang="en-US" sz="2400" dirty="0"/>
              <a:t> attribute specifies the location of the linked file.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685800" y="1471721"/>
            <a:ext cx="7010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</a:pPr>
            <a:r>
              <a:rPr lang="en-US" altLang="en-US" sz="2800" dirty="0"/>
              <a:t>HTML element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en-US" altLang="en-US" sz="2800" dirty="0"/>
              <a:t>class  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en-US" altLang="en-US" sz="2800" dirty="0"/>
              <a:t>id 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685800" y="4876800"/>
            <a:ext cx="7162800" cy="523220"/>
          </a:xfrm>
          <a:prstGeom prst="rect">
            <a:avLst/>
          </a:prstGeom>
          <a:solidFill>
            <a:schemeClr val="accent1">
              <a:alpha val="67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dirty="0"/>
              <a:t>What is a descendant selector?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FB7FD0-9EF0-4189-A926-B42029CF2027}"/>
              </a:ext>
            </a:extLst>
          </p:cNvPr>
          <p:cNvSpPr txBox="1"/>
          <p:nvPr/>
        </p:nvSpPr>
        <p:spPr>
          <a:xfrm>
            <a:off x="457200" y="609600"/>
            <a:ext cx="80772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 dirty="0"/>
              <a:t>CSS Selector types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5E04B-1EE2-4785-9DEF-F298B86B557C}"/>
              </a:ext>
            </a:extLst>
          </p:cNvPr>
          <p:cNvSpPr/>
          <p:nvPr/>
        </p:nvSpPr>
        <p:spPr>
          <a:xfrm>
            <a:off x="685800" y="4017524"/>
            <a:ext cx="7162800" cy="523220"/>
          </a:xfrm>
          <a:prstGeom prst="rect">
            <a:avLst/>
          </a:prstGeom>
          <a:solidFill>
            <a:schemeClr val="accent1">
              <a:alpha val="85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dirty="0"/>
              <a:t>What is difference between class and id?</a:t>
            </a:r>
          </a:p>
        </p:txBody>
      </p:sp>
    </p:spTree>
    <p:extLst>
      <p:ext uri="{BB962C8B-B14F-4D97-AF65-F5344CB8AC3E}">
        <p14:creationId xmlns:p14="http://schemas.microsoft.com/office/powerpoint/2010/main" val="4166101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582613" y="533400"/>
            <a:ext cx="737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</a:rPr>
              <a:t>Practice for Chapter 3: </a:t>
            </a:r>
            <a:r>
              <a:rPr lang="en-US" altLang="en-US" sz="1600" dirty="0">
                <a:solidFill>
                  <a:schemeClr val="accent6">
                    <a:lumMod val="75000"/>
                  </a:schemeClr>
                </a:solidFill>
              </a:rPr>
              <a:t>Assume that you are a freelance web designer and need to create a website to promote your freelance company. </a:t>
            </a:r>
          </a:p>
        </p:txBody>
      </p:sp>
      <p:sp>
        <p:nvSpPr>
          <p:cNvPr id="19462" name="TextBox 4"/>
          <p:cNvSpPr txBox="1">
            <a:spLocks noChangeArrowheads="1"/>
          </p:cNvSpPr>
          <p:nvPr/>
        </p:nvSpPr>
        <p:spPr bwMode="auto">
          <a:xfrm>
            <a:off x="547510" y="5812462"/>
            <a:ext cx="8329612" cy="492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Don’t worry about all three pages yet, we’ll start simply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5812E1-1568-4AB2-A96D-0159C9374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136436"/>
            <a:ext cx="8810625" cy="46101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228600" y="292543"/>
            <a:ext cx="7378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6">
                    <a:lumMod val="75000"/>
                  </a:schemeClr>
                </a:solidFill>
              </a:rPr>
              <a:t>Practice for Chapter 3  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(continued)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776" y="813052"/>
            <a:ext cx="7735824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200" dirty="0">
                <a:latin typeface="Arial" charset="0"/>
                <a:cs typeface="Arial" charset="0"/>
              </a:rPr>
              <a:t>Steps to begin:</a:t>
            </a: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latin typeface="Arial" charset="0"/>
                <a:cs typeface="Arial" charset="0"/>
              </a:rPr>
              <a:t>Create folder called “freelance”</a:t>
            </a: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latin typeface="Arial" charset="0"/>
                <a:cs typeface="Arial" charset="0"/>
              </a:rPr>
              <a:t>Find a picture or two</a:t>
            </a: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latin typeface="Arial" charset="0"/>
                <a:cs typeface="Arial" charset="0"/>
              </a:rPr>
              <a:t>Create the first page as </a:t>
            </a:r>
            <a:r>
              <a:rPr lang="en-US" sz="2200" b="1" dirty="0">
                <a:latin typeface="Arial" charset="0"/>
                <a:cs typeface="Arial" charset="0"/>
              </a:rPr>
              <a:t>template.html</a:t>
            </a:r>
            <a:r>
              <a:rPr lang="en-US" sz="2200" dirty="0">
                <a:latin typeface="Arial" charset="0"/>
                <a:cs typeface="Arial" charset="0"/>
              </a:rPr>
              <a:t>. In addition to the basic HTML tags, include these: </a:t>
            </a:r>
            <a:br>
              <a:rPr lang="en-US" sz="2200" dirty="0">
                <a:latin typeface="Arial" charset="0"/>
                <a:cs typeface="Arial" charset="0"/>
              </a:rPr>
            </a:br>
            <a:r>
              <a:rPr lang="en-US" b="1" dirty="0">
                <a:latin typeface="Arial" charset="0"/>
                <a:cs typeface="Arial" charset="0"/>
              </a:rPr>
              <a:t>div </a:t>
            </a:r>
            <a:r>
              <a:rPr lang="en-US" dirty="0">
                <a:latin typeface="Arial" charset="0"/>
                <a:cs typeface="Arial" charset="0"/>
              </a:rPr>
              <a:t>for the </a:t>
            </a:r>
            <a:r>
              <a:rPr lang="en-US" i="1" dirty="0">
                <a:latin typeface="Arial" charset="0"/>
                <a:cs typeface="Arial" charset="0"/>
              </a:rPr>
              <a:t>wrapper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b="1" dirty="0">
                <a:latin typeface="Arial" charset="0"/>
                <a:cs typeface="Arial" charset="0"/>
              </a:rPr>
              <a:t>header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b="1" dirty="0">
                <a:latin typeface="Arial" charset="0"/>
                <a:cs typeface="Arial" charset="0"/>
              </a:rPr>
              <a:t>main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b="1" dirty="0">
                <a:latin typeface="Arial" charset="0"/>
                <a:cs typeface="Arial" charset="0"/>
              </a:rPr>
              <a:t>nav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b="1" dirty="0">
                <a:latin typeface="Arial" charset="0"/>
                <a:cs typeface="Arial" charset="0"/>
              </a:rPr>
              <a:t>footer</a:t>
            </a:r>
            <a:r>
              <a:rPr lang="en-US" dirty="0">
                <a:latin typeface="Arial" charset="0"/>
                <a:cs typeface="Arial" charset="0"/>
              </a:rPr>
              <a:t>, and </a:t>
            </a:r>
            <a:r>
              <a:rPr lang="en-US" b="1" dirty="0">
                <a:latin typeface="Arial" charset="0"/>
                <a:cs typeface="Arial" charset="0"/>
              </a:rPr>
              <a:t>link</a:t>
            </a:r>
            <a:r>
              <a:rPr lang="en-US" dirty="0">
                <a:latin typeface="Arial" charset="0"/>
                <a:cs typeface="Arial" charset="0"/>
              </a:rPr>
              <a:t> to CSS. </a:t>
            </a:r>
            <a:br>
              <a:rPr lang="en-US" dirty="0">
                <a:latin typeface="Arial" charset="0"/>
                <a:cs typeface="Arial" charset="0"/>
              </a:rPr>
            </a:br>
            <a:endParaRPr lang="en-US" dirty="0">
              <a:latin typeface="Arial" charset="0"/>
              <a:cs typeface="Arial" charset="0"/>
            </a:endParaRPr>
          </a:p>
          <a:p>
            <a:pPr marL="342900" indent="-3429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dirty="0">
                <a:latin typeface="Arial" charset="0"/>
                <a:cs typeface="Arial" charset="0"/>
              </a:rPr>
              <a:t>Use dummy text from </a:t>
            </a:r>
            <a:r>
              <a:rPr lang="en-US" sz="2000" dirty="0">
                <a:latin typeface="Arial" charset="0"/>
                <a:cs typeface="Arial" charset="0"/>
                <a:hlinkClick r:id="rId2"/>
              </a:rPr>
              <a:t>www.blindtextgenerator.com</a:t>
            </a:r>
            <a:r>
              <a:rPr lang="en-US" sz="2400" dirty="0">
                <a:latin typeface="Arial" charset="0"/>
                <a:cs typeface="Arial" charset="0"/>
              </a:rPr>
              <a:t>  to create your </a:t>
            </a:r>
            <a:r>
              <a:rPr lang="en-US" sz="2400" b="1" dirty="0">
                <a:latin typeface="Arial" charset="0"/>
                <a:cs typeface="Arial" charset="0"/>
              </a:rPr>
              <a:t>index.html </a:t>
            </a:r>
            <a:r>
              <a:rPr lang="en-US" sz="2400" dirty="0">
                <a:latin typeface="Arial" charset="0"/>
                <a:cs typeface="Arial" charset="0"/>
              </a:rPr>
              <a:t>page as illustrated on previous slide:  </a:t>
            </a:r>
            <a:br>
              <a:rPr lang="en-US" sz="2400" b="1" dirty="0">
                <a:latin typeface="Arial" charset="0"/>
                <a:cs typeface="Arial" charset="0"/>
              </a:rPr>
            </a:br>
            <a:r>
              <a:rPr lang="en-US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HINT:</a:t>
            </a:r>
            <a:r>
              <a:rPr lang="en-US" sz="2000" dirty="0">
                <a:latin typeface="Arial" charset="0"/>
                <a:cs typeface="Arial" charset="0"/>
              </a:rPr>
              <a:t> Save your template.html using “save as” 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57E40C-854E-4BB1-B328-C58987993311}"/>
              </a:ext>
            </a:extLst>
          </p:cNvPr>
          <p:cNvSpPr txBox="1"/>
          <p:nvPr/>
        </p:nvSpPr>
        <p:spPr>
          <a:xfrm>
            <a:off x="685800" y="5213951"/>
            <a:ext cx="7324852" cy="830997"/>
          </a:xfrm>
          <a:prstGeom prst="rect">
            <a:avLst/>
          </a:prstGeom>
          <a:solidFill>
            <a:schemeClr val="accent1">
              <a:lumMod val="90000"/>
              <a:alpha val="2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Once you’ve done the Home page, we will tidy up the loose ends and do the other pages together.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571500" y="381000"/>
            <a:ext cx="80010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/>
              <a:t>  A few other items: 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en-US" altLang="en-US" sz="2200" b="1" dirty="0"/>
              <a:t>HTML5 Structural Elements </a:t>
            </a:r>
            <a:r>
              <a:rPr lang="en-US" altLang="en-US" sz="2200" dirty="0"/>
              <a:t>– semantically named elements used to configure specific parts of pages.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en-US" altLang="en-US" sz="2200" b="1" dirty="0"/>
              <a:t>div: </a:t>
            </a:r>
            <a:r>
              <a:rPr lang="en-US" altLang="en-US" sz="2200" dirty="0"/>
              <a:t>generic container for block elements 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en-US" altLang="en-US" sz="2200" b="1" dirty="0"/>
              <a:t>span: </a:t>
            </a:r>
            <a:r>
              <a:rPr lang="en-US" altLang="en-US" sz="2200" dirty="0"/>
              <a:t>generic container for inline elements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2200" dirty="0"/>
            </a:br>
            <a:r>
              <a:rPr lang="en-US" altLang="en-US" sz="2200" b="1" dirty="0"/>
              <a:t>What is difference between block &amp; inline?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200" b="1" dirty="0"/>
              <a:t>Block</a:t>
            </a:r>
            <a:r>
              <a:rPr lang="en-US" altLang="en-US" sz="2200" dirty="0"/>
              <a:t> display elements:  normally start (and end) with a new line.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200" b="1" dirty="0"/>
              <a:t>Inline</a:t>
            </a:r>
            <a:r>
              <a:rPr lang="en-US" altLang="en-US" sz="2200" dirty="0"/>
              <a:t> elements:  Displayed in line with text without creating a new line.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581942"/>
            <a:ext cx="88392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kern="0" dirty="0">
                <a:latin typeface="Arial" charset="0"/>
                <a:cs typeface="Arial" charset="0"/>
              </a:rPr>
              <a:t>Questions: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What are some examples of HTML5 structural elements?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What are some examples of inline and block elements?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81000"/>
            <a:ext cx="7204075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cs typeface="Arial" charset="0"/>
              </a:rPr>
              <a:t>TURN ON FILE EXTENSIONS: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Windows  8 or10:</a:t>
            </a:r>
            <a:br>
              <a:rPr lang="en-US" sz="2000" dirty="0">
                <a:latin typeface="Arial" charset="0"/>
                <a:cs typeface="Arial" charset="0"/>
              </a:rPr>
            </a:br>
            <a:r>
              <a:rPr lang="en-US" sz="2000" dirty="0">
                <a:latin typeface="Arial" charset="0"/>
                <a:cs typeface="Arial" charset="0"/>
              </a:rPr>
              <a:t>Click VIEW, Options, Change Folder &amp; Search Options</a:t>
            </a:r>
            <a:br>
              <a:rPr lang="en-US" sz="2000" dirty="0">
                <a:latin typeface="Arial" charset="0"/>
                <a:cs typeface="Arial" charset="0"/>
              </a:rPr>
            </a:br>
            <a:endParaRPr lang="en-US" sz="2000" dirty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Arial" charset="0"/>
                <a:cs typeface="Arial" charset="0"/>
              </a:rPr>
              <a:t>Mac OS:</a:t>
            </a:r>
            <a:br>
              <a:rPr lang="en-US" sz="2000" dirty="0">
                <a:latin typeface="Arial" charset="0"/>
                <a:cs typeface="Arial" charset="0"/>
              </a:rPr>
            </a:br>
            <a:r>
              <a:rPr lang="en-US" sz="2000" dirty="0">
                <a:latin typeface="Arial" charset="0"/>
                <a:cs typeface="Arial" charset="0"/>
              </a:rPr>
              <a:t>FINDER, Preferences </a:t>
            </a:r>
          </a:p>
        </p:txBody>
      </p:sp>
      <p:pic>
        <p:nvPicPr>
          <p:cNvPr id="5124" name="Picture 5" descr="Mac OS X Show All Exten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354" y="3047999"/>
            <a:ext cx="343535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windows 10 display file extensio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64"/>
          <a:stretch/>
        </p:blipFill>
        <p:spPr bwMode="auto">
          <a:xfrm>
            <a:off x="228600" y="3124200"/>
            <a:ext cx="52387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33400" y="533400"/>
            <a:ext cx="8001000" cy="12303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Status of the assignments: 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 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219200" y="2057400"/>
            <a:ext cx="73152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 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400" b="1" dirty="0"/>
              <a:t>Assignment page:  </a:t>
            </a:r>
            <a:r>
              <a:rPr lang="en-US" altLang="en-US" sz="2400" dirty="0"/>
              <a:t>Already graded</a:t>
            </a:r>
          </a:p>
          <a:p>
            <a:pPr marL="342900" indent="-342900" eaLnBrk="1" hangingPunct="1">
              <a:spcBef>
                <a:spcPct val="0"/>
              </a:spcBef>
            </a:pPr>
            <a:endParaRPr lang="en-US" altLang="en-US" sz="2400" dirty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400" b="1" dirty="0"/>
              <a:t>Chapter 2 case study: </a:t>
            </a:r>
            <a:r>
              <a:rPr lang="en-US" altLang="en-US" sz="2400" dirty="0"/>
              <a:t>Due today (9/13)</a:t>
            </a:r>
            <a:br>
              <a:rPr lang="en-US" altLang="en-US" sz="2400" dirty="0"/>
            </a:br>
            <a:endParaRPr lang="en-US" altLang="en-US" sz="2400" dirty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400" b="1" dirty="0"/>
              <a:t>Chapter 3 case study: </a:t>
            </a:r>
            <a:r>
              <a:rPr lang="en-US" altLang="en-US" sz="2400" dirty="0"/>
              <a:t>Due 9/23. You will link to homework page on your own.  </a:t>
            </a:r>
            <a:r>
              <a:rPr lang="en-US" altLang="en-US" sz="2400" dirty="0">
                <a:solidFill>
                  <a:srgbClr val="FFC000"/>
                </a:solidFill>
              </a:rPr>
              <a:t>We will not do it during class.</a:t>
            </a:r>
            <a:r>
              <a:rPr lang="en-US" altLang="en-US" sz="2400" dirty="0"/>
              <a:t> </a:t>
            </a:r>
            <a:br>
              <a:rPr lang="en-US" altLang="en-US" sz="2400" dirty="0"/>
            </a:br>
            <a:endParaRPr lang="en-US" altLang="en-US" sz="2400" dirty="0"/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400" dirty="0"/>
              <a:t>Etcetera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7467600" cy="291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en-US" sz="2400" kern="0" dirty="0"/>
              <a:t>For the assignments in these chapters, please do precisely what the textbook instructs. Do not add any extra styles or content. </a:t>
            </a:r>
            <a:r>
              <a:rPr lang="en-US" altLang="en-US" sz="2400" kern="0" dirty="0">
                <a:solidFill>
                  <a:schemeClr val="bg1">
                    <a:lumMod val="50000"/>
                  </a:schemeClr>
                </a:solidFill>
              </a:rPr>
              <a:t>And when you get to Chapter 3, I’d prefer for you to ignore the very last paragraph after step 3 on page 133.</a:t>
            </a:r>
            <a:endParaRPr lang="en-US" altLang="en-US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533400" y="685800"/>
            <a:ext cx="7543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/>
              <a:t>Expectations for </a:t>
            </a:r>
            <a:br>
              <a:rPr lang="en-US" altLang="en-US" b="1" dirty="0"/>
            </a:br>
            <a:r>
              <a:rPr lang="en-US" altLang="en-US" b="1" dirty="0"/>
              <a:t>Chapters 2, 3, and 4 assignments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7543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ORGANIZATION OF FOLDERS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95338" y="1447800"/>
            <a:ext cx="7521575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/>
              <a:t>You should have a folder called </a:t>
            </a:r>
            <a:r>
              <a:rPr lang="en-US" altLang="en-US" sz="2400" b="1" dirty="0">
                <a:solidFill>
                  <a:srgbClr val="FF0000"/>
                </a:solidFill>
              </a:rPr>
              <a:t>115</a:t>
            </a:r>
            <a:r>
              <a:rPr lang="en-US" altLang="en-US" sz="2400" b="1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u="sng" dirty="0"/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000" dirty="0"/>
              <a:t>The rule/idea is that EVERYTHING that will be submitted must go in that folder.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000" dirty="0"/>
              <a:t>Another rule is that each website must have its own folder. So far we have: 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en-US" sz="1600" dirty="0"/>
              <a:t>The </a:t>
            </a:r>
            <a:r>
              <a:rPr lang="en-US" altLang="en-US" sz="1600" b="1" dirty="0">
                <a:solidFill>
                  <a:srgbClr val="FF0000"/>
                </a:solidFill>
              </a:rPr>
              <a:t>115</a:t>
            </a:r>
            <a:r>
              <a:rPr lang="en-US" altLang="en-US" sz="1600" dirty="0"/>
              <a:t> folder itself </a:t>
            </a:r>
            <a:br>
              <a:rPr lang="en-US" altLang="en-US" sz="1600" dirty="0"/>
            </a:br>
            <a:r>
              <a:rPr lang="en-US" altLang="en-US" sz="1600" dirty="0"/>
              <a:t>It includes your </a:t>
            </a:r>
            <a:r>
              <a:rPr lang="en-US" altLang="en-US" sz="1600" b="1" dirty="0"/>
              <a:t>assignment page </a:t>
            </a:r>
            <a:r>
              <a:rPr lang="en-US" altLang="en-US" sz="1600" dirty="0"/>
              <a:t>and </a:t>
            </a:r>
            <a:r>
              <a:rPr lang="en-US" altLang="en-US" sz="1600" b="1" dirty="0"/>
              <a:t>banner</a:t>
            </a:r>
            <a:r>
              <a:rPr lang="en-US" altLang="en-US" sz="1600" dirty="0"/>
              <a:t>. 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r>
              <a:rPr lang="en-US" altLang="en-US" sz="1600" dirty="0"/>
              <a:t>A folder called </a:t>
            </a:r>
            <a:r>
              <a:rPr lang="en-US" altLang="en-US" sz="1600" b="1" dirty="0">
                <a:solidFill>
                  <a:srgbClr val="FF0000"/>
                </a:solidFill>
              </a:rPr>
              <a:t>yoga, </a:t>
            </a:r>
            <a:r>
              <a:rPr lang="en-US" altLang="en-US" sz="1600" dirty="0"/>
              <a:t>which is inside of 115 </a:t>
            </a:r>
            <a:br>
              <a:rPr lang="en-US" altLang="en-US" sz="1600" dirty="0"/>
            </a:br>
            <a:endParaRPr lang="en-US" altLang="en-US" sz="1600" dirty="0"/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000" dirty="0"/>
              <a:t>As you study, you should download the files from the textbook website to practice with. But DO NOT put in 115 folder.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en-US" sz="2000" dirty="0"/>
              <a:t>And finally – for each chapter we will create a practice site similar to “</a:t>
            </a:r>
            <a:r>
              <a:rPr lang="en-US" altLang="en-US" sz="2000" i="1" dirty="0"/>
              <a:t>semester plans”. </a:t>
            </a:r>
            <a:r>
              <a:rPr lang="en-US" altLang="en-US" sz="2000" dirty="0"/>
              <a:t> DO NOT put those folders in 115 either. </a:t>
            </a:r>
          </a:p>
          <a:p>
            <a:pPr marL="1085850" lvl="1" indent="-342900" eaLnBrk="1" hangingPunct="1">
              <a:spcBef>
                <a:spcPct val="0"/>
              </a:spcBef>
              <a:defRPr/>
            </a:pPr>
            <a:endParaRPr lang="en-US" alt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Callout 3"/>
          <p:cNvSpPr/>
          <p:nvPr/>
        </p:nvSpPr>
        <p:spPr>
          <a:xfrm>
            <a:off x="4267200" y="1066800"/>
            <a:ext cx="4419600" cy="1295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395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3363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Suggested organization for your main folder.  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3276600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1012825" y="241300"/>
            <a:ext cx="7543800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RELATIVE LINKS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</a:rPr>
              <a:t>Both files on same level: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filename.ext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</a:rPr>
              <a:t>Folder on same level as your file: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foldername</a:t>
            </a:r>
            <a:r>
              <a:rPr lang="en-US" altLang="en-US" sz="2000" dirty="0">
                <a:latin typeface="Courier New" panose="02070309020205020404" pitchFamily="49" charset="0"/>
              </a:rPr>
              <a:t>/filename </a:t>
            </a:r>
            <a:r>
              <a:rPr lang="en-US" altLang="en-US" sz="20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</a:rPr>
              <a:t>Link to a folder one level up: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</a:rPr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../</a:t>
            </a:r>
            <a:r>
              <a:rPr lang="en-US" altLang="en-US" sz="2000" dirty="0" err="1">
                <a:latin typeface="Courier New" panose="02070309020205020404" pitchFamily="49" charset="0"/>
              </a:rPr>
              <a:t>foldername</a:t>
            </a:r>
            <a:r>
              <a:rPr lang="en-US" altLang="en-US" sz="2000" dirty="0">
                <a:latin typeface="Courier New" panose="02070309020205020404" pitchFamily="49" charset="0"/>
              </a:rPr>
              <a:t>/filename </a:t>
            </a:r>
            <a:r>
              <a:rPr lang="en-US" altLang="en-US" sz="18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1981200" y="3124200"/>
            <a:ext cx="6172200" cy="12001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if  you named your files and folders as recommended, your link to Chapter 2 Case Study would be: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2133600" y="3741738"/>
            <a:ext cx="5867400" cy="3885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href="yoga/index.html"&gt;Chapter 2 Case Study&lt;/a&gt;</a:t>
            </a:r>
          </a:p>
        </p:txBody>
      </p:sp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1981200" y="1300163"/>
            <a:ext cx="6172200" cy="9223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2122488" y="1663700"/>
            <a:ext cx="5867400" cy="415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="banner.jpg" alt="my banner"&gt;</a:t>
            </a:r>
          </a:p>
        </p:txBody>
      </p:sp>
      <p:sp>
        <p:nvSpPr>
          <p:cNvPr id="9223" name="TextBox 1"/>
          <p:cNvSpPr txBox="1">
            <a:spLocks noChangeArrowheads="1"/>
          </p:cNvSpPr>
          <p:nvPr/>
        </p:nvSpPr>
        <p:spPr bwMode="auto">
          <a:xfrm>
            <a:off x="1981200" y="5310188"/>
            <a:ext cx="6172200" cy="9239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2122488" y="5719763"/>
            <a:ext cx="5878512" cy="388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&lt;a href="../chapter11/canvas.html"&gt;Example&lt;/a&gt;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933</Words>
  <Application>Microsoft Office PowerPoint</Application>
  <PresentationFormat>On-screen Show (4:3)</PresentationFormat>
  <Paragraphs>188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Moore &amp; Moore Computing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L. Moore</dc:creator>
  <cp:lastModifiedBy>Moore, Christine Linen</cp:lastModifiedBy>
  <cp:revision>93</cp:revision>
  <dcterms:created xsi:type="dcterms:W3CDTF">2010-09-09T11:04:16Z</dcterms:created>
  <dcterms:modified xsi:type="dcterms:W3CDTF">2019-09-18T16:14:24Z</dcterms:modified>
</cp:coreProperties>
</file>