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86" r:id="rId4"/>
    <p:sldId id="279" r:id="rId5"/>
    <p:sldId id="287" r:id="rId6"/>
    <p:sldId id="288" r:id="rId7"/>
    <p:sldId id="289" r:id="rId8"/>
    <p:sldId id="290" r:id="rId9"/>
    <p:sldId id="291" r:id="rId10"/>
    <p:sldId id="295" r:id="rId11"/>
    <p:sldId id="292" r:id="rId12"/>
    <p:sldId id="293" r:id="rId13"/>
    <p:sldId id="296" r:id="rId14"/>
    <p:sldId id="297" r:id="rId15"/>
    <p:sldId id="299" r:id="rId16"/>
    <p:sldId id="300" r:id="rId17"/>
    <p:sldId id="301" r:id="rId18"/>
    <p:sldId id="302" r:id="rId19"/>
    <p:sldId id="303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86" d="100"/>
          <a:sy n="86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essing.org/reference/librar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60575"/>
          </a:xfrm>
        </p:spPr>
        <p:txBody>
          <a:bodyPr>
            <a:noAutofit/>
          </a:bodyPr>
          <a:lstStyle/>
          <a:p>
            <a:r>
              <a:rPr lang="en-US" sz="7200" dirty="0"/>
              <a:t>Chapter </a:t>
            </a:r>
            <a:r>
              <a:rPr lang="en-US" sz="7200" dirty="0" smtClean="0"/>
              <a:t>14, </a:t>
            </a:r>
            <a:br>
              <a:rPr lang="en-US" sz="7200" dirty="0" smtClean="0"/>
            </a:br>
            <a:r>
              <a:rPr lang="en-US" sz="7200" dirty="0" smtClean="0"/>
              <a:t>Translate &amp; Rotate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81398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few Illustrations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286000"/>
            <a:ext cx="6155538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Feel free to revisit examples that we did earlier on next slides.</a:t>
            </a:r>
            <a:endParaRPr lang="en-US" sz="2800" dirty="0"/>
          </a:p>
          <a:p>
            <a:pPr algn="ctr"/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819400"/>
            <a:ext cx="56388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1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455509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/*In this sketch, the point of origin is shifted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 the center with translate().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Also, it rotates 1 degree each time thru draw()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spin = 0;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background(170);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fill(#339900);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rotate(radians(spin++));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ellipse(0, 0, 20, 80);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Add Some Motion</a:t>
            </a:r>
          </a:p>
        </p:txBody>
      </p:sp>
    </p:spTree>
    <p:extLst>
      <p:ext uri="{BB962C8B-B14F-4D97-AF65-F5344CB8AC3E}">
        <p14:creationId xmlns:p14="http://schemas.microsoft.com/office/powerpoint/2010/main" val="306958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397031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//remix of funprogramming.com #27. See the original as well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r = 0;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size(400,400);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fill(#ffcc33);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ellipse(50+ r, 10,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 = r + 0.5;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Funprogramming example</a:t>
            </a:r>
          </a:p>
        </p:txBody>
      </p:sp>
    </p:spTree>
    <p:extLst>
      <p:ext uri="{BB962C8B-B14F-4D97-AF65-F5344CB8AC3E}">
        <p14:creationId xmlns:p14="http://schemas.microsoft.com/office/powerpoint/2010/main" val="328404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9244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//Entire tutorial located at: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//http://www.keyvan.net/2009/09/processing-getting-started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size(400, 400);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smooth();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ffffff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set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centre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rotate canvas using frame count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rotate(radians(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draw 5 petals, rotating after each one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fill(#ff0066);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5;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ellipse(0, -40, 50, 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rotate(radians(72));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center of circle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fill(#fff9bb);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ellipse(0, 0, 50, 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 new </a:t>
            </a:r>
            <a:r>
              <a:rPr lang="en-US" sz="36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67000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7859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700" dirty="0"/>
              <a:t>The map() function remaps a number from one range to </a:t>
            </a:r>
            <a:r>
              <a:rPr lang="en-US" sz="1700" dirty="0" smtClean="0"/>
              <a:t>another. Example: </a:t>
            </a:r>
            <a:endParaRPr lang="en-US" sz="1700" dirty="0"/>
          </a:p>
          <a:p>
            <a:r>
              <a:rPr lang="en-US" sz="1700" dirty="0"/>
              <a:t> 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r = map(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width, 0, 255);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background(r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255);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The above code:</a:t>
            </a:r>
          </a:p>
          <a:p>
            <a:pPr marL="396875"/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-Creates a variable “r” which will be used in the red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position.</a:t>
            </a:r>
            <a:endParaRPr lang="en-US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396875"/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-maps 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</a:rPr>
              <a:t>mouseX</a:t>
            </a:r>
            <a:endParaRPr lang="en-US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396875"/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-from the range of 0 to width, which is 0 to 100  </a:t>
            </a:r>
          </a:p>
          <a:p>
            <a:pPr marL="396875"/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-to the range of 0 to 255 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five arguments of the map, function </a:t>
            </a:r>
          </a:p>
          <a:p>
            <a:pPr lvl="0"/>
            <a:r>
              <a:rPr lang="en-US" sz="1600" dirty="0"/>
              <a:t>Value:  	The value you want to map.</a:t>
            </a:r>
          </a:p>
          <a:p>
            <a:pPr lvl="0"/>
            <a:r>
              <a:rPr lang="en-US" sz="1600" dirty="0"/>
              <a:t>Current min: 	The minimum of the value range</a:t>
            </a:r>
          </a:p>
          <a:p>
            <a:pPr lvl="0"/>
            <a:r>
              <a:rPr lang="en-US" sz="1600" dirty="0"/>
              <a:t>Current max:	The maximum of the value range</a:t>
            </a:r>
          </a:p>
          <a:p>
            <a:pPr lvl="0"/>
            <a:r>
              <a:rPr lang="en-US" sz="1600" dirty="0"/>
              <a:t>New min:	The minimum of the new value range</a:t>
            </a:r>
          </a:p>
          <a:p>
            <a:pPr lvl="0"/>
            <a:r>
              <a:rPr lang="en-US" sz="1600" dirty="0"/>
              <a:t>New max:	The maximum of the new value’s range. </a:t>
            </a:r>
          </a:p>
          <a:p>
            <a:r>
              <a:rPr lang="en-US" sz="1700" i="1" dirty="0"/>
              <a:t>You can use the map() function to take any number and scale it to a new number that is more useful what you’re doing.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Map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456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24676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Scale increases or decreases the size of objects on screen.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syntax is scale() and takes a float such as 0.0 or 1.0.  It’s like changing the </a:t>
            </a:r>
            <a:r>
              <a:rPr lang="en-US" sz="2000" dirty="0" smtClean="0"/>
              <a:t>variables width </a:t>
            </a:r>
            <a:r>
              <a:rPr lang="en-US" sz="2000" dirty="0"/>
              <a:t>&amp; height except the stroke increases along with the scaling. 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Open Example 14-11 to see it in action.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Scale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542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0934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A matrix is a two-dimensional array; that is, an array of rows and columns.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Processing, when translations and rotations are applied, the transformation matrix changes.  A matrix in Processing is simply a table used to describe the window orientation (whether or not it is translated or rotated).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your designs, you might like to put the orientation back to its original position. The push and pop matrixes are used for the purpose: </a:t>
            </a:r>
          </a:p>
          <a:p>
            <a:r>
              <a:rPr lang="en-US" sz="2000" dirty="0" err="1"/>
              <a:t>pushMatrix</a:t>
            </a:r>
            <a:r>
              <a:rPr lang="en-US" sz="2000" dirty="0"/>
              <a:t> &lt;-- saves the current matrix system</a:t>
            </a:r>
          </a:p>
          <a:p>
            <a:r>
              <a:rPr lang="en-US" sz="2000" dirty="0" err="1"/>
              <a:t>popMatrix</a:t>
            </a:r>
            <a:r>
              <a:rPr lang="en-US" sz="2000" dirty="0"/>
              <a:t> &lt;--  restores that saved matrix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Push and Pop matrix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7569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0934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A matrix is a two-dimensional array; that is, an array of rows and columns.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Processing, when translations and rotations are applied, the transformation matrix changes.  A matrix in Processing is simply a table used to describe the window orientation (whether or not it is translated or rotated).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In your designs, you might like to put the orientation back to its original position. The push and pop matrixes are used for the purpose: </a:t>
            </a:r>
          </a:p>
          <a:p>
            <a:r>
              <a:rPr lang="en-US" sz="2000" dirty="0" err="1"/>
              <a:t>pushMatrix</a:t>
            </a:r>
            <a:r>
              <a:rPr lang="en-US" sz="2000" dirty="0"/>
              <a:t> &lt;-- saves the current matrix system</a:t>
            </a:r>
          </a:p>
          <a:p>
            <a:r>
              <a:rPr lang="en-US" sz="2000" dirty="0" err="1"/>
              <a:t>popMatrix</a:t>
            </a:r>
            <a:r>
              <a:rPr lang="en-US" sz="2000" dirty="0"/>
              <a:t> &lt;--  restores that saved matrix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Push and Pop matrix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374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990600"/>
            <a:ext cx="7382164" cy="440120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Try this example for matrix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setup 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size(100,100);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 ()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background(255);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pushMatrix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translate(20,0);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rotate(radians(15));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//white square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translate(20,0);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fill(255,200,200);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//pink square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popMatrix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fill(255,0,0);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(0,0,20,20); //red square back at original orientation.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544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24676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2000" b="1" dirty="0"/>
          </a:p>
          <a:p>
            <a:r>
              <a:rPr lang="en-US" sz="2000" dirty="0"/>
              <a:t> </a:t>
            </a:r>
            <a:r>
              <a:rPr lang="en-US" sz="2000" dirty="0" err="1" smtClean="0"/>
              <a:t>PShape</a:t>
            </a:r>
            <a:r>
              <a:rPr lang="en-US" sz="2000" dirty="0" smtClean="0"/>
              <a:t> </a:t>
            </a:r>
            <a:r>
              <a:rPr lang="en-US" sz="2000" dirty="0"/>
              <a:t>is a data type for storing custom designed shapes.  You can use hard coded numbers, but if it’s something that you plan to use again, you should use an algorithm.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See Star in example 14-19.</a:t>
            </a:r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P-shape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24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4292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705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 –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(</a:t>
            </a:r>
            <a:r>
              <a:rPr lang="en-US" sz="2900" dirty="0"/>
              <a:t>This will not be on the </a:t>
            </a:r>
            <a:r>
              <a:rPr lang="en-US" sz="2900" dirty="0" smtClean="0"/>
              <a:t>exam.) </a:t>
            </a:r>
            <a:endParaRPr lang="en-US" sz="2900" dirty="0"/>
          </a:p>
          <a:p>
            <a:r>
              <a:rPr lang="en-US" dirty="0"/>
              <a:t>The chapter brings to our attention that Processing includes a lot of libraries that are built in (such as Processing’s core </a:t>
            </a:r>
            <a:r>
              <a:rPr lang="en-US" dirty="0" smtClean="0"/>
              <a:t>library). </a:t>
            </a:r>
            <a:r>
              <a:rPr lang="en-US" dirty="0"/>
              <a:t>In addition, </a:t>
            </a:r>
            <a:r>
              <a:rPr lang="en-US" dirty="0" smtClean="0"/>
              <a:t>the </a:t>
            </a:r>
            <a:r>
              <a:rPr lang="en-US" dirty="0"/>
              <a:t>chapter can serve as a reference in case you need to use a library. Return to it to see how to download, install, and use. </a:t>
            </a:r>
          </a:p>
          <a:p>
            <a:r>
              <a:rPr lang="en-US" dirty="0"/>
              <a:t>A library is a collection of “helper code” </a:t>
            </a:r>
          </a:p>
          <a:p>
            <a:r>
              <a:rPr lang="en-US" dirty="0"/>
              <a:t>If processing core library was not automatically imported, you would write: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processing.core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n-US" dirty="0"/>
              <a:t>We did not get to videos, but if you were to use a video, you would include the </a:t>
            </a:r>
            <a:r>
              <a:rPr lang="en-US" dirty="0" smtClean="0"/>
              <a:t>statement </a:t>
            </a:r>
            <a:br>
              <a:rPr lang="en-US" dirty="0" smtClean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processing.video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  <a:endParaRPr lang="en-US" dirty="0" smtClean="0"/>
          </a:p>
          <a:p>
            <a:r>
              <a:rPr lang="en-US" sz="2900" dirty="0" smtClean="0"/>
              <a:t>To learn about other processing libraries as well as the many, many third party libraries, go to: </a:t>
            </a:r>
            <a:r>
              <a:rPr lang="en-US" sz="2900" u="sng" dirty="0" smtClean="0">
                <a:hlinkClick r:id="rId2"/>
              </a:rPr>
              <a:t>https</a:t>
            </a:r>
            <a:r>
              <a:rPr lang="en-US" sz="2900" u="sng" dirty="0">
                <a:hlinkClick r:id="rId2"/>
              </a:rPr>
              <a:t>://processing.org/reference/libraries</a:t>
            </a:r>
            <a:r>
              <a:rPr lang="en-US" sz="29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4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had time…</a:t>
            </a:r>
            <a:endParaRPr lang="en-US" dirty="0"/>
          </a:p>
        </p:txBody>
      </p:sp>
      <p:pic>
        <p:nvPicPr>
          <p:cNvPr id="2050" name="Picture 2" descr="Screen Shot 2015-09-17 at 1.22.58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16258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54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Paste this &amp; tweak: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9533" y="27432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size(300,200);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noFill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beginShape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width;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+=50)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curveVertex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10);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curveVertex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height -10);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endShape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Looping </a:t>
            </a:r>
          </a:p>
          <a:p>
            <a:r>
              <a:rPr lang="en-US" sz="3200" dirty="0" smtClean="0"/>
              <a:t>Also, curve vertex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29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371600"/>
            <a:ext cx="6155538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Back to Rotation again:</a:t>
            </a:r>
            <a:endParaRPr lang="en-US" sz="4000" dirty="0"/>
          </a:p>
          <a:p>
            <a:pPr algn="ctr"/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819400"/>
            <a:ext cx="56388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9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92782" y="1758371"/>
            <a:ext cx="4531197" cy="4495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/>
              <a:t>About Rotation in 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36" y="1687944"/>
            <a:ext cx="4886463" cy="46366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0 degrees/radians is located on the right side of the circle as expected.</a:t>
            </a:r>
          </a:p>
          <a:p>
            <a:r>
              <a:rPr lang="en-US" sz="2800" dirty="0"/>
              <a:t>However, it increases in the clockwise direction rather than counterclockwise. </a:t>
            </a:r>
          </a:p>
          <a:p>
            <a:r>
              <a:rPr lang="en-US" sz="2800" dirty="0"/>
              <a:t>Angles can be specified:</a:t>
            </a:r>
          </a:p>
          <a:p>
            <a:pPr lvl="1"/>
            <a:r>
              <a:rPr lang="en-US" sz="2400" dirty="0"/>
              <a:t>in radians, </a:t>
            </a:r>
          </a:p>
          <a:p>
            <a:pPr lvl="1"/>
            <a:r>
              <a:rPr lang="en-US" sz="2400" dirty="0"/>
              <a:t>in degrees (by converting into radians), </a:t>
            </a:r>
          </a:p>
          <a:p>
            <a:pPr lvl="1"/>
            <a:r>
              <a:rPr lang="en-US" sz="2400" dirty="0"/>
              <a:t>or by special names of common angles, stored as variables.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873" y="11430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Processing measures degrees or radians  of a circle differently:</a:t>
            </a:r>
          </a:p>
        </p:txBody>
      </p:sp>
    </p:spTree>
    <p:extLst>
      <p:ext uri="{BB962C8B-B14F-4D97-AF65-F5344CB8AC3E}">
        <p14:creationId xmlns:p14="http://schemas.microsoft.com/office/powerpoint/2010/main" val="95087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897" t="5716" r="6897" b="6258"/>
          <a:stretch/>
        </p:blipFill>
        <p:spPr>
          <a:xfrm>
            <a:off x="1447800" y="228600"/>
            <a:ext cx="6400800" cy="65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4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1" y="1540660"/>
            <a:ext cx="6155538" cy="2185214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Use rotate() to rotate shapes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uses one argument – the angle measured in radians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rotates clockwise.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533400"/>
            <a:ext cx="6155538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 Rotation Programming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2892" y="380816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 simple example: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(50, 50, 25, 50);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39092" y="4230256"/>
            <a:ext cx="3657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03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Radians = 2</a:t>
                </a:r>
                <a14:m>
                  <m:oMath xmlns:m="http://schemas.openxmlformats.org/officeDocument/2006/math">
                    <m:r>
                      <a:rPr lang="el-GR" sz="2800">
                        <a:latin typeface="Cambria Math"/>
                        <a:cs typeface="Courier New" panose="02070309020205020404" pitchFamily="49" charset="0"/>
                      </a:rPr>
                      <m:t>𝜋</m:t>
                    </m:r>
                  </m:oMath>
                </a14:m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 (degrees/360) </a:t>
                </a:r>
              </a:p>
              <a:p>
                <a:pPr lvl="1"/>
                <a:r>
                  <a:rPr lang="en-US" sz="2800" dirty="0"/>
                  <a:t>Therefore 90 degrees is:  </a:t>
                </a:r>
              </a:p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1.57 = 2*3.14(90/360)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blipFill>
                <a:blip r:embed="rId2"/>
                <a:stretch>
                  <a:fillRect t="-4405" r="-1696" b="-1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0" y="3657600"/>
            <a:ext cx="61629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Processing has a built-in function: </a:t>
            </a:r>
            <a:r>
              <a:rPr lang="en-US" sz="2400" b="1" dirty="0"/>
              <a:t>radians()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  <a:p>
            <a:r>
              <a:rPr lang="en-US" sz="2400" dirty="0"/>
              <a:t>Also, there are constants for common values: TWO_PI, QUARTER_PI, HALF_PI, PI 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rotate(QUARTER_PI);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14300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Formula to convert degrees to radians: 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1161722" y="3052371"/>
            <a:ext cx="4821385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More Information: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3363" y="318096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Function to convert degrees to radians: </a:t>
            </a:r>
          </a:p>
        </p:txBody>
      </p:sp>
    </p:spTree>
    <p:extLst>
      <p:ext uri="{BB962C8B-B14F-4D97-AF65-F5344CB8AC3E}">
        <p14:creationId xmlns:p14="http://schemas.microsoft.com/office/powerpoint/2010/main" val="353568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791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14,  Translate &amp; Rotate</vt:lpstr>
      <vt:lpstr>PowerPoint Presentation</vt:lpstr>
      <vt:lpstr>If we had time…</vt:lpstr>
      <vt:lpstr>Paste this &amp; tweak: </vt:lpstr>
      <vt:lpstr>PowerPoint Presentation</vt:lpstr>
      <vt:lpstr>About Rotation in Processing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12 – Libraries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71</cp:revision>
  <dcterms:created xsi:type="dcterms:W3CDTF">2016-09-28T04:25:30Z</dcterms:created>
  <dcterms:modified xsi:type="dcterms:W3CDTF">2016-12-07T12:01:42Z</dcterms:modified>
</cp:coreProperties>
</file>