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63" r:id="rId4"/>
    <p:sldId id="264" r:id="rId5"/>
    <p:sldId id="265" r:id="rId6"/>
    <p:sldId id="271" r:id="rId7"/>
    <p:sldId id="257" r:id="rId8"/>
    <p:sldId id="266" r:id="rId9"/>
    <p:sldId id="258" r:id="rId10"/>
    <p:sldId id="268" r:id="rId11"/>
    <p:sldId id="269" r:id="rId12"/>
    <p:sldId id="267" r:id="rId13"/>
    <p:sldId id="270" r:id="rId14"/>
    <p:sldId id="275" r:id="rId15"/>
    <p:sldId id="273" r:id="rId16"/>
    <p:sldId id="272" r:id="rId17"/>
    <p:sldId id="274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7" autoAdjust="0"/>
    <p:restoredTop sz="94660"/>
  </p:normalViewPr>
  <p:slideViewPr>
    <p:cSldViewPr>
      <p:cViewPr varScale="1">
        <p:scale>
          <a:sx n="81" d="100"/>
          <a:sy n="81" d="100"/>
        </p:scale>
        <p:origin x="-90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411AA-7C69-40C3-9699-838D646D2DBA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8782C-1FB4-428F-B413-2500370F1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50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8782C-1FB4-428F-B413-2500370F15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75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0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6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1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1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7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9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8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6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5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6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3196-C2E4-4CA0-BA38-2B6EFB612370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8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1400" dirty="0" smtClean="0"/>
              <a:t>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4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the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Tip: If new to OOP, start with an example without objects, then rewrite with objects. No functional changes.  KISS. (</a:t>
            </a:r>
            <a:r>
              <a:rPr lang="en-US" sz="2400" i="1" dirty="0" smtClean="0">
                <a:solidFill>
                  <a:srgbClr val="C00000"/>
                </a:solidFill>
              </a:rPr>
              <a:t>i.e. keep it short scholar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sz="3600" dirty="0" smtClean="0"/>
              <a:t>Each class must have 4 elements </a:t>
            </a:r>
          </a:p>
          <a:p>
            <a:pPr marL="973138" lvl="0" indent="-465138">
              <a:buFont typeface="+mj-lt"/>
              <a:buAutoNum type="arabicPeriod"/>
            </a:pPr>
            <a:r>
              <a:rPr lang="en-US" sz="3600" dirty="0"/>
              <a:t>Name – </a:t>
            </a:r>
            <a:r>
              <a:rPr lang="en-US" sz="3600" dirty="0" smtClean="0"/>
              <a:t> </a:t>
            </a:r>
            <a:endParaRPr lang="en-US" sz="3600" dirty="0"/>
          </a:p>
          <a:p>
            <a:pPr marL="973138" lvl="0" indent="-465138">
              <a:buFont typeface="+mj-lt"/>
              <a:buAutoNum type="arabicPeriod"/>
            </a:pPr>
            <a:r>
              <a:rPr lang="en-US" sz="3600" dirty="0"/>
              <a:t>Data – </a:t>
            </a:r>
            <a:r>
              <a:rPr lang="en-US" sz="3600" dirty="0" smtClean="0"/>
              <a:t> </a:t>
            </a:r>
            <a:endParaRPr lang="en-US" sz="3600" dirty="0"/>
          </a:p>
          <a:p>
            <a:pPr marL="973138" lvl="0" indent="-465138">
              <a:buFont typeface="+mj-lt"/>
              <a:buAutoNum type="arabicPeriod"/>
            </a:pPr>
            <a:r>
              <a:rPr lang="en-US" sz="3600" dirty="0"/>
              <a:t>Constructor  – </a:t>
            </a:r>
            <a:r>
              <a:rPr lang="en-US" sz="3600" dirty="0" smtClean="0"/>
              <a:t> </a:t>
            </a:r>
            <a:endParaRPr lang="en-US" sz="3600" dirty="0"/>
          </a:p>
          <a:p>
            <a:pPr marL="973138" lvl="0" indent="-465138">
              <a:buFont typeface="+mj-lt"/>
              <a:buAutoNum type="arabicPeriod"/>
            </a:pPr>
            <a:r>
              <a:rPr lang="en-US" sz="3600" dirty="0"/>
              <a:t>Methods – </a:t>
            </a:r>
            <a:r>
              <a:rPr lang="en-US" sz="3600" dirty="0" smtClean="0"/>
              <a:t>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8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Details of </a:t>
            </a:r>
            <a:r>
              <a:rPr lang="en-US" dirty="0"/>
              <a:t> 4 </a:t>
            </a:r>
            <a:r>
              <a:rPr lang="en-US" dirty="0" smtClean="0"/>
              <a:t>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Name</a:t>
            </a:r>
            <a:r>
              <a:rPr lang="en-US" dirty="0" smtClean="0"/>
              <a:t> </a:t>
            </a:r>
            <a:r>
              <a:rPr lang="en-US" dirty="0"/>
              <a:t>– Good to start with caps to distinguish from variables. Use </a:t>
            </a:r>
            <a:r>
              <a:rPr lang="en-US" dirty="0" err="1" smtClean="0"/>
              <a:t>camelCase</a:t>
            </a:r>
            <a:r>
              <a:rPr lang="en-US" dirty="0" smtClean="0"/>
              <a:t> </a:t>
            </a:r>
            <a:r>
              <a:rPr lang="en-US" dirty="0"/>
              <a:t>naming. Then start curly bracket. </a:t>
            </a:r>
          </a:p>
          <a:p>
            <a:pPr lvl="0"/>
            <a:r>
              <a:rPr lang="en-US" b="1" dirty="0"/>
              <a:t>Data</a:t>
            </a:r>
            <a:r>
              <a:rPr lang="en-US" dirty="0"/>
              <a:t> – a collection of variables. Each instance of an object contains said variables. </a:t>
            </a:r>
          </a:p>
          <a:p>
            <a:pPr lvl="0"/>
            <a:r>
              <a:rPr lang="en-US" b="1" dirty="0"/>
              <a:t>Constructor</a:t>
            </a:r>
            <a:r>
              <a:rPr lang="en-US" dirty="0"/>
              <a:t>  – a special function inside of a class that creates the instance of the object. Here you give instructions on setting up.</a:t>
            </a:r>
            <a:br>
              <a:rPr lang="en-US" dirty="0"/>
            </a:br>
            <a:r>
              <a:rPr lang="en-US" dirty="0"/>
              <a:t>When </a:t>
            </a:r>
            <a:r>
              <a:rPr lang="en-US" dirty="0" smtClean="0"/>
              <a:t>called</a:t>
            </a:r>
            <a:r>
              <a:rPr lang="en-US" dirty="0"/>
              <a:t>, it uses the </a:t>
            </a:r>
            <a:r>
              <a:rPr lang="en-US" b="1" dirty="0"/>
              <a:t>new </a:t>
            </a:r>
            <a:r>
              <a:rPr lang="en-US" dirty="0"/>
              <a:t>operator </a:t>
            </a:r>
            <a:r>
              <a:rPr lang="en-US" dirty="0" smtClean="0"/>
              <a:t>, as in: 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Car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myCar = new Car();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b="1" dirty="0"/>
              <a:t>Methods</a:t>
            </a:r>
            <a:r>
              <a:rPr lang="en-US" dirty="0"/>
              <a:t> – add all kinds of functionality such as name, return type, arguments, &amp; code body. </a:t>
            </a:r>
          </a:p>
        </p:txBody>
      </p:sp>
    </p:spTree>
    <p:extLst>
      <p:ext uri="{BB962C8B-B14F-4D97-AF65-F5344CB8AC3E}">
        <p14:creationId xmlns:p14="http://schemas.microsoft.com/office/powerpoint/2010/main" val="359358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look </a:t>
            </a:r>
            <a:r>
              <a:rPr lang="en-US" dirty="0"/>
              <a:t>at </a:t>
            </a:r>
            <a:r>
              <a:rPr lang="en-US" dirty="0" smtClean="0"/>
              <a:t>details of using </a:t>
            </a:r>
            <a:r>
              <a:rPr lang="en-US" dirty="0"/>
              <a:t>an </a:t>
            </a: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400" b="1" dirty="0"/>
              <a:t>Declaring an object variable. </a:t>
            </a:r>
            <a:r>
              <a:rPr lang="en-US" sz="3400" dirty="0" smtClean="0"/>
              <a:t>Actually a variable…of </a:t>
            </a:r>
            <a:r>
              <a:rPr lang="en-US" sz="3400" dirty="0"/>
              <a:t>complex type of data. 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- </a:t>
            </a:r>
            <a:r>
              <a:rPr lang="en-US" sz="3400" dirty="0"/>
              <a:t>holds both variables and functions. 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- </a:t>
            </a:r>
            <a:r>
              <a:rPr lang="en-US" sz="3400" dirty="0"/>
              <a:t>unlike primitive variables that hold only one </a:t>
            </a:r>
            <a:r>
              <a:rPr lang="en-US" sz="3400" dirty="0" smtClean="0"/>
              <a:t>data type.</a:t>
            </a:r>
          </a:p>
          <a:p>
            <a:pPr lvl="0"/>
            <a:r>
              <a:rPr lang="en-US" sz="3400" b="1" dirty="0" smtClean="0"/>
              <a:t>Initialize it. </a:t>
            </a:r>
            <a:r>
              <a:rPr lang="en-US" sz="3400" dirty="0" smtClean="0"/>
              <a:t>initialize it by giving it a value. </a:t>
            </a:r>
            <a:br>
              <a:rPr lang="en-US" sz="3400" dirty="0" smtClean="0"/>
            </a:br>
            <a:r>
              <a:rPr lang="en-US" sz="3400" dirty="0" smtClean="0"/>
              <a:t>- Must construct object with the </a:t>
            </a:r>
            <a:r>
              <a:rPr lang="en-US" sz="3400" b="1" dirty="0" smtClean="0"/>
              <a:t>new</a:t>
            </a:r>
            <a:r>
              <a:rPr lang="en-US" sz="3400" dirty="0" smtClean="0"/>
              <a:t> operator.  </a:t>
            </a:r>
          </a:p>
          <a:p>
            <a:pPr marL="400050" lvl="1" indent="0">
              <a:buNone/>
            </a:pPr>
            <a:r>
              <a:rPr lang="en-US" sz="3400" dirty="0" smtClean="0"/>
              <a:t>- This </a:t>
            </a:r>
            <a:r>
              <a:rPr lang="en-US" sz="3400" dirty="0"/>
              <a:t>line </a:t>
            </a:r>
            <a:r>
              <a:rPr lang="en-US" sz="3400" i="1" dirty="0"/>
              <a:t>calls the</a:t>
            </a:r>
            <a:r>
              <a:rPr lang="en-US" sz="3400" dirty="0"/>
              <a:t> </a:t>
            </a:r>
            <a:r>
              <a:rPr lang="en-US" sz="3400" dirty="0" smtClean="0"/>
              <a:t>constructor; and includes all </a:t>
            </a:r>
            <a:r>
              <a:rPr lang="en-US" sz="3400" dirty="0"/>
              <a:t>of </a:t>
            </a:r>
            <a:r>
              <a:rPr lang="en-US" sz="3400" dirty="0" smtClean="0"/>
              <a:t>object’s </a:t>
            </a:r>
            <a:r>
              <a:rPr lang="en-US" sz="3400" dirty="0"/>
              <a:t>variables. </a:t>
            </a:r>
          </a:p>
          <a:p>
            <a:pPr marL="400050" lvl="1" indent="0">
              <a:buNone/>
            </a:pPr>
            <a:r>
              <a:rPr lang="en-US" sz="3400" dirty="0" smtClean="0"/>
              <a:t>- Remember primitives can be initialized without value. </a:t>
            </a:r>
            <a:r>
              <a:rPr lang="en-US" sz="3400" dirty="0" smtClean="0">
                <a:solidFill>
                  <a:srgbClr val="C00000"/>
                </a:solidFill>
              </a:rPr>
              <a:t>What happens if you don’t initialize an object?</a:t>
            </a:r>
            <a:endParaRPr lang="en-US" sz="3400" dirty="0"/>
          </a:p>
          <a:p>
            <a:pPr lvl="0"/>
            <a:r>
              <a:rPr lang="en-US" sz="3400" b="1" dirty="0"/>
              <a:t>Using an object.  </a:t>
            </a:r>
            <a:r>
              <a:rPr lang="en-US" sz="3400" dirty="0"/>
              <a:t>This involves calling functions that are built into that object. </a:t>
            </a:r>
            <a:r>
              <a:rPr lang="en-US" sz="3400" dirty="0" smtClean="0"/>
              <a:t>AKA methods. </a:t>
            </a:r>
            <a:br>
              <a:rPr lang="en-US" sz="34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- Also</a:t>
            </a:r>
            <a:r>
              <a:rPr lang="en-US" sz="3400" dirty="0"/>
              <a:t>, </a:t>
            </a:r>
            <a:r>
              <a:rPr lang="en-US" sz="3400" dirty="0" smtClean="0"/>
              <a:t>notice </a:t>
            </a:r>
            <a:r>
              <a:rPr lang="en-US" sz="3400" dirty="0"/>
              <a:t>the dot notation </a:t>
            </a:r>
            <a:r>
              <a:rPr lang="en-US" sz="3400" dirty="0" smtClean="0"/>
              <a:t>syntax.  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variableName.objectMethod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(method arguments) 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8.1 puts all together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8700" y="1219200"/>
            <a:ext cx="716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What does author say about where </a:t>
            </a:r>
            <a:r>
              <a:rPr lang="en-US" sz="3200" dirty="0">
                <a:solidFill>
                  <a:srgbClr val="C00000"/>
                </a:solidFill>
              </a:rPr>
              <a:t>to place the class</a:t>
            </a:r>
            <a:r>
              <a:rPr lang="en-US" sz="3200" dirty="0" smtClean="0">
                <a:solidFill>
                  <a:srgbClr val="C00000"/>
                </a:solidFill>
              </a:rPr>
              <a:t>?</a:t>
            </a: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3401" y="3563382"/>
            <a:ext cx="37338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A class is created (preferably in a separate tab) of a simple car. </a:t>
            </a:r>
          </a:p>
          <a:p>
            <a:pPr>
              <a:spcAft>
                <a:spcPts val="800"/>
              </a:spcAft>
            </a:pPr>
            <a:r>
              <a:rPr lang="en-US" sz="1700" dirty="0" smtClean="0"/>
              <a:t>#1 The class is called Car.  </a:t>
            </a:r>
          </a:p>
          <a:p>
            <a:pPr>
              <a:spcAft>
                <a:spcPts val="800"/>
              </a:spcAft>
            </a:pPr>
            <a:r>
              <a:rPr lang="en-US" sz="1700" dirty="0" smtClean="0"/>
              <a:t>#2. It has 4 variables: c, </a:t>
            </a:r>
            <a:r>
              <a:rPr lang="en-US" sz="1700" dirty="0" err="1" smtClean="0"/>
              <a:t>xpos</a:t>
            </a:r>
            <a:r>
              <a:rPr lang="en-US" sz="1700" dirty="0" smtClean="0"/>
              <a:t>, y and </a:t>
            </a:r>
            <a:r>
              <a:rPr lang="en-US" sz="1700" dirty="0" err="1" smtClean="0"/>
              <a:t>yspeed</a:t>
            </a:r>
            <a:r>
              <a:rPr lang="en-US" sz="1700" dirty="0" smtClean="0"/>
              <a:t>. </a:t>
            </a:r>
          </a:p>
          <a:p>
            <a:pPr>
              <a:spcAft>
                <a:spcPts val="800"/>
              </a:spcAft>
            </a:pPr>
            <a:r>
              <a:rPr lang="en-US" sz="1700" dirty="0" smtClean="0"/>
              <a:t>#3 The constructor is created where the variables are initialized or given values. </a:t>
            </a:r>
          </a:p>
          <a:p>
            <a:pPr>
              <a:spcAft>
                <a:spcPts val="800"/>
              </a:spcAft>
            </a:pPr>
            <a:r>
              <a:rPr lang="en-US" sz="1700" dirty="0" smtClean="0"/>
              <a:t>#4. Two functions – display() and move() are created.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372618"/>
            <a:ext cx="8305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/>
              <a:t>A superfluous explanation  of Example 8.1 , starting with the creation of the class. </a:t>
            </a:r>
            <a:endParaRPr lang="en-US" sz="1900" dirty="0"/>
          </a:p>
        </p:txBody>
      </p:sp>
      <p:sp>
        <p:nvSpPr>
          <p:cNvPr id="9" name="Rounded Rectangle 8"/>
          <p:cNvSpPr/>
          <p:nvPr/>
        </p:nvSpPr>
        <p:spPr>
          <a:xfrm>
            <a:off x="381000" y="3080955"/>
            <a:ext cx="3429000" cy="4191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 a class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61470" y="3563382"/>
            <a:ext cx="4153930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On the main screen: </a:t>
            </a:r>
          </a:p>
          <a:p>
            <a:pPr>
              <a:spcAft>
                <a:spcPts val="800"/>
              </a:spcAft>
            </a:pPr>
            <a:r>
              <a:rPr lang="en-US" sz="1700" dirty="0" smtClean="0"/>
              <a:t>#1 A Car object is declared as a global variable. The object is called myCar, like this: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Car myCar; </a:t>
            </a:r>
          </a:p>
          <a:p>
            <a:pPr>
              <a:spcAft>
                <a:spcPts val="800"/>
              </a:spcAft>
            </a:pPr>
            <a:r>
              <a:rPr lang="en-US" sz="1700" dirty="0" smtClean="0"/>
              <a:t>#2 Inside setup, the car object is initialized as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MyCar =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new Car(); </a:t>
            </a:r>
          </a:p>
          <a:p>
            <a:pPr>
              <a:spcAft>
                <a:spcPts val="800"/>
              </a:spcAft>
            </a:pPr>
            <a:r>
              <a:rPr lang="en-US" sz="1700" dirty="0" smtClean="0"/>
              <a:t>#3 Inside draw, both the move() &amp; display() methods are called, using the dot syntax notation, like this:</a:t>
            </a:r>
            <a:br>
              <a:rPr lang="en-US" sz="1700" dirty="0" smtClean="0"/>
            </a:b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myCar.display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761470" y="3080955"/>
            <a:ext cx="3429000" cy="4191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Using an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8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Fish Instead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2146" y="2133600"/>
            <a:ext cx="27843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Fish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tastyFish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</a:p>
          <a:p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size(500,250);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tastyFish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Fish();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background(200);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tastyFish.display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 ;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tastyFish.swim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5200" y="1999539"/>
            <a:ext cx="5496697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//The 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data or variables 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class Fish {</a:t>
            </a:r>
          </a:p>
          <a:p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; </a:t>
            </a:r>
          </a:p>
          <a:p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fishY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; </a:t>
            </a:r>
          </a:p>
          <a:p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fishSize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; </a:t>
            </a:r>
          </a:p>
          <a:p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//The 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Fish() {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= 60; 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fishY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= 170; 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fishSize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= 80; 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</a:p>
          <a:p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//The 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functionality or methods 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void display() {</a:t>
            </a:r>
          </a:p>
          <a:p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in order of: </a:t>
            </a:r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and </a:t>
            </a:r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eye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. All based on body.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triangle(fishX-30,fishY, fishX-50,fishY + 15, fishX-50,fishY-15);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ellipse(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fishY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fishSize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fishSize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/2); 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ellipse(fishX+30,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fishY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10, 10); 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</a:p>
          <a:p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void swim() {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+ 1; 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if(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&gt; width) {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6011" y="1179239"/>
            <a:ext cx="8305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Instead of the car we created a fish, using the exact steps</a:t>
            </a:r>
            <a:endParaRPr lang="en-US" sz="1900" dirty="0"/>
          </a:p>
        </p:txBody>
      </p:sp>
      <p:sp>
        <p:nvSpPr>
          <p:cNvPr id="8" name="Rounded Rectangle 7"/>
          <p:cNvSpPr/>
          <p:nvPr/>
        </p:nvSpPr>
        <p:spPr>
          <a:xfrm>
            <a:off x="267730" y="1580439"/>
            <a:ext cx="2551670" cy="4191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 a class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505200" y="1580439"/>
            <a:ext cx="3429000" cy="4191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Using an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8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</a:t>
            </a:r>
            <a:r>
              <a:rPr lang="en-US" dirty="0"/>
              <a:t>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r>
              <a:rPr lang="en-US" dirty="0" smtClean="0"/>
              <a:t>So far, only one object was initialized</a:t>
            </a:r>
          </a:p>
          <a:p>
            <a:r>
              <a:rPr lang="en-US" dirty="0">
                <a:solidFill>
                  <a:srgbClr val="C00000"/>
                </a:solidFill>
              </a:rPr>
              <a:t>Suppose you wanted </a:t>
            </a:r>
            <a:r>
              <a:rPr lang="en-US" dirty="0" smtClean="0">
                <a:solidFill>
                  <a:srgbClr val="C00000"/>
                </a:solidFill>
              </a:rPr>
              <a:t>several items </a:t>
            </a:r>
            <a:r>
              <a:rPr lang="en-US" dirty="0">
                <a:solidFill>
                  <a:srgbClr val="C00000"/>
                </a:solidFill>
              </a:rPr>
              <a:t>in different </a:t>
            </a:r>
            <a:r>
              <a:rPr lang="en-US" dirty="0" smtClean="0">
                <a:solidFill>
                  <a:srgbClr val="C00000"/>
                </a:solidFill>
              </a:rPr>
              <a:t>locations, sizes, and/or </a:t>
            </a:r>
            <a:r>
              <a:rPr lang="en-US" dirty="0">
                <a:solidFill>
                  <a:srgbClr val="C00000"/>
                </a:solidFill>
              </a:rPr>
              <a:t>colors?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98"/>
          <a:stretch/>
        </p:blipFill>
        <p:spPr bwMode="auto">
          <a:xfrm>
            <a:off x="2362200" y="3301314"/>
            <a:ext cx="3200400" cy="319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94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Answer: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011356" y="1066800"/>
            <a:ext cx="71212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Rewrite </a:t>
            </a:r>
            <a:r>
              <a:rPr lang="en-US" sz="3200" dirty="0"/>
              <a:t>constructor to accept </a:t>
            </a:r>
            <a:r>
              <a:rPr lang="en-US" sz="3200" dirty="0" smtClean="0"/>
              <a:t>arguments. See example 8.2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9949" y="2144018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Car(color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float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tempXpos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float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tempYpos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float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tempXspeed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c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tempXpos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tempYpos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xspeed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tempXspeed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1148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Guidelines for temp variable name: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Any name is OK, such as “temp” or “x_”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 consistent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139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420469"/>
            <a:ext cx="7121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Parameter passing example: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22194" y="5410200"/>
            <a:ext cx="69740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Their sole purpose is to pass value from where object is made to where it is used. 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1321540"/>
            <a:ext cx="6067621" cy="401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600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non-OOP fish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83677"/>
            <a:ext cx="341252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//Better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because of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fishYtwist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rather than entire Y moving. 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= 60;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fishY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= 170;</a:t>
            </a:r>
          </a:p>
          <a:p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fishSize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= 80;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ftail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= 170; 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fishYtwist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ftail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spd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= .5; 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//the speed</a:t>
            </a: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size(500,250);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background(#2A9BF5);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background(#2A9BF5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//the water </a:t>
            </a: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fill(#55B8C9);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(0, 130, width, 150</a:t>
            </a:r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//the fish </a:t>
            </a: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fill(255); 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noStroke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//the right corner of triangle will twist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triangle(fishX-30,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fishYtwist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- 50, ftail+15,fishX - 50, ftail-15); 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fishY,fishSize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fishSize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/2); 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fill(200,230, 0);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ellipse(fishX+30,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fishY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, 10, 10); 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//fish swim with tail movement 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spd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&gt;width) {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ftail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fishYtwist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+ random(-5,5)  ;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0" y="1283677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Challenge, but not to submit:  </a:t>
            </a:r>
            <a:r>
              <a:rPr lang="en-US" sz="2000" dirty="0" smtClean="0"/>
              <a:t>Using example 8-2 as  a model, use OOP to make 2 fish.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694" y="4648200"/>
            <a:ext cx="3543011" cy="1955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694" y="1941730"/>
            <a:ext cx="3154263" cy="1740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886200" y="4201924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you want to simplify, get rid of the tail.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923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 smtClean="0"/>
              <a:t>Chapter 8 you </a:t>
            </a:r>
            <a:r>
              <a:rPr lang="en-US" dirty="0"/>
              <a:t>will learn: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How to put data </a:t>
            </a:r>
            <a:r>
              <a:rPr lang="en-US" dirty="0"/>
              <a:t>and functionality </a:t>
            </a:r>
            <a:r>
              <a:rPr lang="en-US" dirty="0" smtClean="0"/>
              <a:t>together</a:t>
            </a:r>
            <a:endParaRPr lang="en-US" dirty="0"/>
          </a:p>
          <a:p>
            <a:pPr lvl="0"/>
            <a:r>
              <a:rPr lang="en-US" dirty="0"/>
              <a:t>Definitions of </a:t>
            </a:r>
            <a:r>
              <a:rPr lang="en-US" dirty="0" smtClean="0"/>
              <a:t>object and </a:t>
            </a:r>
            <a:r>
              <a:rPr lang="en-US" dirty="0"/>
              <a:t>class </a:t>
            </a:r>
          </a:p>
          <a:p>
            <a:pPr lvl="0"/>
            <a:r>
              <a:rPr lang="en-US" dirty="0"/>
              <a:t>How to write </a:t>
            </a:r>
            <a:r>
              <a:rPr lang="en-US" dirty="0" smtClean="0"/>
              <a:t>classes</a:t>
            </a:r>
            <a:endParaRPr lang="en-US" dirty="0"/>
          </a:p>
          <a:p>
            <a:pPr lvl="0"/>
            <a:r>
              <a:rPr lang="en-US" dirty="0"/>
              <a:t>How to create objects</a:t>
            </a:r>
          </a:p>
          <a:p>
            <a:pPr lvl="0"/>
            <a:r>
              <a:rPr lang="en-US" dirty="0" smtClean="0"/>
              <a:t>How to use tabs to separate info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Object-oriented programming (OOP)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  <a:solidFill>
            <a:schemeClr val="accent3">
              <a:lumMod val="60000"/>
              <a:lumOff val="40000"/>
              <a:alpha val="76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… is a programming model constructed around objects. It separates data into objects and describes object contents and behavior through the declaration of classes (methods).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1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Everyday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Processing, we’ve been using all along (variables, functions, loops, etc. Now will put together more efficiently. </a:t>
            </a:r>
          </a:p>
          <a:p>
            <a:r>
              <a:rPr lang="en-US" dirty="0" smtClean="0"/>
              <a:t>In life, YOU are an object. </a:t>
            </a:r>
            <a:br>
              <a:rPr lang="en-US" dirty="0" smtClean="0"/>
            </a:br>
            <a:r>
              <a:rPr lang="en-US" dirty="0" smtClean="0"/>
              <a:t>- name</a:t>
            </a:r>
            <a:br>
              <a:rPr lang="en-US" dirty="0" smtClean="0"/>
            </a:br>
            <a:r>
              <a:rPr lang="en-US" dirty="0" smtClean="0"/>
              <a:t>- characteristics</a:t>
            </a:r>
            <a:br>
              <a:rPr lang="en-US" dirty="0" smtClean="0"/>
            </a:br>
            <a:r>
              <a:rPr lang="en-US" dirty="0" smtClean="0"/>
              <a:t>- actions </a:t>
            </a:r>
          </a:p>
          <a:p>
            <a:r>
              <a:rPr lang="en-US" sz="2800" dirty="0" smtClean="0"/>
              <a:t>A book is an object. </a:t>
            </a:r>
            <a:r>
              <a:rPr lang="en-US" sz="2400" dirty="0" smtClean="0"/>
              <a:t>A plant is an object.</a:t>
            </a:r>
            <a:r>
              <a:rPr lang="en-US" dirty="0" smtClean="0"/>
              <a:t> </a:t>
            </a:r>
            <a:r>
              <a:rPr lang="en-US" sz="1800" dirty="0" smtClean="0"/>
              <a:t>A ball is an object. </a:t>
            </a:r>
            <a:r>
              <a:rPr lang="en-US" sz="1400" dirty="0" smtClean="0"/>
              <a:t>Etc.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7743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closer to </a:t>
            </a:r>
            <a:r>
              <a:rPr lang="en-US" dirty="0" smtClean="0"/>
              <a:t>programming…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object’s template </a:t>
            </a:r>
            <a:r>
              <a:rPr lang="en-US" dirty="0"/>
              <a:t>is </a:t>
            </a:r>
            <a:r>
              <a:rPr lang="en-US" dirty="0" smtClean="0"/>
              <a:t>considered </a:t>
            </a:r>
            <a:r>
              <a:rPr lang="en-US" dirty="0"/>
              <a:t>a </a:t>
            </a:r>
            <a:r>
              <a:rPr lang="en-US" b="1" dirty="0"/>
              <a:t>class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instance, each car </a:t>
            </a:r>
            <a:r>
              <a:rPr lang="en-US" dirty="0"/>
              <a:t>can have different characteristics and functions. </a:t>
            </a:r>
            <a:endParaRPr lang="en-US" dirty="0" smtClean="0"/>
          </a:p>
          <a:p>
            <a:r>
              <a:rPr lang="en-US" dirty="0" smtClean="0"/>
              <a:t>A class acts as a category of objects. </a:t>
            </a:r>
            <a:br>
              <a:rPr lang="en-US" dirty="0" smtClean="0"/>
            </a:br>
            <a:r>
              <a:rPr lang="en-US" dirty="0" smtClean="0"/>
              <a:t>(defines all the common properties of the different objects that belong to it.)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4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  <a:solidFill>
            <a:schemeClr val="accent3">
              <a:lumMod val="60000"/>
              <a:lumOff val="40000"/>
              <a:alpha val="76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A </a:t>
            </a:r>
            <a:r>
              <a:rPr lang="en-US" dirty="0"/>
              <a:t>body of code that exists independently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 main body of code from which it is referenced.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4495800"/>
            <a:ext cx="594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class is </a:t>
            </a:r>
            <a:r>
              <a:rPr lang="en-US" sz="2800" dirty="0"/>
              <a:t>similar to a </a:t>
            </a:r>
            <a:r>
              <a:rPr lang="en-US" sz="2800" dirty="0" smtClean="0"/>
              <a:t>function, but </a:t>
            </a:r>
            <a:r>
              <a:rPr lang="en-US" sz="2800" dirty="0"/>
              <a:t>usually has more than a singular purpose. It can have many functions.</a:t>
            </a:r>
          </a:p>
        </p:txBody>
      </p:sp>
    </p:spTree>
    <p:extLst>
      <p:ext uri="{BB962C8B-B14F-4D97-AF65-F5344CB8AC3E}">
        <p14:creationId xmlns:p14="http://schemas.microsoft.com/office/powerpoint/2010/main" val="392145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676400"/>
            <a:ext cx="7162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are going to work in reverse order by discussing how to use and object before how to make one.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Reason </a:t>
            </a:r>
            <a:r>
              <a:rPr lang="en-US" sz="2800" dirty="0"/>
              <a:t>is that this </a:t>
            </a:r>
            <a:r>
              <a:rPr lang="en-US" sz="2800" dirty="0" smtClean="0"/>
              <a:t>kind of code </a:t>
            </a:r>
            <a:r>
              <a:rPr lang="en-US" sz="2800" dirty="0"/>
              <a:t>is more like what you’ve been writing.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673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an object requires 3 steps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600" dirty="0" smtClean="0"/>
              <a:t>Declare </a:t>
            </a:r>
            <a:r>
              <a:rPr lang="en-US" sz="3600" dirty="0"/>
              <a:t>the object variable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/>
              <a:t>Initialize an object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Call the method (or use it) 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40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8486" y="609600"/>
            <a:ext cx="694871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 simple sketch with an item that displays and </a:t>
            </a:r>
            <a:r>
              <a:rPr lang="en-US" sz="2800" dirty="0" smtClean="0"/>
              <a:t>moves, </a:t>
            </a:r>
            <a:r>
              <a:rPr lang="en-US" sz="2800" dirty="0"/>
              <a:t>might look like this. </a:t>
            </a:r>
            <a:endParaRPr lang="en-US" sz="2800" dirty="0" smtClean="0"/>
          </a:p>
          <a:p>
            <a:endParaRPr lang="en-US" sz="2800" dirty="0"/>
          </a:p>
          <a:p>
            <a:pPr marL="914400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 myCar;  </a:t>
            </a:r>
          </a:p>
          <a:p>
            <a:pPr marL="914400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914400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pPr marL="1379538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myCar = new Car(); </a:t>
            </a:r>
          </a:p>
          <a:p>
            <a:pPr marL="914400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914400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914400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pPr marL="1379538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background(255); </a:t>
            </a:r>
          </a:p>
          <a:p>
            <a:pPr marL="1379538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1379538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myCar.display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914400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7304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1040</Words>
  <Application>Microsoft Office PowerPoint</Application>
  <PresentationFormat>On-screen Show (4:3)</PresentationFormat>
  <Paragraphs>171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Chapter 8</vt:lpstr>
      <vt:lpstr>In Chapter 8 you will learn: </vt:lpstr>
      <vt:lpstr>Object-oriented programming (OOP)</vt:lpstr>
      <vt:lpstr>Everyday objects</vt:lpstr>
      <vt:lpstr>Moving closer to programming…</vt:lpstr>
      <vt:lpstr>Definition of Class</vt:lpstr>
      <vt:lpstr>PowerPoint Presentation</vt:lpstr>
      <vt:lpstr>Using an object requires 3 steps:</vt:lpstr>
      <vt:lpstr>PowerPoint Presentation</vt:lpstr>
      <vt:lpstr>Creating the class</vt:lpstr>
      <vt:lpstr>Details of  4 Parts</vt:lpstr>
      <vt:lpstr>A look at details of using an object</vt:lpstr>
      <vt:lpstr>Example 8.1 puts all together </vt:lpstr>
      <vt:lpstr>A Fish Instead</vt:lpstr>
      <vt:lpstr>Constructor Arguments</vt:lpstr>
      <vt:lpstr>Answer:</vt:lpstr>
      <vt:lpstr>PowerPoint Presentation</vt:lpstr>
      <vt:lpstr>A non-OOP fish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Moore</dc:creator>
  <cp:lastModifiedBy>Christine Moore</cp:lastModifiedBy>
  <cp:revision>40</cp:revision>
  <dcterms:created xsi:type="dcterms:W3CDTF">2016-09-28T04:25:30Z</dcterms:created>
  <dcterms:modified xsi:type="dcterms:W3CDTF">2017-10-11T10:33:39Z</dcterms:modified>
</cp:coreProperties>
</file>