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6" r:id="rId3"/>
    <p:sldId id="294" r:id="rId4"/>
    <p:sldId id="279" r:id="rId5"/>
    <p:sldId id="305" r:id="rId6"/>
    <p:sldId id="306" r:id="rId7"/>
    <p:sldId id="304" r:id="rId8"/>
    <p:sldId id="307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6" r:id="rId17"/>
    <p:sldId id="308" r:id="rId18"/>
    <p:sldId id="297" r:id="rId19"/>
    <p:sldId id="309" r:id="rId20"/>
    <p:sldId id="300" r:id="rId21"/>
    <p:sldId id="302" r:id="rId22"/>
    <p:sldId id="299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4660"/>
  </p:normalViewPr>
  <p:slideViewPr>
    <p:cSldViewPr>
      <p:cViewPr varScale="1">
        <p:scale>
          <a:sx n="94" d="100"/>
          <a:sy n="94" d="100"/>
        </p:scale>
        <p:origin x="4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77F12-E0F5-4F38-9A25-9B02DDD0AE33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76502-3CBB-4CAC-87D9-05C97AED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3196-C2E4-4CA0-BA38-2B6EFB61237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060575"/>
          </a:xfrm>
        </p:spPr>
        <p:txBody>
          <a:bodyPr>
            <a:noAutofit/>
          </a:bodyPr>
          <a:lstStyle/>
          <a:p>
            <a:r>
              <a:rPr lang="en-US" sz="7200" dirty="0"/>
              <a:t>Chapter </a:t>
            </a:r>
            <a:r>
              <a:rPr lang="en-US" sz="7200" dirty="0" smtClean="0"/>
              <a:t>14, </a:t>
            </a:r>
            <a:br>
              <a:rPr lang="en-US" sz="7200" dirty="0" smtClean="0"/>
            </a:br>
            <a:r>
              <a:rPr lang="en-US" sz="7200" dirty="0" smtClean="0"/>
              <a:t>Translate &amp; Rotate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581398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few Illustrations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194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92782" y="1758371"/>
            <a:ext cx="4531197" cy="4495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/>
              <a:t>About Rotation in Processing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36" y="1687944"/>
            <a:ext cx="4886463" cy="463665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0 degrees/radians is located on the right side of the circle as expected.</a:t>
            </a:r>
          </a:p>
          <a:p>
            <a:r>
              <a:rPr lang="en-US" sz="2800" dirty="0"/>
              <a:t>However, it increases in the clockwise direction rather than counterclockwise. </a:t>
            </a:r>
          </a:p>
          <a:p>
            <a:r>
              <a:rPr lang="en-US" sz="2800" dirty="0"/>
              <a:t>Angles can be specified:</a:t>
            </a:r>
          </a:p>
          <a:p>
            <a:pPr lvl="1"/>
            <a:r>
              <a:rPr lang="en-US" sz="2400" dirty="0"/>
              <a:t>in radians; </a:t>
            </a:r>
          </a:p>
          <a:p>
            <a:pPr lvl="1"/>
            <a:r>
              <a:rPr lang="en-US" sz="2400" dirty="0"/>
              <a:t>in degrees (by converting into radians);  </a:t>
            </a:r>
            <a:r>
              <a:rPr lang="en-US" sz="2400" dirty="0" err="1"/>
              <a:t>eg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radians(90)</a:t>
            </a:r>
          </a:p>
          <a:p>
            <a:pPr lvl="1"/>
            <a:r>
              <a:rPr lang="en-US" sz="2400" dirty="0"/>
              <a:t>or by special names of common angles, stored as variables.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873" y="1143000"/>
            <a:ext cx="716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Processing measures degrees or radians  of a circle differently:</a:t>
            </a:r>
          </a:p>
        </p:txBody>
      </p:sp>
    </p:spTree>
    <p:extLst>
      <p:ext uri="{BB962C8B-B14F-4D97-AF65-F5344CB8AC3E}">
        <p14:creationId xmlns:p14="http://schemas.microsoft.com/office/powerpoint/2010/main" val="950876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6897" t="5716" r="6897" b="6258"/>
          <a:stretch/>
        </p:blipFill>
        <p:spPr>
          <a:xfrm>
            <a:off x="1447800" y="228600"/>
            <a:ext cx="6400800" cy="65714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6600" y="228600"/>
            <a:ext cx="1947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Formula: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Degree *( pi/180)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747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1" y="1540660"/>
            <a:ext cx="6155538" cy="2185214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/>
              <a:t>Use rotate() to rotate shapes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It uses one argument – the angle measured in radians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It rotates clockwise.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1" y="533400"/>
            <a:ext cx="6155538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Basic Rotation Programming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2892" y="380816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 simple example: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rotate(radians(45));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rectMode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(CENTER);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(50, 50, 25, 50);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39092" y="4230256"/>
            <a:ext cx="3657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039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80308" y="1798528"/>
                <a:ext cx="683029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Radians = 2</a:t>
                </a:r>
                <a14:m>
                  <m:oMath xmlns:m="http://schemas.openxmlformats.org/officeDocument/2006/math">
                    <m:r>
                      <a:rPr lang="el-GR" sz="2800">
                        <a:latin typeface="Cambria Math"/>
                        <a:cs typeface="Courier New" panose="02070309020205020404" pitchFamily="49" charset="0"/>
                      </a:rPr>
                      <m:t>𝜋</m:t>
                    </m:r>
                  </m:oMath>
                </a14:m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X (degrees/360) </a:t>
                </a:r>
              </a:p>
              <a:p>
                <a:pPr lvl="1"/>
                <a:r>
                  <a:rPr lang="en-US" sz="2800" dirty="0"/>
                  <a:t>Therefore 90 degrees is:  </a:t>
                </a:r>
              </a:p>
              <a:p>
                <a:pPr lvl="1"/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1.57 = 2*3.14(90/360)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08" y="1798528"/>
                <a:ext cx="6830291" cy="1384995"/>
              </a:xfrm>
              <a:prstGeom prst="rect">
                <a:avLst/>
              </a:prstGeom>
              <a:blipFill>
                <a:blip r:embed="rId2"/>
                <a:stretch>
                  <a:fillRect t="-4405" r="-1696" b="-1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86000" y="3657600"/>
            <a:ext cx="61629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Processing has a built-in function: </a:t>
            </a:r>
            <a:r>
              <a:rPr lang="en-US" sz="2400" b="1" dirty="0"/>
              <a:t>radians()</a:t>
            </a:r>
          </a:p>
          <a:p>
            <a:r>
              <a:rPr lang="en-US" sz="2400" dirty="0"/>
              <a:t>Example: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rotate(radians(45));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  <a:p>
            <a:r>
              <a:rPr lang="en-US" sz="2400" dirty="0"/>
              <a:t>Also, there are constants for common values: TWO_PI, QUARTER_PI, HALF_PI, PI </a:t>
            </a:r>
          </a:p>
          <a:p>
            <a:r>
              <a:rPr lang="en-US" sz="2400" dirty="0"/>
              <a:t>Example: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rotate(QUARTER_PI);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143000"/>
            <a:ext cx="6705600" cy="52322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Formula to convert degrees to radians: 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1161722" y="3052371"/>
            <a:ext cx="4821385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More Information: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3363" y="3180960"/>
            <a:ext cx="6705600" cy="52322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Function to convert degrees to radians: </a:t>
            </a:r>
          </a:p>
        </p:txBody>
      </p:sp>
    </p:spTree>
    <p:extLst>
      <p:ext uri="{BB962C8B-B14F-4D97-AF65-F5344CB8AC3E}">
        <p14:creationId xmlns:p14="http://schemas.microsoft.com/office/powerpoint/2010/main" val="353568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6858000" cy="455509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/*In this sketch, the point of origin is shifted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to the center with translate().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Also, it will rotate a small amount each time thru draw()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spin = 0;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background(170);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fill(#ccee00);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translate(width/2, height/2);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rotate(spin);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spin = spin + .05;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ellipse(0, 0, 20, 80);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68580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Add Some Motion</a:t>
            </a:r>
          </a:p>
        </p:txBody>
      </p:sp>
    </p:spTree>
    <p:extLst>
      <p:ext uri="{BB962C8B-B14F-4D97-AF65-F5344CB8AC3E}">
        <p14:creationId xmlns:p14="http://schemas.microsoft.com/office/powerpoint/2010/main" val="3069587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6858000" cy="44627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//remix of funprogramming.com #27. See the original as well 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float r = 0;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size(400,400);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noStroke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translate(width/2, height/2);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fill(#ffcc33);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rotate(r);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ellipse(50+ r, 10,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 = r + 0.5;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//help to demystify by adding background(0);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to draw.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68580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Funprogramming example</a:t>
            </a:r>
          </a:p>
        </p:txBody>
      </p:sp>
    </p:spTree>
    <p:extLst>
      <p:ext uri="{BB962C8B-B14F-4D97-AF65-F5344CB8AC3E}">
        <p14:creationId xmlns:p14="http://schemas.microsoft.com/office/powerpoint/2010/main" val="3284043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49859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//Entire tutorial located at: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//http://www.keyvan.net/2009/09/processing-getting-started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setup()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size(400, 400);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background(255);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noStroke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// set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center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translate(width/2, height/2);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// rotate canvas using frame count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rotate(radians(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frameCount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// draw 5 petals, rotating after each one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fill(#ff0066);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5;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ellipse(0, -40, 50, 50);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rotate(radians(72));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center of circle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fill(#fff9bb);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ellipse(0, 0, 50, 50);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Flower  </a:t>
            </a:r>
            <a:r>
              <a:rPr lang="en-US" sz="3600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067000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310854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default axis is z, represented as: </a:t>
            </a:r>
            <a:br>
              <a:rPr lang="en-US" sz="2800" dirty="0" smtClean="0"/>
            </a:br>
            <a:r>
              <a:rPr lang="en-US" sz="2800" b="1" dirty="0" err="1" smtClean="0"/>
              <a:t>rotateZ</a:t>
            </a:r>
            <a:r>
              <a:rPr lang="en-US" sz="2800" b="1" dirty="0" smtClean="0"/>
              <a:t>() </a:t>
            </a:r>
            <a:r>
              <a:rPr lang="en-US" sz="2800" dirty="0" smtClean="0"/>
              <a:t>or simply </a:t>
            </a:r>
            <a:r>
              <a:rPr lang="en-US" sz="2800" b="1" dirty="0" smtClean="0"/>
              <a:t>rotate()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You can also rotate around X or Y, represented as: </a:t>
            </a:r>
            <a:br>
              <a:rPr lang="en-US" sz="2800" dirty="0" smtClean="0"/>
            </a:br>
            <a:r>
              <a:rPr lang="en-US" sz="2800" b="1" dirty="0" err="1" smtClean="0"/>
              <a:t>rotateX</a:t>
            </a:r>
            <a:r>
              <a:rPr lang="en-US" sz="2800" b="1" dirty="0" smtClean="0"/>
              <a:t>()</a:t>
            </a:r>
            <a:br>
              <a:rPr lang="en-US" sz="2800" b="1" dirty="0" smtClean="0"/>
            </a:br>
            <a:r>
              <a:rPr lang="en-US" sz="2800" b="1" dirty="0" err="1" smtClean="0"/>
              <a:t>rotateY</a:t>
            </a:r>
            <a:r>
              <a:rPr lang="en-US" sz="2800" b="1" dirty="0" smtClean="0"/>
              <a:t>() 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14-6, Rotate around different axes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771236" y="5105400"/>
            <a:ext cx="7382164" cy="101566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3000" dirty="0" smtClean="0"/>
              <a:t>Open these and run all to see difference.</a:t>
            </a:r>
            <a:br>
              <a:rPr lang="en-US" sz="3000" dirty="0" smtClean="0"/>
            </a:br>
            <a:r>
              <a:rPr lang="en-US" sz="3000" dirty="0" smtClean="0"/>
              <a:t>Examples </a:t>
            </a:r>
            <a:r>
              <a:rPr lang="en-US" sz="3000" b="1" dirty="0" smtClean="0"/>
              <a:t>6, 7 and 8</a:t>
            </a:r>
            <a:r>
              <a:rPr lang="en-US" sz="3000" dirty="0" smtClean="0"/>
              <a:t>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35728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267765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Here’s a quick way to remember how the three rotations work:</a:t>
            </a:r>
          </a:p>
          <a:p>
            <a:endParaRPr lang="en-US" sz="2800" dirty="0" smtClean="0"/>
          </a:p>
          <a:p>
            <a:pPr marL="463550"/>
            <a:r>
              <a:rPr lang="en-US" sz="2800" dirty="0" err="1" smtClean="0"/>
              <a:t>rotateX</a:t>
            </a:r>
            <a:r>
              <a:rPr lang="en-US" sz="2800" dirty="0" smtClean="0"/>
              <a:t> = back or head flip </a:t>
            </a:r>
          </a:p>
          <a:p>
            <a:pPr marL="463550"/>
            <a:r>
              <a:rPr lang="en-US" sz="2800" dirty="0" err="1" smtClean="0"/>
              <a:t>rotateY</a:t>
            </a:r>
            <a:r>
              <a:rPr lang="en-US" sz="2800" dirty="0" smtClean="0"/>
              <a:t> = spin </a:t>
            </a:r>
          </a:p>
          <a:p>
            <a:pPr marL="463550"/>
            <a:r>
              <a:rPr lang="en-US" sz="2800" dirty="0" err="1" smtClean="0"/>
              <a:t>rotateZ</a:t>
            </a:r>
            <a:r>
              <a:rPr lang="en-US" sz="2800" dirty="0" smtClean="0"/>
              <a:t> = cartwheel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Quick Tip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4561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719500"/>
            <a:ext cx="7382164" cy="452431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See example 14-10 for rotation around multiple axes at once. </a:t>
            </a:r>
          </a:p>
          <a:p>
            <a:endParaRPr lang="en-US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Note that the </a:t>
            </a:r>
            <a:r>
              <a:rPr lang="en-US" sz="3000" dirty="0" err="1" smtClean="0"/>
              <a:t>drawPyramid</a:t>
            </a:r>
            <a:r>
              <a:rPr lang="en-US" sz="3000" dirty="0" smtClean="0"/>
              <a:t>() function is exactly example 14-4.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Note two sets of translations for large and small pyramids.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Note both rotates around X &amp; Y since the rotations are called before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translate.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4769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Possibilities</a:t>
            </a:r>
            <a:r>
              <a:rPr lang="en-US" dirty="0"/>
              <a:t>: Design inspiration</a:t>
            </a:r>
          </a:p>
        </p:txBody>
      </p:sp>
      <p:pic>
        <p:nvPicPr>
          <p:cNvPr id="2050" name="Picture 2" descr="Screen Shot 2015-09-17 at 1.22.58 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162587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549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40934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A matrix is a two-dimensional array; that is, an array of rows and columns.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In Processing, when translations and rotations are applied, the transformation matrix changes.  A matrix in Processing is simply a table used to describe the window orientation (whether or not it is translated or rotated).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In your designs, you might like to put the orientation back to its original position. The push and pop matrixes are used for the purpose: </a:t>
            </a:r>
          </a:p>
          <a:p>
            <a:r>
              <a:rPr lang="en-US" sz="2000" dirty="0" err="1"/>
              <a:t>pushMatrix</a:t>
            </a:r>
            <a:r>
              <a:rPr lang="en-US" sz="2000" dirty="0"/>
              <a:t> &lt;-- saves the current matrix system</a:t>
            </a:r>
          </a:p>
          <a:p>
            <a:r>
              <a:rPr lang="en-US" sz="2000" dirty="0" err="1"/>
              <a:t>popMatrix</a:t>
            </a:r>
            <a:r>
              <a:rPr lang="en-US" sz="2000" dirty="0"/>
              <a:t> &lt;--  restores that saved matrix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Push and Pop matrix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7569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4847" y="990600"/>
            <a:ext cx="6019800" cy="433965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setup ()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size(100,100);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 ()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background(255);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pushMatrix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translate(20,0);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rotate(radians(15));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fill(255);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(0,0,20,20); //white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translate(20,0);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fill(255,200,200);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(0,0,20,20); //pink square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popMatrix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fill(255,0,0);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(0,0,20,20); //red square back at original orientation.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236" y="381000"/>
            <a:ext cx="7382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Courier New" panose="02070309020205020404" pitchFamily="49" charset="0"/>
              </a:rPr>
              <a:t>Try this example </a:t>
            </a:r>
            <a:r>
              <a:rPr lang="en-US" sz="2800" b="1" dirty="0" smtClean="0">
                <a:cs typeface="Courier New" panose="02070309020205020404" pitchFamily="49" charset="0"/>
              </a:rPr>
              <a:t>for </a:t>
            </a:r>
            <a:r>
              <a:rPr lang="en-US" sz="2800" b="1" dirty="0" err="1" smtClean="0">
                <a:cs typeface="Courier New" panose="02070309020205020404" pitchFamily="49" charset="0"/>
              </a:rPr>
              <a:t>popMatrix</a:t>
            </a:r>
            <a:r>
              <a:rPr lang="en-US" sz="2800" b="1" dirty="0" smtClean="0">
                <a:cs typeface="Courier New" panose="02070309020205020404" pitchFamily="49" charset="0"/>
              </a:rPr>
              <a:t> and </a:t>
            </a:r>
            <a:r>
              <a:rPr lang="en-US" sz="2800" b="1" dirty="0" err="1" smtClean="0">
                <a:cs typeface="Courier New" panose="02070309020205020404" pitchFamily="49" charset="0"/>
              </a:rPr>
              <a:t>pushMatrix</a:t>
            </a:r>
            <a:endParaRPr lang="en-US" sz="2800" b="1" dirty="0">
              <a:cs typeface="Courier New" panose="02070309020205020404" pitchFamily="49" charset="0"/>
            </a:endParaRP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71236" y="5562600"/>
            <a:ext cx="7382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Courier New" panose="02070309020205020404" pitchFamily="49" charset="0"/>
              </a:rPr>
              <a:t>Also, try example 14-14</a:t>
            </a:r>
            <a:endParaRPr lang="en-US" sz="2800" b="1" dirty="0">
              <a:cs typeface="Courier New" panose="02070309020205020404" pitchFamily="49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9544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224676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Scale increases or decreases the size of objects on screen. 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syntax is scale() and takes a float such as 0.0 or 1.0.  It’s like changing the </a:t>
            </a:r>
            <a:r>
              <a:rPr lang="en-US" sz="2000" dirty="0" smtClean="0"/>
              <a:t>variables width </a:t>
            </a:r>
            <a:r>
              <a:rPr lang="en-US" sz="2000" dirty="0"/>
              <a:t>&amp; height except the stroke increases along with the scaling. 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Open Example 14-11 to see it in action.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Scale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542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224676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2000" b="1" dirty="0"/>
          </a:p>
          <a:p>
            <a:r>
              <a:rPr lang="en-US" sz="2000" dirty="0"/>
              <a:t> </a:t>
            </a:r>
            <a:r>
              <a:rPr lang="en-US" sz="2000" dirty="0" err="1" smtClean="0"/>
              <a:t>PShape</a:t>
            </a:r>
            <a:r>
              <a:rPr lang="en-US" sz="2000" dirty="0" smtClean="0"/>
              <a:t> </a:t>
            </a:r>
            <a:r>
              <a:rPr lang="en-US" sz="2000" dirty="0"/>
              <a:t>is a data type for storing custom designed shapes.  You can use hard coded numbers, but if it’s something that you plan to use again, you should use </a:t>
            </a:r>
            <a:r>
              <a:rPr lang="en-US" sz="2000" dirty="0" smtClean="0"/>
              <a:t>relative numbers. </a:t>
            </a:r>
          </a:p>
          <a:p>
            <a:endParaRPr lang="en-US" sz="2000" dirty="0"/>
          </a:p>
          <a:p>
            <a:r>
              <a:rPr lang="en-US" sz="2000" dirty="0"/>
              <a:t>See Star in example 14-19.</a:t>
            </a:r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P-shape 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424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4292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70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14-1, The z axis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84980"/>
            <a:ext cx="600727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Main points: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z axis refers to depth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It is not included in shapes, but in translate()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Remember purpose of translate()</a:t>
            </a:r>
            <a:br>
              <a:rPr lang="en-US" sz="3000" dirty="0" smtClean="0"/>
            </a:br>
            <a:r>
              <a:rPr lang="en-US" sz="3000" dirty="0" smtClean="0"/>
              <a:t>Changes the point of origin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Remember translate is cumulative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Work thru examples and exercises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Differences not perceptible until rotate and P3D are added.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7"/>
          <a:stretch/>
        </p:blipFill>
        <p:spPr bwMode="auto">
          <a:xfrm>
            <a:off x="6875937" y="3505200"/>
            <a:ext cx="1924050" cy="190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29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14-2, What is P3D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84980"/>
            <a:ext cx="7772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Main points: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</a:t>
            </a:r>
            <a:r>
              <a:rPr lang="en-US" sz="3200" dirty="0" smtClean="0"/>
              <a:t>P3D </a:t>
            </a:r>
            <a:r>
              <a:rPr lang="en-US" sz="3200" dirty="0"/>
              <a:t>renderer </a:t>
            </a:r>
            <a:r>
              <a:rPr lang="en-US" sz="3200" dirty="0" smtClean="0"/>
              <a:t>is a parameter of size</a:t>
            </a:r>
            <a:r>
              <a:rPr lang="en-US" sz="3200" dirty="0"/>
              <a:t>().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Allows Processing </a:t>
            </a:r>
            <a:r>
              <a:rPr lang="en-US" sz="3200" dirty="0"/>
              <a:t>to display the window with the necessary </a:t>
            </a:r>
            <a:r>
              <a:rPr lang="en-US" sz="3200" dirty="0" smtClean="0"/>
              <a:t>renderings</a:t>
            </a:r>
          </a:p>
          <a:p>
            <a:endParaRPr lang="en-US" sz="30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326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14-3, Vertex Shapes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84980"/>
            <a:ext cx="5943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Main points: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We have practiced occasionally.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Copy my pages 273-274, and note some of its special applications.  </a:t>
            </a:r>
          </a:p>
          <a:p>
            <a:endParaRPr lang="en-US" sz="30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1278053"/>
            <a:ext cx="2743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size(400,400);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strokeWeight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stroke(#3214C8);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fill(255); //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added 200 to each 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beginShape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vertex(250,50);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vertex(350,25);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vertex(350,175);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vertex(225,150);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endShape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(CLOSE);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stroke(#339922);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//No real pattern here. Just showing multiple shapes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beginShape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fill(195);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*20, 10-i);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*20+15, 10+i);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*20+15, 180+i);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*20, 180-i);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endShape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(CLOSE);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//use it to specify shape type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changed it display 1/4 of screen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stroke(#ff6655);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beginShape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(LINES);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&lt;width/2;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+= 20)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, height/2);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, height); 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endShape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//continuous loop line 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noFill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stroke(#900090); 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beginShape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= 210;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&lt;width;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+=20)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, 200);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vertex(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, height-10);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endShape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393249"/>
            <a:ext cx="472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Rectangles need not be perpendicular.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Create more than one shape at a time.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Specify type of shape such as line, triangle, etc. See example 14-4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Leave out argument to allow lines to join as angles or curves (</a:t>
            </a:r>
            <a:r>
              <a:rPr lang="en-US" sz="2000" dirty="0" err="1" smtClean="0"/>
              <a:t>curveVertex</a:t>
            </a:r>
            <a:r>
              <a:rPr lang="en-US" sz="2000" dirty="0" smtClean="0"/>
              <a:t>)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892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Also, curve vertex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4478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size(300,200);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noFill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beginShape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width;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+=50)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curveVertex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10);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curveVertex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height -10);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endShape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88906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14-4, Custom 3D Shapes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72905"/>
            <a:ext cx="6019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Main points: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We’ve talked about it.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You should do example 14.4 which creates 4 triangles. (looks flat)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Will later rotate to make 3D</a:t>
            </a:r>
          </a:p>
          <a:p>
            <a:endParaRPr lang="en-US" sz="3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362200"/>
            <a:ext cx="19240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90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371600"/>
            <a:ext cx="6155538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Back to Rotation again:</a:t>
            </a:r>
            <a:endParaRPr lang="en-US" sz="4000" dirty="0"/>
          </a:p>
          <a:p>
            <a:pPr algn="ctr"/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2819400"/>
            <a:ext cx="56388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94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</TotalTime>
  <Words>1102</Words>
  <Application>Microsoft Office PowerPoint</Application>
  <PresentationFormat>On-screen Show (4:3)</PresentationFormat>
  <Paragraphs>239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Courier New</vt:lpstr>
      <vt:lpstr>Office Theme</vt:lpstr>
      <vt:lpstr>Chapter 14,  Translate &amp; Rotate</vt:lpstr>
      <vt:lpstr>Possibilities: Design inspiration</vt:lpstr>
      <vt:lpstr>PowerPoint Presentation</vt:lpstr>
      <vt:lpstr>14-1, The z axis </vt:lpstr>
      <vt:lpstr>14-2, What is P3D</vt:lpstr>
      <vt:lpstr>14-3, Vertex Shapes</vt:lpstr>
      <vt:lpstr>Also, curve vertex</vt:lpstr>
      <vt:lpstr>14-4, Custom 3D Shapes</vt:lpstr>
      <vt:lpstr>PowerPoint Presentation</vt:lpstr>
      <vt:lpstr>About Rotation in Processing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Moore, Christine Linen</cp:lastModifiedBy>
  <cp:revision>91</cp:revision>
  <dcterms:created xsi:type="dcterms:W3CDTF">2016-09-28T04:25:30Z</dcterms:created>
  <dcterms:modified xsi:type="dcterms:W3CDTF">2017-11-29T15:14:34Z</dcterms:modified>
</cp:coreProperties>
</file>