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9" r:id="rId3"/>
    <p:sldId id="260" r:id="rId4"/>
    <p:sldId id="261" r:id="rId5"/>
    <p:sldId id="263" r:id="rId6"/>
    <p:sldId id="262" r:id="rId7"/>
    <p:sldId id="264" r:id="rId8"/>
    <p:sldId id="257" r:id="rId9"/>
    <p:sldId id="265" r:id="rId10"/>
    <p:sldId id="272" r:id="rId11"/>
    <p:sldId id="271" r:id="rId12"/>
    <p:sldId id="258" r:id="rId13"/>
    <p:sldId id="267" r:id="rId14"/>
    <p:sldId id="275" r:id="rId15"/>
    <p:sldId id="276" r:id="rId16"/>
    <p:sldId id="274" r:id="rId17"/>
    <p:sldId id="269" r:id="rId18"/>
    <p:sldId id="268" r:id="rId19"/>
    <p:sldId id="270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35" autoAdjust="0"/>
    <p:restoredTop sz="94660"/>
  </p:normalViewPr>
  <p:slideViewPr>
    <p:cSldViewPr>
      <p:cViewPr varScale="1">
        <p:scale>
          <a:sx n="75" d="100"/>
          <a:sy n="75" d="100"/>
        </p:scale>
        <p:origin x="72" y="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E6E537-BB33-47A7-AB65-DB6BC2085A59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17A7C4-3D1D-4EA4-A2C6-F21387D19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51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7A7C4-3D1D-4EA4-A2C6-F21387D19F7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974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07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64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918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1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70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9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95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80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868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54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16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B3196-C2E4-4CA0-BA38-2B6EFB612370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87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1400" dirty="0"/>
              <a:t>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940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391400" cy="5440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i="1" dirty="0"/>
              <a:t>Simple Modularity:</a:t>
            </a:r>
          </a:p>
          <a:p>
            <a:pPr marL="0" indent="0" algn="ctr">
              <a:buNone/>
            </a:pPr>
            <a:r>
              <a:rPr lang="en-US" sz="3600" i="1" dirty="0"/>
              <a:t>At-home Challenge,</a:t>
            </a:r>
            <a:br>
              <a:rPr lang="en-US" sz="3600" i="1" dirty="0"/>
            </a:br>
            <a:r>
              <a:rPr lang="en-US" sz="3600" i="1" dirty="0"/>
              <a:t>but not for submission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Since we have done 3 function exercises, try doing example 7.4 without looking.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is not to turn in, but just to get so comfortable that you can create functions with your eyes closed.</a:t>
            </a:r>
          </a:p>
        </p:txBody>
      </p:sp>
    </p:spTree>
    <p:extLst>
      <p:ext uri="{BB962C8B-B14F-4D97-AF65-F5344CB8AC3E}">
        <p14:creationId xmlns:p14="http://schemas.microsoft.com/office/powerpoint/2010/main" val="2183747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6324600" cy="54403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100" b="1" i="1" dirty="0"/>
              <a:t>Arguments</a:t>
            </a:r>
            <a:endParaRPr lang="en-US" b="1" i="1" dirty="0"/>
          </a:p>
          <a:p>
            <a:pPr marL="0" indent="0">
              <a:buNone/>
            </a:pPr>
            <a:r>
              <a:rPr lang="en-US" dirty="0"/>
              <a:t>Arguments and parameters make functions even more powerful.  Remember that arguments are values that are passed into functions.  Example:  </a:t>
            </a:r>
          </a:p>
          <a:p>
            <a:pPr marL="0" indent="0">
              <a:buNone/>
            </a:pPr>
            <a:r>
              <a:rPr lang="en-US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line(x1, y1, x2, x2) </a:t>
            </a:r>
            <a:r>
              <a:rPr lang="en-US" sz="3100" dirty="0"/>
              <a:t>with parameters </a:t>
            </a:r>
          </a:p>
          <a:p>
            <a:pPr marL="0" indent="0">
              <a:buNone/>
            </a:pPr>
            <a:r>
              <a:rPr lang="en-US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line(5, 10, 65, 10)  </a:t>
            </a:r>
            <a:r>
              <a:rPr lang="en-US" sz="3100" dirty="0"/>
              <a:t>with arguments </a:t>
            </a:r>
          </a:p>
          <a:p>
            <a:pPr marL="0" indent="0">
              <a:buNone/>
            </a:pPr>
            <a:r>
              <a:rPr lang="en-US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/>
              <a:t>Typing the actual values means </a:t>
            </a:r>
            <a:r>
              <a:rPr lang="en-US" b="1" dirty="0"/>
              <a:t>passing arguments into the function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Likewise, we can create our own functions that expect/require an argument.  Example would be:  </a:t>
            </a:r>
          </a:p>
          <a:p>
            <a:pPr marL="0" indent="0">
              <a:buNone/>
            </a:pPr>
            <a:endParaRPr lang="en-US" sz="2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900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clouds (color c) {</a:t>
            </a:r>
          </a:p>
          <a:p>
            <a:pPr marL="0" indent="0">
              <a:buNone/>
            </a:pPr>
            <a:r>
              <a:rPr lang="en-US" sz="2900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fill(c);    </a:t>
            </a:r>
          </a:p>
          <a:p>
            <a:pPr marL="0" indent="0">
              <a:buNone/>
            </a:pPr>
            <a:r>
              <a:rPr lang="en-US" sz="2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etcetera… </a:t>
            </a:r>
          </a:p>
          <a:p>
            <a:pPr marL="0" indent="0">
              <a:buNone/>
            </a:pPr>
            <a:endParaRPr lang="en-US" sz="2900" dirty="0">
              <a:solidFill>
                <a:schemeClr val="tx1">
                  <a:lumMod val="85000"/>
                  <a:lumOff val="1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9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623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04800" y="387799"/>
            <a:ext cx="652286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EXAMPLE: </a:t>
            </a:r>
          </a:p>
          <a:p>
            <a:r>
              <a:rPr lang="en-US" sz="2000" dirty="0"/>
              <a:t>We can also call functions inside of a loop as shown below: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51" b="36624"/>
          <a:stretch/>
        </p:blipFill>
        <p:spPr bwMode="auto">
          <a:xfrm>
            <a:off x="304800" y="1447800"/>
            <a:ext cx="5661848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571673" y="1600200"/>
            <a:ext cx="2262595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//same example using entire stick figure </a:t>
            </a:r>
          </a:p>
          <a:p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x = 150; 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void setup() {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 size(300,300); 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noLoop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void draw() {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 for (x = 0; x&lt;width; x += 80) {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stickFig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stickFig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stroke(0); 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color c =  color (random(255), random(255), random(255));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fill(c);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ellipse(x, 100, 60, 60);    //HEAD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line(x,130, x , 220);     //body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line(x-30, 170, x  + 30, 170); //arms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line(x-30, 290, x , 220); //legs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line(x,220,x + 30, 290); 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7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505417"/>
            <a:ext cx="287655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3049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93412"/>
            <a:ext cx="655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Page 126, play with car for a minute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33400" y="997423"/>
            <a:ext cx="4724400" cy="3955577"/>
          </a:xfrm>
          <a:solidFill>
            <a:schemeClr val="accent3">
              <a:lumMod val="60000"/>
              <a:lumOff val="40000"/>
              <a:alpha val="76000"/>
            </a:schemeClr>
          </a:solidFill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setup()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size(200,200);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void draw()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background(255);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drawCar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(100,100,64, color(200,200,0) 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drawCar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(50, 75, 32, color(0, 200, 100) 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drawCar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(80, 175, 40, color(200, 0, 0) );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drawCar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y,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color c 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offset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/4; 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//main car body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rectMode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(CENTER);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stroke(200);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fill(175);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/2);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the 4 wheels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fill(c); 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(x- offset, y - offset, offset, offset/2); 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(x+ offset, y - offset, offset, offset/2); 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 -offset, y + offset, offset, offset/2); 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 + offset, y + offset, offset, offset/2);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066800"/>
            <a:ext cx="192405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3400" y="5029200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Note clever use of relative values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Challenge:</a:t>
            </a:r>
            <a:br>
              <a:rPr lang="en-US" dirty="0"/>
            </a:br>
            <a:r>
              <a:rPr lang="en-US" dirty="0"/>
              <a:t>- Add 5</a:t>
            </a:r>
            <a:r>
              <a:rPr lang="en-US" baseline="30000" dirty="0"/>
              <a:t>th</a:t>
            </a:r>
            <a:r>
              <a:rPr lang="en-US" dirty="0"/>
              <a:t> car</a:t>
            </a:r>
            <a:br>
              <a:rPr lang="en-US" dirty="0"/>
            </a:br>
            <a:r>
              <a:rPr lang="en-US" dirty="0"/>
              <a:t>- Allow each car to be different color.</a:t>
            </a:r>
          </a:p>
        </p:txBody>
      </p:sp>
    </p:spTree>
    <p:extLst>
      <p:ext uri="{BB962C8B-B14F-4D97-AF65-F5344CB8AC3E}">
        <p14:creationId xmlns:p14="http://schemas.microsoft.com/office/powerpoint/2010/main" val="126381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93412"/>
            <a:ext cx="655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Passing Arguments, important facts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33400" y="997422"/>
            <a:ext cx="8077200" cy="4525963"/>
          </a:xfrm>
          <a:solidFill>
            <a:schemeClr val="accent3">
              <a:lumMod val="60000"/>
              <a:lumOff val="40000"/>
              <a:alpha val="76000"/>
            </a:schemeClr>
          </a:solidFill>
        </p:spPr>
        <p:txBody>
          <a:bodyPr/>
          <a:lstStyle/>
          <a:p>
            <a:r>
              <a:rPr lang="en-US" dirty="0"/>
              <a:t>Must pass same number of arguments as defined in parameters. </a:t>
            </a:r>
          </a:p>
          <a:p>
            <a:r>
              <a:rPr lang="en-US" dirty="0"/>
              <a:t>Argument must be same type as declared within definition. </a:t>
            </a:r>
          </a:p>
          <a:p>
            <a:r>
              <a:rPr lang="en-US" dirty="0"/>
              <a:t>Functions accept literal values, variables, and results of expressions. </a:t>
            </a:r>
          </a:p>
          <a:p>
            <a:r>
              <a:rPr lang="en-US" dirty="0"/>
              <a:t>Parameters act as local variables to a function and are only accessible within that function.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893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93412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Happy Kids Fashion Show 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867400" y="914400"/>
            <a:ext cx="2895600" cy="5479578"/>
          </a:xfrm>
          <a:solidFill>
            <a:srgbClr val="FFFF99">
              <a:alpha val="75686"/>
            </a:srgb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/*the sketch allows jumping girls </a:t>
            </a:r>
          </a:p>
          <a:p>
            <a:pPr marL="0" indent="0">
              <a:buNone/>
            </a:pP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to be displayed with matching dress and hat.*/</a:t>
            </a:r>
          </a:p>
          <a:p>
            <a:pPr marL="0" indent="0">
              <a:buNone/>
            </a:pPr>
            <a:endParaRPr lang="en-US" sz="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float x = 50; </a:t>
            </a:r>
          </a:p>
          <a:p>
            <a:pPr marL="0" indent="0">
              <a:buNone/>
            </a:pP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float y = 50; </a:t>
            </a:r>
          </a:p>
          <a:p>
            <a:pPr marL="0" indent="0">
              <a:buNone/>
            </a:pPr>
            <a:endParaRPr lang="en-US" sz="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void setup(){ </a:t>
            </a:r>
          </a:p>
          <a:p>
            <a:pPr marL="0" indent="0">
              <a:buNone/>
            </a:pP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size(600, 200); </a:t>
            </a:r>
          </a:p>
          <a:p>
            <a:pPr marL="0" indent="0">
              <a:buNone/>
            </a:pP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frameRate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(20 ); </a:t>
            </a:r>
          </a:p>
          <a:p>
            <a:pPr marL="0" indent="0">
              <a:buNone/>
            </a:pP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void draw() {</a:t>
            </a:r>
          </a:p>
          <a:p>
            <a:pPr marL="0" indent="0">
              <a:buNone/>
            </a:pP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 background(#EAF58A); </a:t>
            </a:r>
          </a:p>
          <a:p>
            <a:pPr marL="0" indent="0">
              <a:buNone/>
            </a:pP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displayGirl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(#AABBFF, 550);</a:t>
            </a:r>
          </a:p>
          <a:p>
            <a:pPr marL="0" indent="0">
              <a:buNone/>
            </a:pP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kidJump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(10); </a:t>
            </a:r>
          </a:p>
          <a:p>
            <a:pPr marL="0" indent="0">
              <a:buNone/>
            </a:pP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displayGirl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(color clothes, 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x) {</a:t>
            </a:r>
          </a:p>
          <a:p>
            <a:pPr marL="0" indent="0">
              <a:buNone/>
            </a:pP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//kid's dress</a:t>
            </a:r>
          </a:p>
          <a:p>
            <a:pPr marL="0" indent="0">
              <a:buNone/>
            </a:pP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 fill(clothes); </a:t>
            </a:r>
          </a:p>
          <a:p>
            <a:pPr marL="0" indent="0">
              <a:buNone/>
            </a:pP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 triangle(x, y, x+40, y+80, x-40, y+80);  </a:t>
            </a:r>
          </a:p>
          <a:p>
            <a:pPr marL="0" indent="0">
              <a:buNone/>
            </a:pP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0" indent="0">
              <a:buNone/>
            </a:pP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 //kid's face</a:t>
            </a:r>
          </a:p>
          <a:p>
            <a:pPr marL="0" indent="0">
              <a:buNone/>
            </a:pP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 fill(#ecc19c); </a:t>
            </a:r>
          </a:p>
          <a:p>
            <a:pPr marL="0" indent="0">
              <a:buNone/>
            </a:pP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 ellipse(x, y+5, 40, 40); </a:t>
            </a:r>
          </a:p>
          <a:p>
            <a:pPr marL="0" indent="0">
              <a:buNone/>
            </a:pP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//I NEED YOU TO DRAW EYES &amp; LIPS</a:t>
            </a:r>
          </a:p>
          <a:p>
            <a:pPr marL="0" indent="0">
              <a:buNone/>
            </a:pPr>
            <a:endParaRPr lang="en-US" sz="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0" indent="0">
              <a:buNone/>
            </a:pP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 //kid's hat </a:t>
            </a:r>
          </a:p>
          <a:p>
            <a:pPr marL="0" indent="0">
              <a:buNone/>
            </a:pP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 fill(clothes); </a:t>
            </a:r>
          </a:p>
          <a:p>
            <a:pPr marL="0" indent="0">
              <a:buNone/>
            </a:pP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 arc(x, y, 50, 50, PI, TWO_PI, PIE);  </a:t>
            </a:r>
          </a:p>
          <a:p>
            <a:pPr marL="0" indent="0">
              <a:buNone/>
            </a:pP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kidJump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(float 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howHigh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) {</a:t>
            </a:r>
          </a:p>
          <a:p>
            <a:pPr marL="0" indent="0">
              <a:buNone/>
            </a:pP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y = y + random(-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howHigh,howHigh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)  ;</a:t>
            </a:r>
          </a:p>
          <a:p>
            <a:pPr marL="0" indent="0">
              <a:buNone/>
            </a:pP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//PLEASE CONSTRAIN KIDS TO KEEP THEM ON SCREEN</a:t>
            </a:r>
          </a:p>
          <a:p>
            <a:pPr marL="0" indent="0">
              <a:buNone/>
            </a:pPr>
            <a:endParaRPr lang="en-US" sz="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endParaRPr lang="en-US" sz="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736" y="1151607"/>
            <a:ext cx="5029200" cy="189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56586" y="3200400"/>
            <a:ext cx="5434614" cy="2819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/>
              <a:t>Task: </a:t>
            </a:r>
            <a:r>
              <a:rPr lang="en-US" sz="2800" dirty="0"/>
              <a:t>Take the starter code and: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Make a few more kids.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Un-comment kidJump()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If time, draw eyes and lips.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If time, constrain to keep from jumping off screen.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9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234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858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Passing a Copy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6750" y="1371601"/>
            <a:ext cx="8172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AKA “pass by value” means the parameter of called functions will be a copy of the argument that is passed. The original value remains unchanged.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102" y="2362200"/>
            <a:ext cx="3916973" cy="3635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257800" y="2743200"/>
            <a:ext cx="358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case, we’re passing a variable (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into a function (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randomizer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5934050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b="1" dirty="0">
                <a:latin typeface="+mn-lt"/>
                <a:ea typeface="+mn-ea"/>
                <a:cs typeface="+mn-cs"/>
              </a:rPr>
              <a:t>A good time to notice the flow of a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48006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Recall that code is executed in the order in which they are written…</a:t>
            </a:r>
          </a:p>
          <a:p>
            <a:pPr marL="0" indent="0">
              <a:buNone/>
            </a:pPr>
            <a:r>
              <a:rPr lang="en-US" sz="2800" dirty="0"/>
              <a:t>…but when a function is invoked, the code leaves the current line and executes that functions, then returns to where it left off.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2228164"/>
            <a:ext cx="3143250" cy="4191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73316" y="1520278"/>
            <a:ext cx="34742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Try </a:t>
            </a:r>
            <a:r>
              <a:rPr lang="en-US" sz="2000" dirty="0" err="1">
                <a:solidFill>
                  <a:srgbClr val="FF0000"/>
                </a:solidFill>
              </a:rPr>
              <a:t>Exer</a:t>
            </a:r>
            <a:r>
              <a:rPr lang="en-US" sz="2000" dirty="0">
                <a:solidFill>
                  <a:srgbClr val="FF0000"/>
                </a:solidFill>
              </a:rPr>
              <a:t> 7-7 at home…on paper on in your head. Fun stuff. </a:t>
            </a:r>
          </a:p>
        </p:txBody>
      </p:sp>
    </p:spTree>
    <p:extLst>
      <p:ext uri="{BB962C8B-B14F-4D97-AF65-F5344CB8AC3E}">
        <p14:creationId xmlns:p14="http://schemas.microsoft.com/office/powerpoint/2010/main" val="9945720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Return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467600" cy="39624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 </a:t>
            </a:r>
            <a:r>
              <a:rPr lang="en-US" b="1" dirty="0"/>
              <a:t>return type </a:t>
            </a:r>
            <a:r>
              <a:rPr lang="en-US" dirty="0"/>
              <a:t>is the data type that the function returns. </a:t>
            </a:r>
          </a:p>
          <a:p>
            <a:r>
              <a:rPr lang="en-US" dirty="0"/>
              <a:t>void means no return type</a:t>
            </a:r>
          </a:p>
          <a:p>
            <a:r>
              <a:rPr lang="en-US" dirty="0"/>
              <a:t>random, distance, etc. don’t require type. It’s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understood</a:t>
            </a:r>
            <a:r>
              <a:rPr lang="en-US" dirty="0"/>
              <a:t>.</a:t>
            </a:r>
          </a:p>
          <a:p>
            <a:r>
              <a:rPr lang="en-US" dirty="0"/>
              <a:t>Like the video says, if it has a return type, it gives something back which can be used elsewhere.</a:t>
            </a:r>
            <a:br>
              <a:rPr lang="en-US" dirty="0"/>
            </a:br>
            <a:r>
              <a:rPr lang="en-US" dirty="0"/>
              <a:t>Instead, functions like rect() and background() display something.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0190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Return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342900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/>
              <a:t>A return statement is required.</a:t>
            </a:r>
          </a:p>
          <a:p>
            <a:r>
              <a:rPr lang="en-US" sz="3000" dirty="0"/>
              <a:t>When return statement is executed, the program exits the function and sends the return value back to location in the code where the function was called. </a:t>
            </a:r>
          </a:p>
          <a:p>
            <a:r>
              <a:rPr lang="en-US" sz="3000" dirty="0"/>
              <a:t>That value can be used in a variety of ways: </a:t>
            </a:r>
          </a:p>
          <a:p>
            <a:pPr lvl="1"/>
            <a:r>
              <a:rPr lang="en-US" dirty="0"/>
              <a:t>Assign value to a variable</a:t>
            </a:r>
          </a:p>
          <a:p>
            <a:pPr lvl="1"/>
            <a:r>
              <a:rPr lang="en-US" dirty="0"/>
              <a:t>Within an expression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191000"/>
            <a:ext cx="3981450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8200" y="4572000"/>
            <a:ext cx="2895600" cy="2031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//Just arbitrary stuff to show how fig7_5 can be used</a:t>
            </a:r>
          </a:p>
          <a:p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void setup() {</a:t>
            </a:r>
          </a:p>
          <a:p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 size(200,200); </a:t>
            </a:r>
          </a:p>
          <a:p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noLoop</a:t>
            </a:r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void draw() {</a:t>
            </a:r>
          </a:p>
          <a:p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rect(0, answer, 15, 25);  //assign to a variable)</a:t>
            </a:r>
          </a:p>
          <a:p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ellipse(sum(10, 10, 10), 50, 20, 20); //returned to a function </a:t>
            </a:r>
          </a:p>
          <a:p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(answer);</a:t>
            </a:r>
          </a:p>
          <a:p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//declare a variable using the sum() function</a:t>
            </a:r>
          </a:p>
          <a:p>
            <a:r>
              <a:rPr lang="en-US" sz="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answer = sum( 5, 10, 32); </a:t>
            </a:r>
          </a:p>
          <a:p>
            <a:endParaRPr lang="en-US" sz="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//I created a function that returns something</a:t>
            </a:r>
          </a:p>
          <a:p>
            <a:r>
              <a:rPr lang="en-US" sz="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sum(</a:t>
            </a:r>
            <a:r>
              <a:rPr lang="en-US" sz="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sz="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b, </a:t>
            </a:r>
            <a:r>
              <a:rPr lang="en-US" sz="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c) {</a:t>
            </a:r>
          </a:p>
          <a:p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total = </a:t>
            </a:r>
            <a:r>
              <a:rPr lang="en-US" sz="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a+b+c</a:t>
            </a:r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 return total;  </a:t>
            </a:r>
          </a:p>
          <a:p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37921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this chapter you will learn: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Modularity</a:t>
            </a:r>
          </a:p>
          <a:p>
            <a:r>
              <a:rPr lang="en-US" dirty="0"/>
              <a:t>Declaring and defining a function </a:t>
            </a:r>
          </a:p>
          <a:p>
            <a:r>
              <a:rPr lang="en-US" dirty="0"/>
              <a:t>Calling a function </a:t>
            </a:r>
          </a:p>
          <a:p>
            <a:r>
              <a:rPr lang="en-US" dirty="0"/>
              <a:t>Arguments and parameters</a:t>
            </a:r>
          </a:p>
          <a:p>
            <a:r>
              <a:rPr lang="en-US" dirty="0"/>
              <a:t>Returning a value </a:t>
            </a:r>
          </a:p>
          <a:p>
            <a:r>
              <a:rPr lang="en-US" dirty="0"/>
              <a:t>Reusability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850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800600"/>
            <a:ext cx="8686800" cy="185828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3955" y="4924807"/>
            <a:ext cx="2971800" cy="1609833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en-US" sz="1800" i="1" dirty="0">
                <a:solidFill>
                  <a:schemeClr val="bg1">
                    <a:lumMod val="95000"/>
                  </a:schemeClr>
                </a:solidFill>
              </a:rPr>
              <a:t>The images on the left are only examples, and they happen to be all spirals were used.  However, yours does not have to be spirals. </a:t>
            </a:r>
            <a:endParaRPr lang="en-US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04"/>
          <a:stretch/>
        </p:blipFill>
        <p:spPr bwMode="auto">
          <a:xfrm>
            <a:off x="383512" y="4921026"/>
            <a:ext cx="1591021" cy="1584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21"/>
          <a:stretch/>
        </p:blipFill>
        <p:spPr bwMode="auto">
          <a:xfrm>
            <a:off x="2172555" y="4921026"/>
            <a:ext cx="1614571" cy="1598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08"/>
          <a:stretch/>
        </p:blipFill>
        <p:spPr bwMode="auto">
          <a:xfrm>
            <a:off x="4001355" y="4921026"/>
            <a:ext cx="1640551" cy="1613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241494"/>
            <a:ext cx="7772400" cy="4482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b="1" i="1" dirty="0"/>
              <a:t>Exercise </a:t>
            </a:r>
            <a:r>
              <a:rPr lang="en-US" sz="2400" i="1" dirty="0"/>
              <a:t>(1% of final grade, in participation category)</a:t>
            </a:r>
            <a:endParaRPr lang="en-US" sz="2800" i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 b="1" dirty="0"/>
              <a:t>You will upload this to openprocessing.org</a:t>
            </a:r>
          </a:p>
          <a:p>
            <a:r>
              <a:rPr lang="en-US" sz="2000" dirty="0"/>
              <a:t>Create a sketch where you use </a:t>
            </a:r>
            <a:r>
              <a:rPr lang="en-US" sz="2000" b="1" dirty="0"/>
              <a:t>rotate</a:t>
            </a:r>
            <a:r>
              <a:rPr lang="en-US" sz="2000" dirty="0"/>
              <a:t> and </a:t>
            </a:r>
            <a:r>
              <a:rPr lang="en-US" sz="2000" b="1" dirty="0"/>
              <a:t>translate</a:t>
            </a:r>
            <a:r>
              <a:rPr lang="en-US" sz="2000" dirty="0"/>
              <a:t> in some way. </a:t>
            </a:r>
          </a:p>
          <a:p>
            <a:r>
              <a:rPr lang="en-US" sz="2000" dirty="0"/>
              <a:t>You will need to include a </a:t>
            </a:r>
            <a:r>
              <a:rPr lang="en-US" sz="2000" b="1" dirty="0"/>
              <a:t>loop</a:t>
            </a:r>
            <a:r>
              <a:rPr lang="en-US" sz="2000" dirty="0"/>
              <a:t> to make shapes repeat. </a:t>
            </a:r>
          </a:p>
          <a:p>
            <a:r>
              <a:rPr lang="en-US" sz="2000" dirty="0"/>
              <a:t>Include at least two more </a:t>
            </a:r>
            <a:r>
              <a:rPr lang="en-US" sz="2000" b="1" dirty="0"/>
              <a:t>functions</a:t>
            </a:r>
            <a:r>
              <a:rPr lang="en-US" sz="2000" dirty="0"/>
              <a:t> (</a:t>
            </a:r>
            <a:r>
              <a:rPr lang="en-US" sz="2000" dirty="0" err="1"/>
              <a:t>eg</a:t>
            </a:r>
            <a:r>
              <a:rPr lang="en-US" sz="2000" dirty="0"/>
              <a:t>. for display)</a:t>
            </a:r>
          </a:p>
          <a:p>
            <a:r>
              <a:rPr lang="en-US" sz="2000" dirty="0"/>
              <a:t>Feel free to use a move function if it fits what you’re doing. </a:t>
            </a:r>
          </a:p>
          <a:p>
            <a:r>
              <a:rPr lang="en-US" sz="2000" dirty="0"/>
              <a:t>You may start entirely from scratch or use the starter code on Slide #9 </a:t>
            </a:r>
          </a:p>
          <a:p>
            <a:r>
              <a:rPr lang="en-US" sz="2000" dirty="0"/>
              <a:t>Upload to openprocessing.org in the collection called </a:t>
            </a:r>
            <a:r>
              <a:rPr lang="en-US" sz="2000" b="1" dirty="0"/>
              <a:t>Using Functions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I mentioned yesterday, the reason for revising my original instructions is to give you a chance to express yourself entirely. </a:t>
            </a:r>
          </a:p>
        </p:txBody>
      </p:sp>
    </p:spTree>
    <p:extLst>
      <p:ext uri="{BB962C8B-B14F-4D97-AF65-F5344CB8AC3E}">
        <p14:creationId xmlns:p14="http://schemas.microsoft.com/office/powerpoint/2010/main" val="2699468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Functions provide a clean and elegant way to reuse code and reduce problems. </a:t>
            </a:r>
          </a:p>
          <a:p>
            <a:r>
              <a:rPr lang="en-US" dirty="0"/>
              <a:t>They allow you to separate parts of programs into modular pieces. </a:t>
            </a:r>
          </a:p>
          <a:p>
            <a:r>
              <a:rPr lang="en-US" dirty="0"/>
              <a:t>Functions should have a single logical task. Examples 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5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A function is a routine or a set of instruction or code that performs a specific task and can be processed independently.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362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Deja vu all over again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  <a:alpha val="76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/>
              <a:t>setup( ), draw( ), and </a:t>
            </a:r>
            <a:r>
              <a:rPr lang="en-US" dirty="0" err="1"/>
              <a:t>mousePressed</a:t>
            </a:r>
            <a:r>
              <a:rPr lang="en-US" dirty="0"/>
              <a:t>( ) are all functions.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These are special functions that are part of the Processing huge library.  The ones that you create are called user-defined functions.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1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Benefits of user-defined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Modularity </a:t>
            </a:r>
            <a:r>
              <a:rPr lang="en-US" dirty="0"/>
              <a:t>– Break down programs into smaller and more manageable parts. </a:t>
            </a:r>
          </a:p>
          <a:p>
            <a:r>
              <a:rPr lang="en-US" b="1" dirty="0"/>
              <a:t>Reusable</a:t>
            </a:r>
            <a:r>
              <a:rPr lang="en-US" dirty="0"/>
              <a:t> – allow reuse of code without retyping it. Ability to call code multiple times and change values. </a:t>
            </a:r>
          </a:p>
          <a:p>
            <a:r>
              <a:rPr lang="en-US" b="1" dirty="0"/>
              <a:t>Easier debugging </a:t>
            </a:r>
            <a:r>
              <a:rPr lang="en-US" dirty="0"/>
              <a:t>–  this is already implied in modularity.  But the idea is that you can test one part at a time. No need to search to long code for single task or problem.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996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function definition (AKA declaration) has 3 parts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Return type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Function name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Arguments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 General format: </a:t>
            </a:r>
          </a:p>
          <a:p>
            <a:pPr marL="0" indent="0">
              <a:buNone/>
            </a:pPr>
            <a:r>
              <a:rPr lang="en-US" sz="2600" dirty="0"/>
              <a:t> 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returnType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functionName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parameter-list ){</a:t>
            </a:r>
          </a:p>
          <a:p>
            <a:pPr marL="0" indent="0"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// function code</a:t>
            </a:r>
          </a:p>
          <a:p>
            <a:pPr marL="0" indent="0"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434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048000"/>
            <a:ext cx="2876550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3276600"/>
            <a:ext cx="457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75" lvl="1"/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clouds() {</a:t>
            </a:r>
          </a:p>
          <a:p>
            <a:pPr lvl="1"/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 = 40; </a:t>
            </a:r>
          </a:p>
          <a:p>
            <a:pPr lvl="1"/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noStroke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pPr lvl="1"/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fill(#66ccff); </a:t>
            </a:r>
          </a:p>
          <a:p>
            <a:pPr lvl="1"/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ellipse(x,    60, 50, 30 );</a:t>
            </a:r>
          </a:p>
          <a:p>
            <a:pPr lvl="1"/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ellipse(x+10, 40, 60, 40 );</a:t>
            </a:r>
          </a:p>
          <a:p>
            <a:pPr lvl="1"/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ellipse(x+40, 50, 50, 40 );</a:t>
            </a:r>
          </a:p>
          <a:p>
            <a:pPr lvl="1"/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ellipse(x+30, 60, 60, 40 );</a:t>
            </a:r>
          </a:p>
          <a:p>
            <a:pPr lvl="1"/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8322" y="609600"/>
            <a:ext cx="4038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setup() 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size(300,300); 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draw() {</a:t>
            </a:r>
          </a:p>
          <a:p>
            <a:pPr lvl="1"/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stickFig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pPr lvl="1"/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clouds();</a:t>
            </a:r>
          </a:p>
          <a:p>
            <a:pPr marL="3175" lvl="1"/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519473" y="533400"/>
            <a:ext cx="3886200" cy="1342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EXAMPLE: </a:t>
            </a:r>
          </a:p>
          <a:p>
            <a:r>
              <a:rPr lang="en-US" dirty="0"/>
              <a:t>Defining and calling a function. </a:t>
            </a:r>
          </a:p>
          <a:p>
            <a:r>
              <a:rPr lang="en-US" dirty="0"/>
              <a:t>(Note: This is only a part of the code)</a:t>
            </a:r>
          </a:p>
        </p:txBody>
      </p:sp>
    </p:spTree>
    <p:extLst>
      <p:ext uri="{BB962C8B-B14F-4D97-AF65-F5344CB8AC3E}">
        <p14:creationId xmlns:p14="http://schemas.microsoft.com/office/powerpoint/2010/main" val="1356735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1"/>
            <a:ext cx="7391400" cy="281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dirty="0"/>
              <a:t>Example 7-1 and 7-2 from book:</a:t>
            </a:r>
          </a:p>
          <a:p>
            <a:r>
              <a:rPr lang="en-US" dirty="0"/>
              <a:t>Will do with </a:t>
            </a:r>
            <a:r>
              <a:rPr lang="en-US" dirty="0">
                <a:solidFill>
                  <a:srgbClr val="FF0000"/>
                </a:solidFill>
              </a:rPr>
              <a:t>remix to add another function </a:t>
            </a:r>
            <a:r>
              <a:rPr lang="en-US" dirty="0"/>
              <a:t>of spiraling dots. </a:t>
            </a:r>
          </a:p>
          <a:p>
            <a:r>
              <a:rPr lang="en-US" dirty="0"/>
              <a:t>Nothing new to learn, but take time to build a strong foundation.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86400" y="3581400"/>
            <a:ext cx="3048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//this is examples 7.1 and 7.2, REMIXED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void setup(){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size(300,300);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void draw(){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 background(255);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drawCircle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 //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mySpiral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drawCircle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fill(#00ccff ); 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ellipse(width/2, height/2, 200, 200); 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//void 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mySpiral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//translate(width/2, height/2); 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//  for (float 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 = 0; 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&lt;width; 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//     fill(random(200), 120, 175); 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//     rotate(2); 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//     ellipse(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, 0, 10, 10); 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//  }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//}</a:t>
            </a:r>
          </a:p>
        </p:txBody>
      </p:sp>
    </p:spTree>
    <p:extLst>
      <p:ext uri="{BB962C8B-B14F-4D97-AF65-F5344CB8AC3E}">
        <p14:creationId xmlns:p14="http://schemas.microsoft.com/office/powerpoint/2010/main" val="2890062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4092</TotalTime>
  <Words>1738</Words>
  <Application>Microsoft Office PowerPoint</Application>
  <PresentationFormat>On-screen Show (4:3)</PresentationFormat>
  <Paragraphs>253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Courier New</vt:lpstr>
      <vt:lpstr>Times New Roman</vt:lpstr>
      <vt:lpstr>Office Theme</vt:lpstr>
      <vt:lpstr>Chapter 7</vt:lpstr>
      <vt:lpstr>In this chapter you will learn: </vt:lpstr>
      <vt:lpstr>About Functions</vt:lpstr>
      <vt:lpstr>Definition</vt:lpstr>
      <vt:lpstr>Deja vu all over again</vt:lpstr>
      <vt:lpstr>Benefits of user-defined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 good time to notice the flow of a program</vt:lpstr>
      <vt:lpstr>Return Type</vt:lpstr>
      <vt:lpstr>Return Type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Moore</dc:creator>
  <cp:lastModifiedBy>Christine Moore</cp:lastModifiedBy>
  <cp:revision>56</cp:revision>
  <dcterms:created xsi:type="dcterms:W3CDTF">2016-09-28T04:25:30Z</dcterms:created>
  <dcterms:modified xsi:type="dcterms:W3CDTF">2018-10-12T10:42:55Z</dcterms:modified>
</cp:coreProperties>
</file>