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9" r:id="rId3"/>
    <p:sldId id="281" r:id="rId4"/>
    <p:sldId id="278" r:id="rId5"/>
    <p:sldId id="282" r:id="rId6"/>
    <p:sldId id="283" r:id="rId7"/>
    <p:sldId id="289" r:id="rId8"/>
    <p:sldId id="285" r:id="rId9"/>
    <p:sldId id="286" r:id="rId10"/>
    <p:sldId id="287" r:id="rId11"/>
    <p:sldId id="266" r:id="rId12"/>
    <p:sldId id="288" r:id="rId13"/>
    <p:sldId id="291" r:id="rId14"/>
    <p:sldId id="29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7" autoAdjust="0"/>
    <p:restoredTop sz="94660"/>
  </p:normalViewPr>
  <p:slideViewPr>
    <p:cSldViewPr>
      <p:cViewPr varScale="1">
        <p:scale>
          <a:sx n="104" d="100"/>
          <a:sy n="104" d="100"/>
        </p:scale>
        <p:origin x="101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577F12-E0F5-4F38-9A25-9B02DDD0AE33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76502-3CBB-4CAC-87D9-05C97AEDB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58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07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64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918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81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470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99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95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280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868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054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16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B3196-C2E4-4CA0-BA38-2B6EFB612370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87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60575"/>
          </a:xfrm>
        </p:spPr>
        <p:txBody>
          <a:bodyPr>
            <a:noAutofit/>
          </a:bodyPr>
          <a:lstStyle/>
          <a:p>
            <a:r>
              <a:rPr lang="en-US" sz="6600" dirty="0"/>
              <a:t>Some of Chap 17</a:t>
            </a:r>
            <a:endParaRPr lang="en-US" sz="5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940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90601" y="1540660"/>
            <a:ext cx="6155538" cy="2185214"/>
          </a:xfrm>
          <a:prstGeom prst="rect">
            <a:avLst/>
          </a:prstGeom>
          <a:solidFill>
            <a:schemeClr val="accent1">
              <a:alpha val="48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400" dirty="0"/>
              <a:t>Use rotate() to rotate shapes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/>
              <a:t>It uses one argument – the angle measured in radians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/>
              <a:t>It rotates clockwise.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990601" y="533400"/>
            <a:ext cx="6155538" cy="1007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Basic Rotation Programming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62892" y="3808160"/>
            <a:ext cx="3733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A simple example: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rotate(radians(45)); 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rectMode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(CENTER); 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(50, 50, 25, 50);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039092" y="4230256"/>
            <a:ext cx="36576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8645" y="5377820"/>
            <a:ext cx="1016893" cy="101689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733800" y="5686827"/>
            <a:ext cx="43532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Lucida Calligraphy" panose="03010101010101010101" pitchFamily="66" charset="0"/>
              </a:rPr>
              <a:t>Why is it acting that way</a:t>
            </a:r>
          </a:p>
          <a:p>
            <a:r>
              <a:rPr lang="en-US" sz="2000" dirty="0">
                <a:latin typeface="Lucida Calligraphy" panose="03010101010101010101" pitchFamily="66" charset="0"/>
              </a:rPr>
              <a:t>Where is the point of origin. </a:t>
            </a:r>
          </a:p>
        </p:txBody>
      </p:sp>
    </p:spTree>
    <p:extLst>
      <p:ext uri="{BB962C8B-B14F-4D97-AF65-F5344CB8AC3E}">
        <p14:creationId xmlns:p14="http://schemas.microsoft.com/office/powerpoint/2010/main" val="453254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780308" y="1798528"/>
                <a:ext cx="6830291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1"/>
                <a:r>
                  <a:rPr lang="en-US" sz="28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Radians = 2</a:t>
                </a:r>
                <a14:m>
                  <m:oMath xmlns:m="http://schemas.openxmlformats.org/officeDocument/2006/math">
                    <m:r>
                      <a:rPr lang="el-GR" sz="2800"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𝜋</m:t>
                    </m:r>
                  </m:oMath>
                </a14:m>
                <a:r>
                  <a:rPr lang="en-US" sz="28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X (degrees/360) </a:t>
                </a:r>
              </a:p>
              <a:p>
                <a:pPr lvl="1"/>
                <a:r>
                  <a:rPr lang="en-US" sz="2800" dirty="0"/>
                  <a:t>Therefore 90 degrees is:  </a:t>
                </a:r>
              </a:p>
              <a:p>
                <a:pPr lvl="1"/>
                <a:r>
                  <a:rPr lang="en-US" sz="28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1.57 = 2*3.14(90/360) </a:t>
                </a: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0308" y="1798528"/>
                <a:ext cx="6830291" cy="1384995"/>
              </a:xfrm>
              <a:prstGeom prst="rect">
                <a:avLst/>
              </a:prstGeom>
              <a:blipFill>
                <a:blip r:embed="rId2"/>
                <a:stretch>
                  <a:fillRect t="-4405" r="-1696" b="-11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286000" y="3657600"/>
            <a:ext cx="616296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Processing has a built-in function: </a:t>
            </a:r>
            <a:r>
              <a:rPr lang="en-US" sz="2400" b="1" dirty="0"/>
              <a:t>radians()</a:t>
            </a:r>
          </a:p>
          <a:p>
            <a:r>
              <a:rPr lang="en-US" sz="2400" dirty="0"/>
              <a:t>Example: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rotate(radians(45)); 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400" dirty="0"/>
          </a:p>
          <a:p>
            <a:r>
              <a:rPr lang="en-US" sz="2400" dirty="0"/>
              <a:t>Also, there are constants for common values: TWO_PI, QUARTER_PI, HALF_PI, PI </a:t>
            </a:r>
          </a:p>
          <a:p>
            <a:r>
              <a:rPr lang="en-US" sz="2400" dirty="0"/>
              <a:t>Example: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rotate(QUARTER_PI);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1143000"/>
            <a:ext cx="6705600" cy="523220"/>
          </a:xfrm>
          <a:prstGeom prst="rect">
            <a:avLst/>
          </a:prstGeom>
          <a:solidFill>
            <a:schemeClr val="accent1">
              <a:alpha val="48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Formula to convert degrees to radians: </a:t>
            </a:r>
          </a:p>
        </p:txBody>
      </p:sp>
      <p:sp>
        <p:nvSpPr>
          <p:cNvPr id="6" name="Rectangle 5"/>
          <p:cNvSpPr/>
          <p:nvPr/>
        </p:nvSpPr>
        <p:spPr>
          <a:xfrm rot="16200000">
            <a:off x="-1161722" y="3052371"/>
            <a:ext cx="4821385" cy="1007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More Information: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43363" y="3180960"/>
            <a:ext cx="6705600" cy="523220"/>
          </a:xfrm>
          <a:prstGeom prst="rect">
            <a:avLst/>
          </a:prstGeom>
          <a:solidFill>
            <a:schemeClr val="accent1">
              <a:alpha val="48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Function to convert degrees to radians: </a:t>
            </a:r>
          </a:p>
        </p:txBody>
      </p:sp>
    </p:spTree>
    <p:extLst>
      <p:ext uri="{BB962C8B-B14F-4D97-AF65-F5344CB8AC3E}">
        <p14:creationId xmlns:p14="http://schemas.microsoft.com/office/powerpoint/2010/main" val="310402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1236" y="1600200"/>
            <a:ext cx="6858000" cy="4555093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/*In this sketch, the point of origin is shifted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to the center with translate().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Also, it rotates 1 degree each time thru draw() 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float spin = 0; 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setup() {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draw()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background(170);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fill(#339900);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translate(width/2, height/2);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rotate(radians(spin++));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rectMode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(CENTER);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ellipse(0, 0, 20, 80);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2000" y="457200"/>
            <a:ext cx="6858000" cy="1007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Add Some Motion</a:t>
            </a:r>
          </a:p>
        </p:txBody>
      </p:sp>
    </p:spTree>
    <p:extLst>
      <p:ext uri="{BB962C8B-B14F-4D97-AF65-F5344CB8AC3E}">
        <p14:creationId xmlns:p14="http://schemas.microsoft.com/office/powerpoint/2010/main" val="143285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1236" y="1600200"/>
            <a:ext cx="6858000" cy="3970318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//remix of funprogramming.com #27. See the original as well 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float r = 0;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void setup()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size(400,400);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background(10);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noStroke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void draw()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translate(width/2, height/2);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fill(#ffcc33);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rotate(r);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float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circle_size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5;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ellipse(50+ r, 10,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circle_size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circle_size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r = r + 0.5;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(r);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2000" y="457200"/>
            <a:ext cx="6858000" cy="1007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Funprogramming example</a:t>
            </a:r>
          </a:p>
        </p:txBody>
      </p:sp>
    </p:spTree>
    <p:extLst>
      <p:ext uri="{BB962C8B-B14F-4D97-AF65-F5344CB8AC3E}">
        <p14:creationId xmlns:p14="http://schemas.microsoft.com/office/powerpoint/2010/main" val="1589408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17-5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Now, examine and remix this example on page 374.  Nothing new. </a:t>
            </a:r>
          </a:p>
          <a:p>
            <a:r>
              <a:rPr lang="en-US" dirty="0"/>
              <a:t>Let’s look at pages 375-376  also. Displaying text individually can have implications </a:t>
            </a:r>
            <a:r>
              <a:rPr lang="en-US"/>
              <a:t>for future designs.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810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5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Displaying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4190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400" b="1" dirty="0"/>
              <a:t>1. Declare an object of type </a:t>
            </a:r>
            <a:r>
              <a:rPr lang="en-US" sz="2400" b="1" dirty="0" err="1"/>
              <a:t>PFont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/>
              <a:t>The </a:t>
            </a:r>
            <a:r>
              <a:rPr lang="en-US" sz="2400" dirty="0" err="1"/>
              <a:t>PFont</a:t>
            </a:r>
            <a:r>
              <a:rPr lang="en-US" sz="2400" dirty="0"/>
              <a:t> stores font data.</a:t>
            </a: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PFont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f;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11430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There ae 5 steps. The first 3 steps are optional.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2542103"/>
            <a:ext cx="80391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2. Specify a font by referencing its name 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createFont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(Helvetica, 16); </a:t>
            </a:r>
          </a:p>
          <a:p>
            <a:r>
              <a:rPr lang="en-US" dirty="0"/>
              <a:t>It takes two arguments: the name and size.  </a:t>
            </a:r>
            <a:br>
              <a:rPr lang="en-US" dirty="0"/>
            </a:br>
            <a:r>
              <a:rPr lang="en-US" dirty="0"/>
              <a:t>You can still adjust size later, but it’s best to start out with a size. 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3723937"/>
            <a:ext cx="79736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3. Specify the font   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textFont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/>
              <a:t>This function is used to define the current font to display. It takes two arguments, the font variable and text size. </a:t>
            </a:r>
          </a:p>
          <a:p>
            <a:r>
              <a:rPr lang="en-US" dirty="0"/>
              <a:t> 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4878099"/>
            <a:ext cx="647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4. Specify a color </a:t>
            </a:r>
          </a:p>
          <a:p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fill() </a:t>
            </a:r>
            <a:r>
              <a:rPr lang="en-US" dirty="0"/>
              <a:t>function colors the font. 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0" y="5523690"/>
            <a:ext cx="7162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5 Call the text() function </a:t>
            </a:r>
          </a:p>
          <a:p>
            <a:r>
              <a:rPr lang="en-US" dirty="0"/>
              <a:t> 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text() </a:t>
            </a:r>
            <a:r>
              <a:rPr lang="en-US" dirty="0"/>
              <a:t>function has 3 arguments: </a:t>
            </a:r>
          </a:p>
          <a:p>
            <a:r>
              <a:rPr lang="en-US" dirty="0"/>
              <a:t>The text to be displayed, the x and y coordinates.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19800" y="1880383"/>
            <a:ext cx="2971800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err="1"/>
              <a:t>loadFont</a:t>
            </a:r>
            <a:r>
              <a:rPr lang="en-US" sz="1600" dirty="0"/>
              <a:t>() helps to insure the font is available. To see the spelling of fonts on your computer create list with </a:t>
            </a:r>
            <a:r>
              <a:rPr lang="en-US" sz="1600" dirty="0" err="1"/>
              <a:t>printArray</a:t>
            </a:r>
            <a:r>
              <a:rPr lang="en-US" sz="1600" dirty="0"/>
              <a:t>(</a:t>
            </a:r>
            <a:r>
              <a:rPr lang="en-US" sz="1600" dirty="0" err="1"/>
              <a:t>PFont.list</a:t>
            </a:r>
            <a:r>
              <a:rPr lang="en-US" sz="1600" dirty="0"/>
              <a:t>()); </a:t>
            </a:r>
          </a:p>
        </p:txBody>
      </p:sp>
    </p:spTree>
    <p:extLst>
      <p:ext uri="{BB962C8B-B14F-4D97-AF65-F5344CB8AC3E}">
        <p14:creationId xmlns:p14="http://schemas.microsoft.com/office/powerpoint/2010/main" val="2289293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First Try: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000" b="1" dirty="0"/>
              <a:t>See example 17-1. </a:t>
            </a:r>
          </a:p>
          <a:p>
            <a:pPr marL="0" lvl="0" indent="0">
              <a:buNone/>
            </a:pPr>
            <a:r>
              <a:rPr lang="en-US" sz="4000" dirty="0"/>
              <a:t>It’s okay to open from website because you’ll get a chance to make your own creation in a minute. </a:t>
            </a:r>
          </a:p>
          <a:p>
            <a:pPr marL="0" lvl="0" indent="0">
              <a:buNone/>
            </a:pPr>
            <a:br>
              <a:rPr lang="en-US" sz="2700" dirty="0"/>
            </a:b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341358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Short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620000" cy="3733800"/>
          </a:xfrm>
          <a:noFill/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700" dirty="0"/>
              <a:t> </a:t>
            </a:r>
            <a:r>
              <a:rPr lang="en-US" sz="2400" dirty="0"/>
              <a:t>Create a 400 X 200 </a:t>
            </a:r>
            <a:r>
              <a:rPr lang="en-US" sz="2400" dirty="0" err="1"/>
              <a:t>px</a:t>
            </a:r>
            <a:r>
              <a:rPr lang="en-US" sz="2400" dirty="0"/>
              <a:t> screen displaying: </a:t>
            </a:r>
          </a:p>
          <a:p>
            <a:pPr marL="400050" lvl="1" indent="0">
              <a:buNone/>
            </a:pPr>
            <a:r>
              <a:rPr lang="en-US" sz="2000" dirty="0"/>
              <a:t>Your name and date right aligned</a:t>
            </a:r>
          </a:p>
          <a:p>
            <a:pPr marL="400050" lvl="1" indent="0">
              <a:buNone/>
            </a:pPr>
            <a:r>
              <a:rPr lang="en-US" sz="2000" dirty="0"/>
              <a:t>Create a string variable to hold the text:</a:t>
            </a:r>
            <a:br>
              <a:rPr lang="en-US" sz="2000" dirty="0"/>
            </a:br>
            <a:r>
              <a:rPr lang="en-US" sz="2000" dirty="0"/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“This Chapter is about Text”. </a:t>
            </a:r>
            <a:r>
              <a:rPr lang="en-US" sz="2000" dirty="0"/>
              <a:t>Center aligned this text </a:t>
            </a:r>
          </a:p>
          <a:p>
            <a:pPr marL="400050" lvl="1" indent="0">
              <a:buNone/>
            </a:pPr>
            <a:r>
              <a:rPr lang="en-US" sz="2000" dirty="0"/>
              <a:t>Use 2 different fonts and sizes </a:t>
            </a:r>
          </a:p>
          <a:p>
            <a:pPr marL="400050" lvl="1" indent="0">
              <a:buNone/>
            </a:pPr>
            <a:r>
              <a:rPr lang="en-US" sz="2000" dirty="0"/>
              <a:t>It would look similar to this. </a:t>
            </a:r>
            <a:br>
              <a:rPr lang="en-US" sz="2000" dirty="0"/>
            </a:br>
            <a:br>
              <a:rPr lang="en-US" sz="2000" dirty="0"/>
            </a:br>
            <a:endParaRPr lang="en-US" sz="2000" dirty="0"/>
          </a:p>
          <a:p>
            <a:r>
              <a:rPr lang="en-US" sz="2400" dirty="0"/>
              <a:t>(Not to pass in) </a:t>
            </a:r>
          </a:p>
          <a:p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700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0" y="3276600"/>
            <a:ext cx="4286250" cy="280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74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Another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153400" cy="2209800"/>
          </a:xfrm>
        </p:spPr>
        <p:txBody>
          <a:bodyPr>
            <a:normAutofit/>
          </a:bodyPr>
          <a:lstStyle/>
          <a:p>
            <a:r>
              <a:rPr lang="en-US" sz="2800" dirty="0"/>
              <a:t>Use </a:t>
            </a:r>
            <a:r>
              <a:rPr lang="en-US" sz="2800" dirty="0" err="1"/>
              <a:t>textWidth</a:t>
            </a:r>
            <a:r>
              <a:rPr lang="en-US" sz="2800" dirty="0"/>
              <a:t>() to determine the length of your centered text, i.e. the string. </a:t>
            </a:r>
          </a:p>
          <a:p>
            <a:pPr marL="0" lvl="0" indent="0">
              <a:buNone/>
            </a:pPr>
            <a:r>
              <a:rPr lang="en-US" sz="27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95417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Animated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/>
          </a:bodyPr>
          <a:lstStyle/>
          <a:p>
            <a:pPr lvl="0"/>
            <a:r>
              <a:rPr lang="en-US" sz="2700" dirty="0"/>
              <a:t>Take a look at example 17-2, which you did your own version of. </a:t>
            </a:r>
          </a:p>
          <a:p>
            <a:pPr lvl="0"/>
            <a:r>
              <a:rPr lang="en-US" sz="2700" dirty="0"/>
              <a:t>Then we’ll create a simple animation following pages 368-9. </a:t>
            </a:r>
            <a:br>
              <a:rPr lang="en-US" sz="2700" dirty="0"/>
            </a:br>
            <a:br>
              <a:rPr lang="en-US" sz="2700" dirty="0"/>
            </a:b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390674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1371600"/>
            <a:ext cx="6155538" cy="441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About next 3 slides:</a:t>
            </a:r>
          </a:p>
          <a:p>
            <a:pPr algn="ctr"/>
            <a:r>
              <a:rPr lang="en-US" sz="4000" dirty="0"/>
              <a:t>Rotation is from Chapter 14, and we will cover it </a:t>
            </a:r>
          </a:p>
          <a:p>
            <a:pPr algn="ctr"/>
            <a:r>
              <a:rPr lang="en-US" sz="4000" dirty="0"/>
              <a:t>formally later.  </a:t>
            </a:r>
          </a:p>
          <a:p>
            <a:pPr algn="ctr"/>
            <a:endParaRPr lang="en-US" sz="20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828800" y="2819400"/>
            <a:ext cx="56388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2133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4592782" y="1758371"/>
            <a:ext cx="4531197" cy="44957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dirty="0"/>
              <a:t>About Rotation in Processing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336" y="1687944"/>
            <a:ext cx="4886463" cy="4636655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0 degrees/radians is located on the right side of the circle as expected.</a:t>
            </a:r>
          </a:p>
          <a:p>
            <a:r>
              <a:rPr lang="en-US" sz="2800" dirty="0"/>
              <a:t>However, it increases in the clockwise direction rather than counterclockwise. </a:t>
            </a:r>
          </a:p>
          <a:p>
            <a:r>
              <a:rPr lang="en-US" sz="2800" dirty="0"/>
              <a:t>Angles can be specified:</a:t>
            </a:r>
          </a:p>
          <a:p>
            <a:pPr lvl="1"/>
            <a:r>
              <a:rPr lang="en-US" sz="2400" dirty="0"/>
              <a:t>in radians, </a:t>
            </a:r>
          </a:p>
          <a:p>
            <a:pPr lvl="1"/>
            <a:r>
              <a:rPr lang="en-US" sz="2400" dirty="0"/>
              <a:t>in degrees (by converting into radians), </a:t>
            </a:r>
          </a:p>
          <a:p>
            <a:pPr lvl="1"/>
            <a:r>
              <a:rPr lang="en-US" sz="2400" dirty="0"/>
              <a:t>or by special names of common angles, stored as variables.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24873" y="1143000"/>
            <a:ext cx="7162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Processing measures degrees or radians  of a circle differently:</a:t>
            </a:r>
          </a:p>
        </p:txBody>
      </p:sp>
    </p:spTree>
    <p:extLst>
      <p:ext uri="{BB962C8B-B14F-4D97-AF65-F5344CB8AC3E}">
        <p14:creationId xmlns:p14="http://schemas.microsoft.com/office/powerpoint/2010/main" val="346852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/>
          <a:srcRect l="6897" t="5716" r="6897" b="6258"/>
          <a:stretch/>
        </p:blipFill>
        <p:spPr>
          <a:xfrm>
            <a:off x="1447800" y="228600"/>
            <a:ext cx="6400800" cy="6571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866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3135</TotalTime>
  <Words>628</Words>
  <Application>Microsoft Office PowerPoint</Application>
  <PresentationFormat>On-screen Show (4:3)</PresentationFormat>
  <Paragraphs>109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Courier New</vt:lpstr>
      <vt:lpstr>Lucida Calligraphy</vt:lpstr>
      <vt:lpstr>Times New Roman</vt:lpstr>
      <vt:lpstr>Office Theme</vt:lpstr>
      <vt:lpstr>Some of Chap 17</vt:lpstr>
      <vt:lpstr>Displaying Text</vt:lpstr>
      <vt:lpstr>First Try: </vt:lpstr>
      <vt:lpstr>Short Exercise</vt:lpstr>
      <vt:lpstr>Another function</vt:lpstr>
      <vt:lpstr>Animated Text</vt:lpstr>
      <vt:lpstr>PowerPoint Presentation</vt:lpstr>
      <vt:lpstr>About Rotation in Processing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 17-5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Moore</dc:creator>
  <cp:lastModifiedBy>Christine Moore</cp:lastModifiedBy>
  <cp:revision>85</cp:revision>
  <dcterms:created xsi:type="dcterms:W3CDTF">2016-09-28T04:25:30Z</dcterms:created>
  <dcterms:modified xsi:type="dcterms:W3CDTF">2016-11-18T03:05:51Z</dcterms:modified>
</cp:coreProperties>
</file>