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3" r:id="rId2"/>
    <p:sldId id="276" r:id="rId3"/>
    <p:sldId id="283" r:id="rId4"/>
    <p:sldId id="267" r:id="rId5"/>
    <p:sldId id="284" r:id="rId6"/>
    <p:sldId id="285" r:id="rId7"/>
    <p:sldId id="300" r:id="rId8"/>
    <p:sldId id="291" r:id="rId9"/>
    <p:sldId id="288" r:id="rId10"/>
    <p:sldId id="268" r:id="rId11"/>
    <p:sldId id="290" r:id="rId12"/>
    <p:sldId id="277" r:id="rId13"/>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2" autoAdjust="0"/>
    <p:restoredTop sz="94660"/>
  </p:normalViewPr>
  <p:slideViewPr>
    <p:cSldViewPr>
      <p:cViewPr varScale="1">
        <p:scale>
          <a:sx n="66" d="100"/>
          <a:sy n="66" d="100"/>
        </p:scale>
        <p:origin x="72" y="9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9B49C274-1088-46CC-BB63-906C38A63427}" type="datetimeFigureOut">
              <a:rPr lang="en-US" smtClean="0"/>
              <a:t>1/27/2022</a:t>
            </a:fld>
            <a:endParaRPr lang="en-US"/>
          </a:p>
        </p:txBody>
      </p:sp>
      <p:sp>
        <p:nvSpPr>
          <p:cNvPr id="4" name="Slide Image Placeholder 3"/>
          <p:cNvSpPr>
            <a:spLocks noGrp="1" noRot="1" noChangeAspect="1"/>
          </p:cNvSpPr>
          <p:nvPr>
            <p:ph type="sldImg" idx="2"/>
          </p:nvPr>
        </p:nvSpPr>
        <p:spPr>
          <a:xfrm>
            <a:off x="1384300" y="1163638"/>
            <a:ext cx="4186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1C3E15F8-2308-4F41-AA68-D54F8A806B9B}" type="slidenum">
              <a:rPr lang="en-US" smtClean="0"/>
              <a:t>‹#›</a:t>
            </a:fld>
            <a:endParaRPr lang="en-US"/>
          </a:p>
        </p:txBody>
      </p:sp>
    </p:spTree>
    <p:extLst>
      <p:ext uri="{BB962C8B-B14F-4D97-AF65-F5344CB8AC3E}">
        <p14:creationId xmlns:p14="http://schemas.microsoft.com/office/powerpoint/2010/main" val="260292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11</a:t>
            </a:fld>
            <a:endParaRPr lang="en-US"/>
          </a:p>
        </p:txBody>
      </p:sp>
    </p:spTree>
    <p:extLst>
      <p:ext uri="{BB962C8B-B14F-4D97-AF65-F5344CB8AC3E}">
        <p14:creationId xmlns:p14="http://schemas.microsoft.com/office/powerpoint/2010/main" val="12553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F127EE-DDC9-4454-BEEB-B8D3E443FBE8}" type="slidenum">
              <a:rPr lang="en-US" altLang="en-US"/>
              <a:pPr>
                <a:defRPr/>
              </a:pPr>
              <a:t>‹#›</a:t>
            </a:fld>
            <a:endParaRPr lang="en-US" altLang="en-US"/>
          </a:p>
        </p:txBody>
      </p:sp>
    </p:spTree>
    <p:extLst>
      <p:ext uri="{BB962C8B-B14F-4D97-AF65-F5344CB8AC3E}">
        <p14:creationId xmlns:p14="http://schemas.microsoft.com/office/powerpoint/2010/main" val="84959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AD5A1A-0460-42A3-B640-466C4D606682}" type="slidenum">
              <a:rPr lang="en-US" altLang="en-US"/>
              <a:pPr>
                <a:defRPr/>
              </a:pPr>
              <a:t>‹#›</a:t>
            </a:fld>
            <a:endParaRPr lang="en-US" altLang="en-US"/>
          </a:p>
        </p:txBody>
      </p:sp>
    </p:spTree>
    <p:extLst>
      <p:ext uri="{BB962C8B-B14F-4D97-AF65-F5344CB8AC3E}">
        <p14:creationId xmlns:p14="http://schemas.microsoft.com/office/powerpoint/2010/main" val="381270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555AD6-B784-4B77-8BD8-94BA14325F10}" type="slidenum">
              <a:rPr lang="en-US" altLang="en-US"/>
              <a:pPr>
                <a:defRPr/>
              </a:pPr>
              <a:t>‹#›</a:t>
            </a:fld>
            <a:endParaRPr lang="en-US" altLang="en-US"/>
          </a:p>
        </p:txBody>
      </p:sp>
    </p:spTree>
    <p:extLst>
      <p:ext uri="{BB962C8B-B14F-4D97-AF65-F5344CB8AC3E}">
        <p14:creationId xmlns:p14="http://schemas.microsoft.com/office/powerpoint/2010/main" val="21607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41EF16-6701-4BE4-837D-34D41E025B70}" type="slidenum">
              <a:rPr lang="en-US" altLang="en-US"/>
              <a:pPr>
                <a:defRPr/>
              </a:pPr>
              <a:t>‹#›</a:t>
            </a:fld>
            <a:endParaRPr lang="en-US" altLang="en-US"/>
          </a:p>
        </p:txBody>
      </p:sp>
    </p:spTree>
    <p:extLst>
      <p:ext uri="{BB962C8B-B14F-4D97-AF65-F5344CB8AC3E}">
        <p14:creationId xmlns:p14="http://schemas.microsoft.com/office/powerpoint/2010/main" val="277657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B46179-50DE-4962-A84F-4F05B504D13A}" type="slidenum">
              <a:rPr lang="en-US" altLang="en-US"/>
              <a:pPr>
                <a:defRPr/>
              </a:pPr>
              <a:t>‹#›</a:t>
            </a:fld>
            <a:endParaRPr lang="en-US" altLang="en-US"/>
          </a:p>
        </p:txBody>
      </p:sp>
    </p:spTree>
    <p:extLst>
      <p:ext uri="{BB962C8B-B14F-4D97-AF65-F5344CB8AC3E}">
        <p14:creationId xmlns:p14="http://schemas.microsoft.com/office/powerpoint/2010/main" val="314421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58A0E7-B515-4F4E-9F41-A18FCD64885B}" type="slidenum">
              <a:rPr lang="en-US" altLang="en-US"/>
              <a:pPr>
                <a:defRPr/>
              </a:pPr>
              <a:t>‹#›</a:t>
            </a:fld>
            <a:endParaRPr lang="en-US" altLang="en-US"/>
          </a:p>
        </p:txBody>
      </p:sp>
    </p:spTree>
    <p:extLst>
      <p:ext uri="{BB962C8B-B14F-4D97-AF65-F5344CB8AC3E}">
        <p14:creationId xmlns:p14="http://schemas.microsoft.com/office/powerpoint/2010/main" val="77281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A445561-1CD7-4DC1-9AA7-C03D485DAC6D}" type="slidenum">
              <a:rPr lang="en-US" altLang="en-US"/>
              <a:pPr>
                <a:defRPr/>
              </a:pPr>
              <a:t>‹#›</a:t>
            </a:fld>
            <a:endParaRPr lang="en-US" altLang="en-US"/>
          </a:p>
        </p:txBody>
      </p:sp>
    </p:spTree>
    <p:extLst>
      <p:ext uri="{BB962C8B-B14F-4D97-AF65-F5344CB8AC3E}">
        <p14:creationId xmlns:p14="http://schemas.microsoft.com/office/powerpoint/2010/main" val="359683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7042EC-912C-4958-92D9-7451EC92E39A}" type="slidenum">
              <a:rPr lang="en-US" altLang="en-US"/>
              <a:pPr>
                <a:defRPr/>
              </a:pPr>
              <a:t>‹#›</a:t>
            </a:fld>
            <a:endParaRPr lang="en-US" altLang="en-US" dirty="0"/>
          </a:p>
        </p:txBody>
      </p:sp>
    </p:spTree>
    <p:extLst>
      <p:ext uri="{BB962C8B-B14F-4D97-AF65-F5344CB8AC3E}">
        <p14:creationId xmlns:p14="http://schemas.microsoft.com/office/powerpoint/2010/main" val="372030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1FE3A3-4586-4DA0-B82F-82F811164C2A}" type="slidenum">
              <a:rPr lang="en-US" altLang="en-US"/>
              <a:pPr>
                <a:defRPr/>
              </a:pPr>
              <a:t>‹#›</a:t>
            </a:fld>
            <a:endParaRPr lang="en-US" altLang="en-US"/>
          </a:p>
        </p:txBody>
      </p:sp>
    </p:spTree>
    <p:extLst>
      <p:ext uri="{BB962C8B-B14F-4D97-AF65-F5344CB8AC3E}">
        <p14:creationId xmlns:p14="http://schemas.microsoft.com/office/powerpoint/2010/main" val="281421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6EEADD-D009-49E9-A260-9A2BCB289283}" type="slidenum">
              <a:rPr lang="en-US" altLang="en-US"/>
              <a:pPr>
                <a:defRPr/>
              </a:pPr>
              <a:t>‹#›</a:t>
            </a:fld>
            <a:endParaRPr lang="en-US" altLang="en-US"/>
          </a:p>
        </p:txBody>
      </p:sp>
    </p:spTree>
    <p:extLst>
      <p:ext uri="{BB962C8B-B14F-4D97-AF65-F5344CB8AC3E}">
        <p14:creationId xmlns:p14="http://schemas.microsoft.com/office/powerpoint/2010/main" val="207383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457170-1812-4D8C-9DB1-41326CF6B580}" type="slidenum">
              <a:rPr lang="en-US" altLang="en-US"/>
              <a:pPr>
                <a:defRPr/>
              </a:pPr>
              <a:t>‹#›</a:t>
            </a:fld>
            <a:endParaRPr lang="en-US" altLang="en-US"/>
          </a:p>
        </p:txBody>
      </p:sp>
    </p:spTree>
    <p:extLst>
      <p:ext uri="{BB962C8B-B14F-4D97-AF65-F5344CB8AC3E}">
        <p14:creationId xmlns:p14="http://schemas.microsoft.com/office/powerpoint/2010/main" val="371578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6C8ED5F-CB3A-49DE-873B-03F90B9F6B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ngwing.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olors.co/palettes/trending" TargetMode="External"/><Relationship Id="rId2" Type="http://schemas.openxmlformats.org/officeDocument/2006/relationships/hyperlink" Target="https://color.adobe.com/" TargetMode="External"/><Relationship Id="rId1" Type="http://schemas.openxmlformats.org/officeDocument/2006/relationships/slideLayout" Target="../slideLayouts/slideLayout2.xml"/><Relationship Id="rId4" Type="http://schemas.openxmlformats.org/officeDocument/2006/relationships/hyperlink" Target="http://www.colr.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echterms.com/definition/rgb" TargetMode="External"/><Relationship Id="rId2" Type="http://schemas.openxmlformats.org/officeDocument/2006/relationships/hyperlink" Target="https://www.w3schools.com/colors/colors_names.asp" TargetMode="External"/><Relationship Id="rId1" Type="http://schemas.openxmlformats.org/officeDocument/2006/relationships/slideLayout" Target="../slideLayouts/slideLayout2.xml"/><Relationship Id="rId5" Type="http://schemas.openxmlformats.org/officeDocument/2006/relationships/hyperlink" Target="http://webdevfoundations.net/color"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A85E289-4284-4C47-8452-0E6DA4915B29}"/>
              </a:ext>
            </a:extLst>
          </p:cNvPr>
          <p:cNvSpPr txBox="1">
            <a:spLocks noChangeArrowheads="1"/>
          </p:cNvSpPr>
          <p:nvPr/>
        </p:nvSpPr>
        <p:spPr bwMode="auto">
          <a:xfrm>
            <a:off x="645840" y="2590800"/>
            <a:ext cx="7848600" cy="1323439"/>
          </a:xfrm>
          <a:custGeom>
            <a:avLst/>
            <a:gdLst>
              <a:gd name="connsiteX0" fmla="*/ 0 w 7848600"/>
              <a:gd name="connsiteY0" fmla="*/ 0 h 1323439"/>
              <a:gd name="connsiteX1" fmla="*/ 482128 w 7848600"/>
              <a:gd name="connsiteY1" fmla="*/ 0 h 1323439"/>
              <a:gd name="connsiteX2" fmla="*/ 807285 w 7848600"/>
              <a:gd name="connsiteY2" fmla="*/ 0 h 1323439"/>
              <a:gd name="connsiteX3" fmla="*/ 1524871 w 7848600"/>
              <a:gd name="connsiteY3" fmla="*/ 0 h 1323439"/>
              <a:gd name="connsiteX4" fmla="*/ 2006999 w 7848600"/>
              <a:gd name="connsiteY4" fmla="*/ 0 h 1323439"/>
              <a:gd name="connsiteX5" fmla="*/ 2489127 w 7848600"/>
              <a:gd name="connsiteY5" fmla="*/ 0 h 1323439"/>
              <a:gd name="connsiteX6" fmla="*/ 3206714 w 7848600"/>
              <a:gd name="connsiteY6" fmla="*/ 0 h 1323439"/>
              <a:gd name="connsiteX7" fmla="*/ 3610356 w 7848600"/>
              <a:gd name="connsiteY7" fmla="*/ 0 h 1323439"/>
              <a:gd name="connsiteX8" fmla="*/ 4327942 w 7848600"/>
              <a:gd name="connsiteY8" fmla="*/ 0 h 1323439"/>
              <a:gd name="connsiteX9" fmla="*/ 5045529 w 7848600"/>
              <a:gd name="connsiteY9" fmla="*/ 0 h 1323439"/>
              <a:gd name="connsiteX10" fmla="*/ 5606143 w 7848600"/>
              <a:gd name="connsiteY10" fmla="*/ 0 h 1323439"/>
              <a:gd name="connsiteX11" fmla="*/ 6323729 w 7848600"/>
              <a:gd name="connsiteY11" fmla="*/ 0 h 1323439"/>
              <a:gd name="connsiteX12" fmla="*/ 6805857 w 7848600"/>
              <a:gd name="connsiteY12" fmla="*/ 0 h 1323439"/>
              <a:gd name="connsiteX13" fmla="*/ 7287986 w 7848600"/>
              <a:gd name="connsiteY13" fmla="*/ 0 h 1323439"/>
              <a:gd name="connsiteX14" fmla="*/ 7848600 w 7848600"/>
              <a:gd name="connsiteY14" fmla="*/ 0 h 1323439"/>
              <a:gd name="connsiteX15" fmla="*/ 7848600 w 7848600"/>
              <a:gd name="connsiteY15" fmla="*/ 427912 h 1323439"/>
              <a:gd name="connsiteX16" fmla="*/ 7848600 w 7848600"/>
              <a:gd name="connsiteY16" fmla="*/ 869058 h 1323439"/>
              <a:gd name="connsiteX17" fmla="*/ 7848600 w 7848600"/>
              <a:gd name="connsiteY17" fmla="*/ 1323439 h 1323439"/>
              <a:gd name="connsiteX18" fmla="*/ 7209500 w 7848600"/>
              <a:gd name="connsiteY18" fmla="*/ 1323439 h 1323439"/>
              <a:gd name="connsiteX19" fmla="*/ 6884343 w 7848600"/>
              <a:gd name="connsiteY19" fmla="*/ 1323439 h 1323439"/>
              <a:gd name="connsiteX20" fmla="*/ 6480701 w 7848600"/>
              <a:gd name="connsiteY20" fmla="*/ 1323439 h 1323439"/>
              <a:gd name="connsiteX21" fmla="*/ 5763115 w 7848600"/>
              <a:gd name="connsiteY21" fmla="*/ 1323439 h 1323439"/>
              <a:gd name="connsiteX22" fmla="*/ 5202501 w 7848600"/>
              <a:gd name="connsiteY22" fmla="*/ 1323439 h 1323439"/>
              <a:gd name="connsiteX23" fmla="*/ 4798858 w 7848600"/>
              <a:gd name="connsiteY23" fmla="*/ 1323439 h 1323439"/>
              <a:gd name="connsiteX24" fmla="*/ 4238244 w 7848600"/>
              <a:gd name="connsiteY24" fmla="*/ 1323439 h 1323439"/>
              <a:gd name="connsiteX25" fmla="*/ 3913088 w 7848600"/>
              <a:gd name="connsiteY25" fmla="*/ 1323439 h 1323439"/>
              <a:gd name="connsiteX26" fmla="*/ 3587931 w 7848600"/>
              <a:gd name="connsiteY26" fmla="*/ 1323439 h 1323439"/>
              <a:gd name="connsiteX27" fmla="*/ 3027317 w 7848600"/>
              <a:gd name="connsiteY27" fmla="*/ 1323439 h 1323439"/>
              <a:gd name="connsiteX28" fmla="*/ 2623675 w 7848600"/>
              <a:gd name="connsiteY28" fmla="*/ 1323439 h 1323439"/>
              <a:gd name="connsiteX29" fmla="*/ 1984575 w 7848600"/>
              <a:gd name="connsiteY29" fmla="*/ 1323439 h 1323439"/>
              <a:gd name="connsiteX30" fmla="*/ 1580932 w 7848600"/>
              <a:gd name="connsiteY30" fmla="*/ 1323439 h 1323439"/>
              <a:gd name="connsiteX31" fmla="*/ 941832 w 7848600"/>
              <a:gd name="connsiteY31" fmla="*/ 1323439 h 1323439"/>
              <a:gd name="connsiteX32" fmla="*/ 616676 w 7848600"/>
              <a:gd name="connsiteY32" fmla="*/ 1323439 h 1323439"/>
              <a:gd name="connsiteX33" fmla="*/ 0 w 7848600"/>
              <a:gd name="connsiteY33" fmla="*/ 1323439 h 1323439"/>
              <a:gd name="connsiteX34" fmla="*/ 0 w 7848600"/>
              <a:gd name="connsiteY34" fmla="*/ 908761 h 1323439"/>
              <a:gd name="connsiteX35" fmla="*/ 0 w 7848600"/>
              <a:gd name="connsiteY35" fmla="*/ 441146 h 1323439"/>
              <a:gd name="connsiteX36" fmla="*/ 0 w 7848600"/>
              <a:gd name="connsiteY36"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848600" h="1323439" extrusionOk="0">
                <a:moveTo>
                  <a:pt x="0" y="0"/>
                </a:moveTo>
                <a:cubicBezTo>
                  <a:pt x="185606" y="-29525"/>
                  <a:pt x="361469" y="30688"/>
                  <a:pt x="482128" y="0"/>
                </a:cubicBezTo>
                <a:cubicBezTo>
                  <a:pt x="602787" y="-30688"/>
                  <a:pt x="662444" y="19883"/>
                  <a:pt x="807285" y="0"/>
                </a:cubicBezTo>
                <a:cubicBezTo>
                  <a:pt x="952126" y="-19883"/>
                  <a:pt x="1263430" y="61055"/>
                  <a:pt x="1524871" y="0"/>
                </a:cubicBezTo>
                <a:cubicBezTo>
                  <a:pt x="1786312" y="-61055"/>
                  <a:pt x="1902891" y="44427"/>
                  <a:pt x="2006999" y="0"/>
                </a:cubicBezTo>
                <a:cubicBezTo>
                  <a:pt x="2111107" y="-44427"/>
                  <a:pt x="2326780" y="36517"/>
                  <a:pt x="2489127" y="0"/>
                </a:cubicBezTo>
                <a:cubicBezTo>
                  <a:pt x="2651474" y="-36517"/>
                  <a:pt x="2941488" y="58562"/>
                  <a:pt x="3206714" y="0"/>
                </a:cubicBezTo>
                <a:cubicBezTo>
                  <a:pt x="3471940" y="-58562"/>
                  <a:pt x="3418490" y="5999"/>
                  <a:pt x="3610356" y="0"/>
                </a:cubicBezTo>
                <a:cubicBezTo>
                  <a:pt x="3802222" y="-5999"/>
                  <a:pt x="4010369" y="78573"/>
                  <a:pt x="4327942" y="0"/>
                </a:cubicBezTo>
                <a:cubicBezTo>
                  <a:pt x="4645515" y="-78573"/>
                  <a:pt x="4889199" y="16296"/>
                  <a:pt x="5045529" y="0"/>
                </a:cubicBezTo>
                <a:cubicBezTo>
                  <a:pt x="5201859" y="-16296"/>
                  <a:pt x="5361915" y="39796"/>
                  <a:pt x="5606143" y="0"/>
                </a:cubicBezTo>
                <a:cubicBezTo>
                  <a:pt x="5850371" y="-39796"/>
                  <a:pt x="6080515" y="78760"/>
                  <a:pt x="6323729" y="0"/>
                </a:cubicBezTo>
                <a:cubicBezTo>
                  <a:pt x="6566943" y="-78760"/>
                  <a:pt x="6683003" y="54037"/>
                  <a:pt x="6805857" y="0"/>
                </a:cubicBezTo>
                <a:cubicBezTo>
                  <a:pt x="6928711" y="-54037"/>
                  <a:pt x="7147803" y="56975"/>
                  <a:pt x="7287986" y="0"/>
                </a:cubicBezTo>
                <a:cubicBezTo>
                  <a:pt x="7428169" y="-56975"/>
                  <a:pt x="7584254" y="59044"/>
                  <a:pt x="7848600" y="0"/>
                </a:cubicBezTo>
                <a:cubicBezTo>
                  <a:pt x="7886558" y="109632"/>
                  <a:pt x="7847866" y="258383"/>
                  <a:pt x="7848600" y="427912"/>
                </a:cubicBezTo>
                <a:cubicBezTo>
                  <a:pt x="7849334" y="597441"/>
                  <a:pt x="7828524" y="658415"/>
                  <a:pt x="7848600" y="869058"/>
                </a:cubicBezTo>
                <a:cubicBezTo>
                  <a:pt x="7868676" y="1079701"/>
                  <a:pt x="7814408" y="1213985"/>
                  <a:pt x="7848600" y="1323439"/>
                </a:cubicBezTo>
                <a:cubicBezTo>
                  <a:pt x="7615463" y="1389082"/>
                  <a:pt x="7417448" y="1318489"/>
                  <a:pt x="7209500" y="1323439"/>
                </a:cubicBezTo>
                <a:cubicBezTo>
                  <a:pt x="7001552" y="1328389"/>
                  <a:pt x="7043353" y="1294089"/>
                  <a:pt x="6884343" y="1323439"/>
                </a:cubicBezTo>
                <a:cubicBezTo>
                  <a:pt x="6725333" y="1352789"/>
                  <a:pt x="6568964" y="1323054"/>
                  <a:pt x="6480701" y="1323439"/>
                </a:cubicBezTo>
                <a:cubicBezTo>
                  <a:pt x="6392438" y="1323824"/>
                  <a:pt x="6119670" y="1318547"/>
                  <a:pt x="5763115" y="1323439"/>
                </a:cubicBezTo>
                <a:cubicBezTo>
                  <a:pt x="5406560" y="1328331"/>
                  <a:pt x="5363216" y="1285588"/>
                  <a:pt x="5202501" y="1323439"/>
                </a:cubicBezTo>
                <a:cubicBezTo>
                  <a:pt x="5041786" y="1361290"/>
                  <a:pt x="4970124" y="1308882"/>
                  <a:pt x="4798858" y="1323439"/>
                </a:cubicBezTo>
                <a:cubicBezTo>
                  <a:pt x="4627592" y="1337996"/>
                  <a:pt x="4453032" y="1317206"/>
                  <a:pt x="4238244" y="1323439"/>
                </a:cubicBezTo>
                <a:cubicBezTo>
                  <a:pt x="4023456" y="1329672"/>
                  <a:pt x="3983113" y="1299265"/>
                  <a:pt x="3913088" y="1323439"/>
                </a:cubicBezTo>
                <a:cubicBezTo>
                  <a:pt x="3843063" y="1347613"/>
                  <a:pt x="3699361" y="1290932"/>
                  <a:pt x="3587931" y="1323439"/>
                </a:cubicBezTo>
                <a:cubicBezTo>
                  <a:pt x="3476501" y="1355946"/>
                  <a:pt x="3303089" y="1285919"/>
                  <a:pt x="3027317" y="1323439"/>
                </a:cubicBezTo>
                <a:cubicBezTo>
                  <a:pt x="2751545" y="1360959"/>
                  <a:pt x="2771617" y="1298463"/>
                  <a:pt x="2623675" y="1323439"/>
                </a:cubicBezTo>
                <a:cubicBezTo>
                  <a:pt x="2475733" y="1348415"/>
                  <a:pt x="2231849" y="1254182"/>
                  <a:pt x="1984575" y="1323439"/>
                </a:cubicBezTo>
                <a:cubicBezTo>
                  <a:pt x="1737301" y="1392696"/>
                  <a:pt x="1748501" y="1288050"/>
                  <a:pt x="1580932" y="1323439"/>
                </a:cubicBezTo>
                <a:cubicBezTo>
                  <a:pt x="1413363" y="1358828"/>
                  <a:pt x="1194070" y="1285297"/>
                  <a:pt x="941832" y="1323439"/>
                </a:cubicBezTo>
                <a:cubicBezTo>
                  <a:pt x="689594" y="1361581"/>
                  <a:pt x="684612" y="1288029"/>
                  <a:pt x="616676" y="1323439"/>
                </a:cubicBezTo>
                <a:cubicBezTo>
                  <a:pt x="548740" y="1358849"/>
                  <a:pt x="250353" y="1315050"/>
                  <a:pt x="0" y="1323439"/>
                </a:cubicBezTo>
                <a:cubicBezTo>
                  <a:pt x="-10530" y="1235636"/>
                  <a:pt x="41801" y="1087593"/>
                  <a:pt x="0" y="908761"/>
                </a:cubicBezTo>
                <a:cubicBezTo>
                  <a:pt x="-41801" y="729929"/>
                  <a:pt x="52090" y="671003"/>
                  <a:pt x="0" y="441146"/>
                </a:cubicBezTo>
                <a:cubicBezTo>
                  <a:pt x="-52090" y="211289"/>
                  <a:pt x="41206" y="110517"/>
                  <a:pt x="0" y="0"/>
                </a:cubicBezTo>
                <a:close/>
              </a:path>
            </a:pathLst>
          </a:custGeom>
          <a:noFill/>
          <a:ln w="38100">
            <a:solidFill>
              <a:srgbClr val="C0000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None/>
            </a:pPr>
            <a:r>
              <a:rPr lang="en-US" altLang="en-US" sz="4000" b="1" dirty="0">
                <a:solidFill>
                  <a:srgbClr val="C00000"/>
                </a:solidFill>
                <a:effectLst>
                  <a:outerShdw blurRad="38100" dist="38100" dir="2700000" algn="tl">
                    <a:srgbClr val="000000">
                      <a:alpha val="43137"/>
                    </a:srgbClr>
                  </a:outerShdw>
                </a:effectLst>
              </a:rPr>
              <a:t>Configuring Color and Text with CSS</a:t>
            </a:r>
          </a:p>
        </p:txBody>
      </p:sp>
      <p:sp>
        <p:nvSpPr>
          <p:cNvPr id="5" name="Rectangle 4">
            <a:extLst>
              <a:ext uri="{FF2B5EF4-FFF2-40B4-BE49-F238E27FC236}">
                <a16:creationId xmlns:a16="http://schemas.microsoft.com/office/drawing/2014/main" id="{986E8302-C70A-4035-9001-B7AAB679998F}"/>
              </a:ext>
            </a:extLst>
          </p:cNvPr>
          <p:cNvSpPr/>
          <p:nvPr/>
        </p:nvSpPr>
        <p:spPr>
          <a:xfrm>
            <a:off x="-3718" y="1295400"/>
            <a:ext cx="9147717" cy="1015663"/>
          </a:xfrm>
          <a:prstGeom prst="rect">
            <a:avLst/>
          </a:prstGeom>
          <a:solidFill>
            <a:srgbClr val="FFC000"/>
          </a:solidFill>
          <a:ln>
            <a:noFill/>
          </a:ln>
        </p:spPr>
        <p:txBody>
          <a:bodyPr wrap="square">
            <a:spAutoFit/>
          </a:bodyPr>
          <a:lstStyle/>
          <a:p>
            <a:pPr algn="ctr" eaLnBrk="1" hangingPunct="1"/>
            <a:r>
              <a:rPr lang="en-US" altLang="en-US" sz="6000" b="1" dirty="0">
                <a:solidFill>
                  <a:srgbClr val="C00000"/>
                </a:solidFill>
                <a:effectLst>
                  <a:outerShdw blurRad="38100" dist="38100" dir="2700000" algn="tl">
                    <a:srgbClr val="000000">
                      <a:alpha val="43137"/>
                    </a:srgbClr>
                  </a:outerShdw>
                </a:effectLst>
              </a:rPr>
              <a:t>CHAPTER 3 – CSS </a:t>
            </a:r>
            <a:endParaRPr lang="en-US" sz="6000" b="1" dirty="0">
              <a:solidFill>
                <a:srgbClr val="C000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p:txBody>
      </p:sp>
      <p:pic>
        <p:nvPicPr>
          <p:cNvPr id="3" name="Picture 2" descr="Logo, icon&#10;&#10;Description automatically generated">
            <a:extLst>
              <a:ext uri="{FF2B5EF4-FFF2-40B4-BE49-F238E27FC236}">
                <a16:creationId xmlns:a16="http://schemas.microsoft.com/office/drawing/2014/main" id="{F6B53726-C04C-412B-8B9E-403D00AFE2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3340" y="4038600"/>
            <a:ext cx="2133600" cy="2133600"/>
          </a:xfrm>
          <a:prstGeom prst="rect">
            <a:avLst/>
          </a:prstGeom>
        </p:spPr>
      </p:pic>
      <p:sp>
        <p:nvSpPr>
          <p:cNvPr id="2" name="TextBox 1">
            <a:extLst>
              <a:ext uri="{FF2B5EF4-FFF2-40B4-BE49-F238E27FC236}">
                <a16:creationId xmlns:a16="http://schemas.microsoft.com/office/drawing/2014/main" id="{1E3FE869-D681-4BA0-9746-AE375B544D14}"/>
              </a:ext>
            </a:extLst>
          </p:cNvPr>
          <p:cNvSpPr txBox="1"/>
          <p:nvPr/>
        </p:nvSpPr>
        <p:spPr>
          <a:xfrm>
            <a:off x="7162800" y="6324600"/>
            <a:ext cx="1828800" cy="461665"/>
          </a:xfrm>
          <a:prstGeom prst="rect">
            <a:avLst/>
          </a:prstGeom>
          <a:noFill/>
        </p:spPr>
        <p:txBody>
          <a:bodyPr wrap="square" rtlCol="0">
            <a:spAutoFit/>
          </a:bodyPr>
          <a:lstStyle/>
          <a:p>
            <a:r>
              <a:rPr lang="en-US" sz="1200" dirty="0"/>
              <a:t>Image credit: </a:t>
            </a:r>
            <a:br>
              <a:rPr lang="en-US" sz="1200" dirty="0"/>
            </a:br>
            <a:r>
              <a:rPr lang="en-US" sz="1200" dirty="0">
                <a:hlinkClick r:id="rId3"/>
              </a:rPr>
              <a:t>www.pngwing.com</a:t>
            </a:r>
            <a:r>
              <a:rPr lang="en-US" sz="1200" dirty="0"/>
              <a:t> </a:t>
            </a:r>
          </a:p>
        </p:txBody>
      </p:sp>
    </p:spTree>
    <p:extLst>
      <p:ext uri="{BB962C8B-B14F-4D97-AF65-F5344CB8AC3E}">
        <p14:creationId xmlns:p14="http://schemas.microsoft.com/office/powerpoint/2010/main" val="394597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609600" y="1905000"/>
            <a:ext cx="80772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i="1" dirty="0"/>
              <a:t>Feel free to explore on your own: </a:t>
            </a:r>
          </a:p>
          <a:p>
            <a:pPr marL="342900" indent="-342900" eaLnBrk="1" hangingPunct="1">
              <a:spcBef>
                <a:spcPct val="0"/>
              </a:spcBef>
            </a:pPr>
            <a:r>
              <a:rPr lang="en-US" altLang="en-US" sz="2800" u="sng" dirty="0">
                <a:hlinkClick r:id="rId2"/>
              </a:rPr>
              <a:t>color.adobe.com</a:t>
            </a:r>
            <a:br>
              <a:rPr lang="en-US" altLang="en-US" sz="2800" u="sng" dirty="0"/>
            </a:br>
            <a:endParaRPr lang="en-US" altLang="en-US" sz="2800" dirty="0"/>
          </a:p>
          <a:p>
            <a:pPr marL="342900" indent="-342900" eaLnBrk="1" hangingPunct="1">
              <a:spcBef>
                <a:spcPct val="0"/>
              </a:spcBef>
            </a:pPr>
            <a:r>
              <a:rPr lang="en-US" altLang="en-US" sz="2800" dirty="0">
                <a:hlinkClick r:id="rId3"/>
              </a:rPr>
              <a:t>coolors.co</a:t>
            </a:r>
            <a:br>
              <a:rPr lang="en-US" altLang="en-US" sz="2800" dirty="0"/>
            </a:br>
            <a:endParaRPr lang="en-US" altLang="en-US" sz="2800" dirty="0"/>
          </a:p>
          <a:p>
            <a:pPr marL="342900" indent="-342900" eaLnBrk="1" hangingPunct="1">
              <a:spcBef>
                <a:spcPct val="0"/>
              </a:spcBef>
            </a:pPr>
            <a:r>
              <a:rPr lang="en-US" altLang="en-US" sz="2800" u="sng" dirty="0">
                <a:hlinkClick r:id="rId4"/>
              </a:rPr>
              <a:t>colr.org</a:t>
            </a:r>
            <a:r>
              <a:rPr lang="en-US" altLang="en-US" sz="2800" dirty="0"/>
              <a:t> </a:t>
            </a:r>
            <a:r>
              <a:rPr lang="en-US" altLang="en-US" sz="2400" dirty="0"/>
              <a:t>(Choose colors based on a picture) </a:t>
            </a:r>
            <a:endParaRPr lang="en-US" altLang="en-US" sz="2800" dirty="0"/>
          </a:p>
          <a:p>
            <a:pPr eaLnBrk="1" hangingPunct="1">
              <a:spcBef>
                <a:spcPct val="0"/>
              </a:spcBef>
              <a:buFontTx/>
              <a:buNone/>
            </a:pPr>
            <a:r>
              <a:rPr lang="en-US" altLang="en-US" sz="2000" dirty="0"/>
              <a:t> </a:t>
            </a:r>
          </a:p>
        </p:txBody>
      </p:sp>
      <p:sp>
        <p:nvSpPr>
          <p:cNvPr id="4" name="Title 1">
            <a:extLst>
              <a:ext uri="{FF2B5EF4-FFF2-40B4-BE49-F238E27FC236}">
                <a16:creationId xmlns:a16="http://schemas.microsoft.com/office/drawing/2014/main" id="{E8D4FCC0-C5B0-4B1E-80E0-1217B624322E}"/>
              </a:ext>
            </a:extLst>
          </p:cNvPr>
          <p:cNvSpPr txBox="1">
            <a:spLocks/>
          </p:cNvSpPr>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C00000"/>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altLang="en-US" sz="4400" b="1" i="1" dirty="0"/>
              <a:t>Additional color sites</a:t>
            </a:r>
          </a:p>
        </p:txBody>
      </p:sp>
    </p:spTree>
    <p:extLst>
      <p:ext uri="{BB962C8B-B14F-4D97-AF65-F5344CB8AC3E}">
        <p14:creationId xmlns:p14="http://schemas.microsoft.com/office/powerpoint/2010/main" val="379728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657225" y="1357297"/>
            <a:ext cx="7010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0"/>
              </a:spcBef>
            </a:pPr>
            <a:r>
              <a:rPr lang="en-US" altLang="en-US" sz="2800" dirty="0"/>
              <a:t>HTML element</a:t>
            </a:r>
          </a:p>
          <a:p>
            <a:pPr marL="457200" indent="-457200" eaLnBrk="1" hangingPunct="1">
              <a:spcBef>
                <a:spcPct val="0"/>
              </a:spcBef>
            </a:pPr>
            <a:r>
              <a:rPr lang="en-US" altLang="en-US" sz="2800" dirty="0"/>
              <a:t>.class </a:t>
            </a:r>
          </a:p>
          <a:p>
            <a:pPr marL="457200" indent="-457200" eaLnBrk="1" hangingPunct="1">
              <a:spcBef>
                <a:spcPct val="0"/>
              </a:spcBef>
            </a:pPr>
            <a:r>
              <a:rPr lang="en-US" altLang="en-US" sz="2800" dirty="0"/>
              <a:t>#id </a:t>
            </a:r>
          </a:p>
        </p:txBody>
      </p:sp>
      <p:sp>
        <p:nvSpPr>
          <p:cNvPr id="14339" name="Rectangle 1"/>
          <p:cNvSpPr>
            <a:spLocks noChangeArrowheads="1"/>
          </p:cNvSpPr>
          <p:nvPr/>
        </p:nvSpPr>
        <p:spPr bwMode="auto">
          <a:xfrm>
            <a:off x="657225" y="5244337"/>
            <a:ext cx="8429625" cy="492443"/>
          </a:xfrm>
          <a:prstGeom prst="rect">
            <a:avLst/>
          </a:prstGeom>
          <a:solidFill>
            <a:schemeClr val="accent1">
              <a:alpha val="67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None/>
            </a:pPr>
            <a:r>
              <a:rPr lang="en-US" altLang="en-US" sz="2600" dirty="0"/>
              <a:t>What is a descendant selector?  </a:t>
            </a:r>
          </a:p>
        </p:txBody>
      </p:sp>
      <p:sp>
        <p:nvSpPr>
          <p:cNvPr id="2" name="Rectangle 1">
            <a:extLst>
              <a:ext uri="{FF2B5EF4-FFF2-40B4-BE49-F238E27FC236}">
                <a16:creationId xmlns:a16="http://schemas.microsoft.com/office/drawing/2014/main" id="{C775E04B-1EE2-4785-9DEF-F298B86B557C}"/>
              </a:ext>
            </a:extLst>
          </p:cNvPr>
          <p:cNvSpPr/>
          <p:nvPr/>
        </p:nvSpPr>
        <p:spPr>
          <a:xfrm>
            <a:off x="657225" y="4384357"/>
            <a:ext cx="8458200" cy="492443"/>
          </a:xfrm>
          <a:prstGeom prst="rect">
            <a:avLst/>
          </a:prstGeom>
          <a:solidFill>
            <a:schemeClr val="accent1">
              <a:alpha val="85000"/>
            </a:schemeClr>
          </a:solidFill>
        </p:spPr>
        <p:txBody>
          <a:bodyPr wrap="square">
            <a:spAutoFit/>
          </a:bodyPr>
          <a:lstStyle/>
          <a:p>
            <a:pPr eaLnBrk="1" hangingPunct="1"/>
            <a:r>
              <a:rPr lang="en-US" altLang="en-US" sz="2600" dirty="0"/>
              <a:t>What is difference between class and id?</a:t>
            </a:r>
          </a:p>
        </p:txBody>
      </p:sp>
      <p:sp>
        <p:nvSpPr>
          <p:cNvPr id="6" name="Rectangle 5">
            <a:extLst>
              <a:ext uri="{FF2B5EF4-FFF2-40B4-BE49-F238E27FC236}">
                <a16:creationId xmlns:a16="http://schemas.microsoft.com/office/drawing/2014/main" id="{3ED5A9C8-2934-44FC-A0AF-DCCF4815A393}"/>
              </a:ext>
            </a:extLst>
          </p:cNvPr>
          <p:cNvSpPr/>
          <p:nvPr/>
        </p:nvSpPr>
        <p:spPr>
          <a:xfrm>
            <a:off x="657225" y="2722016"/>
            <a:ext cx="8458200" cy="1523494"/>
          </a:xfrm>
          <a:prstGeom prst="rect">
            <a:avLst/>
          </a:prstGeom>
          <a:solidFill>
            <a:schemeClr val="accent1">
              <a:alpha val="85000"/>
            </a:schemeClr>
          </a:solidFill>
        </p:spPr>
        <p:txBody>
          <a:bodyPr wrap="square">
            <a:spAutoFit/>
          </a:bodyPr>
          <a:lstStyle/>
          <a:p>
            <a:pPr eaLnBrk="1" hangingPunct="1"/>
            <a:r>
              <a:rPr lang="en-US" altLang="en-US" sz="2500" dirty="0"/>
              <a:t>What is difference between </a:t>
            </a:r>
            <a:r>
              <a:rPr lang="en-US" altLang="en-US" sz="2500" b="1" dirty="0"/>
              <a:t>div</a:t>
            </a:r>
            <a:r>
              <a:rPr lang="en-US" altLang="en-US" sz="2500" dirty="0"/>
              <a:t> </a:t>
            </a:r>
            <a:r>
              <a:rPr lang="en-US" altLang="en-US" sz="2000" dirty="0"/>
              <a:t>(p.48)</a:t>
            </a:r>
            <a:r>
              <a:rPr lang="en-US" altLang="en-US" sz="2500" dirty="0"/>
              <a:t> and </a:t>
            </a:r>
            <a:r>
              <a:rPr lang="en-US" altLang="en-US" sz="2000" dirty="0"/>
              <a:t>(p.106) </a:t>
            </a:r>
            <a:r>
              <a:rPr lang="en-US" altLang="en-US" sz="2500" b="1" dirty="0"/>
              <a:t>span</a:t>
            </a:r>
            <a:r>
              <a:rPr lang="en-US" altLang="en-US" sz="2500" dirty="0"/>
              <a:t>?</a:t>
            </a:r>
          </a:p>
          <a:p>
            <a:pPr eaLnBrk="1" hangingPunct="1"/>
            <a:r>
              <a:rPr lang="en-US" altLang="en-US" sz="2000" dirty="0" err="1"/>
              <a:t>Div</a:t>
            </a:r>
            <a:r>
              <a:rPr lang="en-US" altLang="en-US" sz="2000" dirty="0"/>
              <a:t> is block element: entire line, forces new line – p, h1, nav, ul, li,  </a:t>
            </a:r>
            <a:r>
              <a:rPr lang="en-US" altLang="en-US" sz="2800" dirty="0"/>
              <a:t> </a:t>
            </a:r>
          </a:p>
          <a:p>
            <a:pPr eaLnBrk="1" hangingPunct="1"/>
            <a:r>
              <a:rPr lang="en-US" altLang="en-US" sz="2000" dirty="0"/>
              <a:t>Span is inline element: can take up part of line; does not force new line  -- </a:t>
            </a:r>
            <a:r>
              <a:rPr lang="en-US" altLang="en-US" sz="2000" dirty="0" err="1"/>
              <a:t>img</a:t>
            </a:r>
            <a:r>
              <a:rPr lang="en-US" altLang="en-US" sz="2000" dirty="0"/>
              <a:t>, strong, </a:t>
            </a:r>
            <a:r>
              <a:rPr lang="en-US" altLang="en-US" sz="2000" dirty="0" err="1"/>
              <a:t>em</a:t>
            </a:r>
            <a:r>
              <a:rPr lang="en-US" altLang="en-US" sz="2000" dirty="0"/>
              <a:t>, small  </a:t>
            </a:r>
          </a:p>
        </p:txBody>
      </p:sp>
      <p:sp>
        <p:nvSpPr>
          <p:cNvPr id="7" name="Rectangle 1">
            <a:extLst>
              <a:ext uri="{FF2B5EF4-FFF2-40B4-BE49-F238E27FC236}">
                <a16:creationId xmlns:a16="http://schemas.microsoft.com/office/drawing/2014/main" id="{A2668878-E12E-4B23-B8A5-0121A8A83706}"/>
              </a:ext>
            </a:extLst>
          </p:cNvPr>
          <p:cNvSpPr>
            <a:spLocks noChangeArrowheads="1"/>
          </p:cNvSpPr>
          <p:nvPr/>
        </p:nvSpPr>
        <p:spPr bwMode="auto">
          <a:xfrm>
            <a:off x="657225" y="6002178"/>
            <a:ext cx="8458200" cy="492443"/>
          </a:xfrm>
          <a:prstGeom prst="rect">
            <a:avLst/>
          </a:prstGeom>
          <a:solidFill>
            <a:schemeClr val="accent1">
              <a:alpha val="67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None/>
            </a:pPr>
            <a:r>
              <a:rPr lang="en-US" altLang="en-US" sz="2600" dirty="0"/>
              <a:t>How to configure multiple selectors?   </a:t>
            </a:r>
          </a:p>
        </p:txBody>
      </p:sp>
      <p:sp>
        <p:nvSpPr>
          <p:cNvPr id="8" name="Title 1">
            <a:extLst>
              <a:ext uri="{FF2B5EF4-FFF2-40B4-BE49-F238E27FC236}">
                <a16:creationId xmlns:a16="http://schemas.microsoft.com/office/drawing/2014/main" id="{1E26F091-CEDD-496E-811B-0830195F49C2}"/>
              </a:ext>
            </a:extLst>
          </p:cNvPr>
          <p:cNvSpPr txBox="1">
            <a:spLocks/>
          </p:cNvSpPr>
          <p:nvPr/>
        </p:nvSpPr>
        <p:spPr bwMode="auto">
          <a:xfrm>
            <a:off x="657225" y="307536"/>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C00000"/>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altLang="en-US" sz="4400" b="1" dirty="0"/>
              <a:t>CSS Selector types</a:t>
            </a:r>
          </a:p>
        </p:txBody>
      </p:sp>
    </p:spTree>
    <p:extLst>
      <p:ext uri="{BB962C8B-B14F-4D97-AF65-F5344CB8AC3E}">
        <p14:creationId xmlns:p14="http://schemas.microsoft.com/office/powerpoint/2010/main" val="416610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419100" y="228600"/>
            <a:ext cx="8305800" cy="584775"/>
          </a:xfrm>
          <a:prstGeom prst="rect">
            <a:avLst/>
          </a:prstGeom>
          <a:solidFill>
            <a:srgbClr val="FFC000"/>
          </a:solidFill>
          <a:ln w="31750">
            <a:solidFill>
              <a:srgbClr val="FF0000"/>
            </a:solid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dirty="0">
                <a:solidFill>
                  <a:schemeClr val="bg1"/>
                </a:solidFill>
              </a:rPr>
              <a:t>Jumpstart CSS </a:t>
            </a:r>
          </a:p>
        </p:txBody>
      </p:sp>
      <p:sp>
        <p:nvSpPr>
          <p:cNvPr id="2" name="TextBox 1">
            <a:extLst>
              <a:ext uri="{FF2B5EF4-FFF2-40B4-BE49-F238E27FC236}">
                <a16:creationId xmlns:a16="http://schemas.microsoft.com/office/drawing/2014/main" id="{5075336E-44AA-49C9-BF90-D24545C79961}"/>
              </a:ext>
            </a:extLst>
          </p:cNvPr>
          <p:cNvSpPr txBox="1"/>
          <p:nvPr/>
        </p:nvSpPr>
        <p:spPr>
          <a:xfrm>
            <a:off x="419100" y="1066800"/>
            <a:ext cx="5295900" cy="4985980"/>
          </a:xfrm>
          <a:prstGeom prst="rect">
            <a:avLst/>
          </a:prstGeom>
          <a:noFill/>
        </p:spPr>
        <p:txBody>
          <a:bodyPr wrap="square" rtlCol="0">
            <a:spAutoFit/>
          </a:bodyPr>
          <a:lstStyle/>
          <a:p>
            <a:pPr marL="342900" indent="-342900">
              <a:buFont typeface="+mj-lt"/>
              <a:buAutoNum type="arabicPeriod"/>
            </a:pPr>
            <a:r>
              <a:rPr lang="en-US" sz="2200" dirty="0"/>
              <a:t>Copy the starter text on the right into a new HTML file.</a:t>
            </a:r>
            <a:br>
              <a:rPr lang="en-US" sz="2200" dirty="0"/>
            </a:br>
            <a:endParaRPr lang="en-US" sz="2200" dirty="0"/>
          </a:p>
          <a:p>
            <a:pPr marL="342900" indent="-342900">
              <a:buFont typeface="+mj-lt"/>
              <a:buAutoNum type="arabicPeriod"/>
            </a:pPr>
            <a:r>
              <a:rPr lang="en-US" sz="2200" dirty="0"/>
              <a:t>Save inside of Chap 3 as </a:t>
            </a:r>
            <a:r>
              <a:rPr lang="en-US" sz="2200" b="1" dirty="0"/>
              <a:t>jumpstart.css</a:t>
            </a:r>
            <a:br>
              <a:rPr lang="en-US" sz="2200" dirty="0"/>
            </a:br>
            <a:endParaRPr lang="en-US" sz="2200" dirty="0"/>
          </a:p>
          <a:p>
            <a:pPr marL="342900" indent="-342900">
              <a:buFont typeface="+mj-lt"/>
              <a:buAutoNum type="arabicPeriod"/>
            </a:pPr>
            <a:r>
              <a:rPr lang="en-US" sz="2200" dirty="0">
                <a:solidFill>
                  <a:srgbClr val="FFC000"/>
                </a:solidFill>
                <a:highlight>
                  <a:srgbClr val="000000"/>
                </a:highlight>
              </a:rPr>
              <a:t>THIS IS A REVIEW OF CHAPTER 2</a:t>
            </a:r>
            <a:r>
              <a:rPr lang="en-US" sz="2200" dirty="0"/>
              <a:t>.</a:t>
            </a:r>
            <a:br>
              <a:rPr lang="en-US" sz="2200" dirty="0"/>
            </a:br>
            <a:r>
              <a:rPr lang="en-US" sz="2200" dirty="0"/>
              <a:t>Do any 2 of these 4 tasks within 10 minutes</a:t>
            </a:r>
            <a:r>
              <a:rPr lang="en-US" sz="2000" dirty="0"/>
              <a:t>. </a:t>
            </a:r>
          </a:p>
          <a:p>
            <a:pPr marL="630238" lvl="1" indent="-173038">
              <a:buFont typeface="Arial" panose="020B0604020202020204" pitchFamily="34" charset="0"/>
              <a:buChar char="•"/>
            </a:pPr>
            <a:r>
              <a:rPr lang="en-US" sz="2000" dirty="0"/>
              <a:t>Add your email link somewhere on the page</a:t>
            </a:r>
          </a:p>
          <a:p>
            <a:pPr marL="630238" lvl="1" indent="-173038">
              <a:buFont typeface="Arial" panose="020B0604020202020204" pitchFamily="34" charset="0"/>
              <a:buChar char="•"/>
            </a:pPr>
            <a:r>
              <a:rPr lang="en-US" sz="2000" dirty="0"/>
              <a:t>Add an h2 with a list of ways to relax</a:t>
            </a:r>
          </a:p>
          <a:p>
            <a:pPr marL="630238" lvl="1" indent="-173038">
              <a:buFont typeface="Arial" panose="020B0604020202020204" pitchFamily="34" charset="0"/>
              <a:buChar char="•"/>
            </a:pPr>
            <a:r>
              <a:rPr lang="en-US" sz="2000" dirty="0"/>
              <a:t>Add a picture anywhere </a:t>
            </a:r>
          </a:p>
          <a:p>
            <a:pPr marL="630238" lvl="1" indent="-173038">
              <a:buFont typeface="Arial" panose="020B0604020202020204" pitchFamily="34" charset="0"/>
              <a:buChar char="•"/>
            </a:pPr>
            <a:r>
              <a:rPr lang="en-US" sz="2000" dirty="0"/>
              <a:t>Under Reference, link to Wikipedia and Britannia.com </a:t>
            </a:r>
          </a:p>
        </p:txBody>
      </p:sp>
      <p:sp>
        <p:nvSpPr>
          <p:cNvPr id="3" name="TextBox 2">
            <a:extLst>
              <a:ext uri="{FF2B5EF4-FFF2-40B4-BE49-F238E27FC236}">
                <a16:creationId xmlns:a16="http://schemas.microsoft.com/office/drawing/2014/main" id="{0A196458-9B30-4E17-9A87-55B78124A2BC}"/>
              </a:ext>
            </a:extLst>
          </p:cNvPr>
          <p:cNvSpPr txBox="1"/>
          <p:nvPr/>
        </p:nvSpPr>
        <p:spPr>
          <a:xfrm>
            <a:off x="5791201" y="1524000"/>
            <a:ext cx="2962275" cy="4031873"/>
          </a:xfrm>
          <a:prstGeom prst="rect">
            <a:avLst/>
          </a:prstGeom>
          <a:noFill/>
          <a:ln w="15875">
            <a:solidFill>
              <a:srgbClr val="0070C0"/>
            </a:solidFill>
          </a:ln>
        </p:spPr>
        <p:txBody>
          <a:bodyPr wrap="square" rtlCol="0">
            <a:spAutoFit/>
          </a:bodyPr>
          <a:lstStyle/>
          <a:p>
            <a:r>
              <a:rPr lang="en-US" sz="400" dirty="0">
                <a:latin typeface="Courier New" panose="02070309020205020404" pitchFamily="49" charset="0"/>
                <a:cs typeface="Courier New" panose="02070309020205020404" pitchFamily="49" charset="0"/>
              </a:rPr>
              <a:t>&lt;!DOCTYPE html&gt;</a:t>
            </a:r>
          </a:p>
          <a:p>
            <a:r>
              <a:rPr lang="en-US" sz="400" dirty="0">
                <a:latin typeface="Courier New" panose="02070309020205020404" pitchFamily="49" charset="0"/>
                <a:cs typeface="Courier New" panose="02070309020205020404" pitchFamily="49" charset="0"/>
              </a:rPr>
              <a:t>&lt;html lang="</a:t>
            </a:r>
            <a:r>
              <a:rPr lang="en-US" sz="400" dirty="0" err="1">
                <a:latin typeface="Courier New" panose="02070309020205020404" pitchFamily="49" charset="0"/>
                <a:cs typeface="Courier New" panose="02070309020205020404" pitchFamily="49" charset="0"/>
              </a:rPr>
              <a:t>en</a:t>
            </a:r>
            <a:r>
              <a:rPr lang="en-US" sz="400" dirty="0">
                <a:latin typeface="Courier New" panose="02070309020205020404" pitchFamily="49" charset="0"/>
                <a:cs typeface="Courier New" panose="02070309020205020404" pitchFamily="49" charset="0"/>
              </a:rPr>
              <a:t>"&gt;</a:t>
            </a:r>
          </a:p>
          <a:p>
            <a:r>
              <a:rPr lang="en-US" sz="400" dirty="0">
                <a:latin typeface="Courier New" panose="02070309020205020404" pitchFamily="49" charset="0"/>
                <a:cs typeface="Courier New" panose="02070309020205020404" pitchFamily="49" charset="0"/>
              </a:rPr>
              <a:t>&lt;head&gt;</a:t>
            </a:r>
          </a:p>
          <a:p>
            <a:r>
              <a:rPr lang="en-US" sz="400" dirty="0">
                <a:latin typeface="Courier New" panose="02070309020205020404" pitchFamily="49" charset="0"/>
                <a:cs typeface="Courier New" panose="02070309020205020404" pitchFamily="49" charset="0"/>
              </a:rPr>
              <a:t>&lt;meta charset="utf-8"&gt;</a:t>
            </a:r>
          </a:p>
          <a:p>
            <a:r>
              <a:rPr lang="en-US" sz="400" dirty="0">
                <a:latin typeface="Courier New" panose="02070309020205020404" pitchFamily="49" charset="0"/>
                <a:cs typeface="Courier New" panose="02070309020205020404" pitchFamily="49" charset="0"/>
              </a:rPr>
              <a:t>&lt;title&gt;Tired Musings&lt;/title&gt;</a:t>
            </a:r>
          </a:p>
          <a:p>
            <a:r>
              <a:rPr lang="en-US" sz="400" dirty="0">
                <a:latin typeface="Courier New" panose="02070309020205020404" pitchFamily="49" charset="0"/>
                <a:cs typeface="Courier New" panose="02070309020205020404" pitchFamily="49" charset="0"/>
              </a:rPr>
              <a:t>&lt;/head&gt;</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&lt;body&gt;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&lt;header&gt;</a:t>
            </a:r>
          </a:p>
          <a:p>
            <a:r>
              <a:rPr lang="en-US" sz="400" dirty="0">
                <a:latin typeface="Courier New" panose="02070309020205020404" pitchFamily="49" charset="0"/>
                <a:cs typeface="Courier New" panose="02070309020205020404" pitchFamily="49" charset="0"/>
              </a:rPr>
              <a:t>&lt;h1&gt;Tired of Being Tired&lt;/h1&gt;</a:t>
            </a:r>
          </a:p>
          <a:p>
            <a:r>
              <a:rPr lang="en-US" sz="400" dirty="0">
                <a:latin typeface="Courier New" panose="02070309020205020404" pitchFamily="49" charset="0"/>
                <a:cs typeface="Courier New" panose="02070309020205020404" pitchFamily="49" charset="0"/>
              </a:rPr>
              <a:t>&lt;/header&gt;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&lt;main&gt;</a:t>
            </a:r>
          </a:p>
          <a:p>
            <a:r>
              <a:rPr lang="en-US" sz="400" dirty="0">
                <a:latin typeface="Courier New" panose="02070309020205020404" pitchFamily="49" charset="0"/>
                <a:cs typeface="Courier New" panose="02070309020205020404" pitchFamily="49" charset="0"/>
              </a:rPr>
              <a:t>&lt;p&gt;I am tired! Yes, you heard me right. I'm tired. But once you read this article, you'll understand why. For several years, I've been blaming it on middle age, iron poor blood, lack of vitamins, air pollution, water retention, </a:t>
            </a:r>
            <a:r>
              <a:rPr lang="en-US" sz="400" dirty="0" err="1">
                <a:latin typeface="Courier New" panose="02070309020205020404" pitchFamily="49" charset="0"/>
                <a:cs typeface="Courier New" panose="02070309020205020404" pitchFamily="49" charset="0"/>
              </a:rPr>
              <a:t>saccharin,over</a:t>
            </a:r>
            <a:r>
              <a:rPr lang="en-US" sz="400" dirty="0">
                <a:latin typeface="Courier New" panose="02070309020205020404" pitchFamily="49" charset="0"/>
                <a:cs typeface="Courier New" panose="02070309020205020404" pitchFamily="49" charset="0"/>
              </a:rPr>
              <a:t>-eating, dieting, big feet, yellow wax build-up and a dozen or so  other maladies that make you wonder if life is really worth living.&lt;/p&gt;</a:t>
            </a:r>
          </a:p>
          <a:p>
            <a:r>
              <a:rPr lang="en-US" sz="400" dirty="0">
                <a:latin typeface="Courier New" panose="02070309020205020404" pitchFamily="49" charset="0"/>
                <a:cs typeface="Courier New" panose="02070309020205020404" pitchFamily="49" charset="0"/>
              </a:rPr>
              <a:t>&lt;p&gt;But now I find out that those things are not the cause of my being tired! I'm tired simply because I am overworked!&lt;/p&gt;</a:t>
            </a:r>
          </a:p>
          <a:p>
            <a:r>
              <a:rPr lang="en-US" sz="400" dirty="0">
                <a:latin typeface="Courier New" panose="02070309020205020404" pitchFamily="49" charset="0"/>
                <a:cs typeface="Courier New" panose="02070309020205020404" pitchFamily="49" charset="0"/>
              </a:rPr>
              <a:t>&lt;p&gt;I have just figured out the breakdown of the currently employed people in this country and it has left me exhausted. It took quite a bit of studying and calculating on my part, but I think I have it all figured out! I know where every single American is:&lt;/p&gt;</a:t>
            </a: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&lt;h2&gt;Statistics Tell the Story&lt;/h2&gt;</a:t>
            </a:r>
          </a:p>
          <a:p>
            <a:r>
              <a:rPr lang="en-US" sz="400" dirty="0">
                <a:latin typeface="Courier New" panose="02070309020205020404" pitchFamily="49" charset="0"/>
                <a:cs typeface="Courier New" panose="02070309020205020404" pitchFamily="49" charset="0"/>
              </a:rPr>
              <a:t>&lt;p&gt;You see, the population of this country is right around 200 million people. 84 million are retired. That leaves 116 million people to do the work. Of that 116 million, 75 million are in school. Naturally, they can not be counted on to work full-time. We are now down to 41 million people to do all of the work. Of this total, 22 million are employed by the federal government. That leaves us with 19  million left to do all of the work in the private sector.&lt;/p&gt;</a:t>
            </a:r>
          </a:p>
          <a:p>
            <a:r>
              <a:rPr lang="en-US" sz="400" dirty="0">
                <a:latin typeface="Courier New" panose="02070309020205020404" pitchFamily="49" charset="0"/>
                <a:cs typeface="Courier New" panose="02070309020205020404" pitchFamily="49" charset="0"/>
              </a:rPr>
              <a:t>&lt;p&gt;Four million are in the Armed Forces, which leave just 15 million to do all of the work. Take from that number a total of 14,800,000 people who work for state and local government and that leaves us with only 200,000 people to do all of the work.&lt;/p&gt;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&lt;h2&gt;Recommendation for Action&lt;/h2&gt;</a:t>
            </a:r>
          </a:p>
          <a:p>
            <a:r>
              <a:rPr lang="en-US" sz="400" dirty="0">
                <a:latin typeface="Courier New" panose="02070309020205020404" pitchFamily="49" charset="0"/>
                <a:cs typeface="Courier New" panose="02070309020205020404" pitchFamily="49" charset="0"/>
              </a:rPr>
              <a:t>&lt;p&gt;Now there are 199,998 people in prisons. That leaves just two people to do all of the work: you and me! And you're just sitting here reading this stupid webpage! No Wonder I'm so tired! Get to work!!&lt;/p&gt;</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&lt;h2&gt;References&lt;/h2&gt;</a:t>
            </a:r>
          </a:p>
          <a:p>
            <a:r>
              <a:rPr lang="en-US" sz="400" dirty="0">
                <a:latin typeface="Courier New" panose="02070309020205020404" pitchFamily="49" charset="0"/>
                <a:cs typeface="Courier New" panose="02070309020205020404" pitchFamily="49" charset="0"/>
              </a:rPr>
              <a:t>&lt;p&gt;Wikipedia &lt;</a:t>
            </a:r>
            <a:r>
              <a:rPr lang="en-US" sz="400" dirty="0" err="1">
                <a:latin typeface="Courier New" panose="02070309020205020404" pitchFamily="49" charset="0"/>
                <a:cs typeface="Courier New" panose="02070309020205020404" pitchFamily="49" charset="0"/>
              </a:rPr>
              <a:t>br</a:t>
            </a:r>
            <a:r>
              <a:rPr lang="en-US" sz="400" dirty="0">
                <a:latin typeface="Courier New" panose="02070309020205020404" pitchFamily="49" charset="0"/>
                <a:cs typeface="Courier New" panose="02070309020205020404" pitchFamily="49" charset="0"/>
              </a:rPr>
              <a:t>&gt;</a:t>
            </a:r>
          </a:p>
          <a:p>
            <a:r>
              <a:rPr lang="en-US" sz="400" dirty="0">
                <a:latin typeface="Courier New" panose="02070309020205020404" pitchFamily="49" charset="0"/>
                <a:cs typeface="Courier New" panose="02070309020205020404" pitchFamily="49" charset="0"/>
              </a:rPr>
              <a:t> Encyclopedia Britannica &lt;/p&gt;</a:t>
            </a:r>
          </a:p>
          <a:p>
            <a:r>
              <a:rPr lang="en-US" sz="400" dirty="0">
                <a:latin typeface="Courier New" panose="02070309020205020404" pitchFamily="49" charset="0"/>
                <a:cs typeface="Courier New" panose="02070309020205020404" pitchFamily="49" charset="0"/>
              </a:rPr>
              <a:t>&lt;/main&gt;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&lt;footer&gt;Copyright 2022 &amp;copy; by Twisted Thoughts, Inc. &lt;/footer&gt;</a:t>
            </a: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&lt;/body&gt;</a:t>
            </a:r>
          </a:p>
          <a:p>
            <a:r>
              <a:rPr lang="en-US" sz="400" dirty="0">
                <a:latin typeface="Courier New" panose="02070309020205020404" pitchFamily="49" charset="0"/>
                <a:cs typeface="Courier New" panose="02070309020205020404" pitchFamily="49" charset="0"/>
              </a:rPr>
              <a:t>&lt;/html&gt;</a:t>
            </a:r>
          </a:p>
          <a:p>
            <a:endParaRPr lang="en-US" sz="400"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6CE7C960-540C-4144-88DF-F8E026CA7F72}"/>
              </a:ext>
            </a:extLst>
          </p:cNvPr>
          <p:cNvSpPr txBox="1"/>
          <p:nvPr/>
        </p:nvSpPr>
        <p:spPr>
          <a:xfrm>
            <a:off x="5791200" y="1185446"/>
            <a:ext cx="2962275" cy="338554"/>
          </a:xfrm>
          <a:prstGeom prst="rect">
            <a:avLst/>
          </a:prstGeom>
          <a:noFill/>
          <a:ln w="15875">
            <a:solidFill>
              <a:srgbClr val="0070C0"/>
            </a:solidFill>
          </a:ln>
        </p:spPr>
        <p:txBody>
          <a:bodyPr wrap="square" rtlCol="0">
            <a:spAutoFit/>
          </a:bodyPr>
          <a:lstStyle/>
          <a:p>
            <a:r>
              <a:rPr lang="en-US" sz="1600" dirty="0"/>
              <a:t>Copy starter text below:</a:t>
            </a:r>
            <a:endParaRPr lang="en-US" sz="1050" dirty="0">
              <a:latin typeface="Courier New" panose="02070309020205020404" pitchFamily="49" charset="0"/>
              <a:cs typeface="Courier New" panose="02070309020205020404"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762000" y="1295400"/>
            <a:ext cx="7772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t> </a:t>
            </a:r>
          </a:p>
          <a:p>
            <a:pPr eaLnBrk="1" hangingPunct="1">
              <a:spcBef>
                <a:spcPct val="0"/>
              </a:spcBef>
              <a:buFontTx/>
              <a:buNone/>
            </a:pPr>
            <a:r>
              <a:rPr lang="en-US" altLang="en-US" sz="2400" b="1" dirty="0"/>
              <a:t>What is CSS? </a:t>
            </a:r>
          </a:p>
          <a:p>
            <a:pPr marL="512763" eaLnBrk="1" hangingPunct="1">
              <a:spcBef>
                <a:spcPct val="0"/>
              </a:spcBef>
              <a:buFontTx/>
              <a:buNone/>
            </a:pPr>
            <a:r>
              <a:rPr lang="en-US" altLang="en-US" sz="2400" dirty="0"/>
              <a:t>A style sheet language used to describe the appearance and formatting of a HTML document. As with other types of styles, several formats can be included in one style. </a:t>
            </a:r>
          </a:p>
        </p:txBody>
      </p:sp>
      <p:sp>
        <p:nvSpPr>
          <p:cNvPr id="2" name="Rectangle 1"/>
          <p:cNvSpPr/>
          <p:nvPr/>
        </p:nvSpPr>
        <p:spPr>
          <a:xfrm>
            <a:off x="1143000" y="4451322"/>
            <a:ext cx="7391400" cy="830997"/>
          </a:xfrm>
          <a:prstGeom prst="rect">
            <a:avLst/>
          </a:prstGeom>
        </p:spPr>
        <p:txBody>
          <a:bodyPr wrap="square">
            <a:spAutoFit/>
          </a:bodyPr>
          <a:lstStyle/>
          <a:p>
            <a:r>
              <a:rPr lang="en-US" sz="2400" dirty="0"/>
              <a:t>A group of formats that are configured as a unit and can be applied repeatedly. (generic definition) </a:t>
            </a:r>
          </a:p>
        </p:txBody>
      </p:sp>
      <p:sp>
        <p:nvSpPr>
          <p:cNvPr id="3" name="TextBox 2"/>
          <p:cNvSpPr txBox="1"/>
          <p:nvPr/>
        </p:nvSpPr>
        <p:spPr>
          <a:xfrm>
            <a:off x="762000" y="3988036"/>
            <a:ext cx="4114800" cy="461665"/>
          </a:xfrm>
          <a:prstGeom prst="rect">
            <a:avLst/>
          </a:prstGeom>
          <a:noFill/>
        </p:spPr>
        <p:txBody>
          <a:bodyPr wrap="square" rtlCol="0">
            <a:spAutoFit/>
          </a:bodyPr>
          <a:lstStyle/>
          <a:p>
            <a:r>
              <a:rPr lang="en-US" sz="2400" dirty="0">
                <a:solidFill>
                  <a:srgbClr val="C00000"/>
                </a:solidFill>
              </a:rPr>
              <a:t>In other words…</a:t>
            </a:r>
          </a:p>
        </p:txBody>
      </p:sp>
      <p:sp>
        <p:nvSpPr>
          <p:cNvPr id="7" name="Title 1">
            <a:extLst>
              <a:ext uri="{FF2B5EF4-FFF2-40B4-BE49-F238E27FC236}">
                <a16:creationId xmlns:a16="http://schemas.microsoft.com/office/drawing/2014/main" id="{1C363CA5-4EFB-4998-ABEE-9A66589C7911}"/>
              </a:ext>
            </a:extLst>
          </p:cNvPr>
          <p:cNvSpPr>
            <a:spLocks noGrp="1"/>
          </p:cNvSpPr>
          <p:nvPr>
            <p:ph type="title"/>
          </p:nvPr>
        </p:nvSpPr>
        <p:spPr>
          <a:xfrm>
            <a:off x="457200" y="274638"/>
            <a:ext cx="8229600" cy="1143000"/>
          </a:xfrm>
        </p:spPr>
        <p:txBody>
          <a:bodyPr/>
          <a:lstStyle/>
          <a:p>
            <a:r>
              <a:rPr lang="en-US" altLang="en-US" sz="4400" b="1" dirty="0"/>
              <a:t>CHAPTER 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1905000"/>
            <a:ext cx="7848600" cy="3675045"/>
          </a:xfrm>
          <a:prstGeom prst="rect">
            <a:avLst/>
          </a:prstGeom>
        </p:spPr>
        <p:txBody>
          <a:bodyPr wrap="square">
            <a:spAutoFit/>
          </a:bodyPr>
          <a:lstStyle/>
          <a:p>
            <a:pPr eaLnBrk="1" hangingPunct="1">
              <a:defRPr/>
            </a:pPr>
            <a:r>
              <a:rPr lang="en-US" dirty="0">
                <a:latin typeface="Arial" charset="0"/>
                <a:cs typeface="Arial" charset="0"/>
              </a:rPr>
              <a:t> </a:t>
            </a:r>
            <a:r>
              <a:rPr lang="en-US" sz="2800" dirty="0">
                <a:latin typeface="Arial" charset="0"/>
                <a:cs typeface="Arial" charset="0"/>
              </a:rPr>
              <a:t>More control </a:t>
            </a:r>
            <a:r>
              <a:rPr lang="en-US" sz="2800" dirty="0">
                <a:solidFill>
                  <a:schemeClr val="bg2">
                    <a:lumMod val="60000"/>
                    <a:lumOff val="40000"/>
                  </a:schemeClr>
                </a:solidFill>
                <a:latin typeface="Arial" charset="0"/>
                <a:cs typeface="Arial" charset="0"/>
              </a:rPr>
              <a:t>(more features) </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Separate from structure</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Can be re-used </a:t>
            </a:r>
            <a:r>
              <a:rPr lang="en-US" sz="2800" dirty="0">
                <a:solidFill>
                  <a:schemeClr val="bg2">
                    <a:lumMod val="60000"/>
                    <a:lumOff val="40000"/>
                  </a:schemeClr>
                </a:solidFill>
                <a:latin typeface="Arial" charset="0"/>
                <a:cs typeface="Arial" charset="0"/>
              </a:rPr>
              <a:t>(applied to multiple pages; multiple sites)</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Smaller potentially</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Easy to edit and maintain </a:t>
            </a:r>
          </a:p>
        </p:txBody>
      </p:sp>
      <p:sp>
        <p:nvSpPr>
          <p:cNvPr id="4" name="Title 1">
            <a:extLst>
              <a:ext uri="{FF2B5EF4-FFF2-40B4-BE49-F238E27FC236}">
                <a16:creationId xmlns:a16="http://schemas.microsoft.com/office/drawing/2014/main" id="{15CC99FC-4846-4B74-9760-115F63737027}"/>
              </a:ext>
            </a:extLst>
          </p:cNvPr>
          <p:cNvSpPr>
            <a:spLocks noGrp="1"/>
          </p:cNvSpPr>
          <p:nvPr>
            <p:ph type="title"/>
          </p:nvPr>
        </p:nvSpPr>
        <p:spPr>
          <a:xfrm>
            <a:off x="647700" y="190500"/>
            <a:ext cx="7848600" cy="1143000"/>
          </a:xfrm>
        </p:spPr>
        <p:txBody>
          <a:bodyPr/>
          <a:lstStyle/>
          <a:p>
            <a:r>
              <a:rPr lang="en-US" dirty="0">
                <a:latin typeface="Arial" charset="0"/>
                <a:cs typeface="Arial" charset="0"/>
              </a:rPr>
              <a:t> </a:t>
            </a:r>
            <a:r>
              <a:rPr lang="en-US" sz="4400" b="1" dirty="0">
                <a:latin typeface="Arial" charset="0"/>
                <a:cs typeface="Arial" charset="0"/>
              </a:rPr>
              <a:t>Advantages of style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Figur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962400"/>
            <a:ext cx="4557713" cy="1323975"/>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3315" name="Rectangle 3"/>
          <p:cNvSpPr>
            <a:spLocks noChangeArrowheads="1"/>
          </p:cNvSpPr>
          <p:nvPr/>
        </p:nvSpPr>
        <p:spPr bwMode="auto">
          <a:xfrm>
            <a:off x="793750" y="1752600"/>
            <a:ext cx="76644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Selector {property: value; property: value; } </a:t>
            </a:r>
          </a:p>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h1	  {text-align: center; color: #0000ff; } </a:t>
            </a:r>
          </a:p>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 </a:t>
            </a:r>
          </a:p>
          <a:p>
            <a:pPr eaLnBrk="1" hangingPunct="1">
              <a:spcBef>
                <a:spcPct val="0"/>
              </a:spcBef>
              <a:buFontTx/>
              <a:buNone/>
            </a:pP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2400" dirty="0"/>
              <a:t>Here is a visual of it:</a:t>
            </a:r>
          </a:p>
        </p:txBody>
      </p:sp>
      <p:sp>
        <p:nvSpPr>
          <p:cNvPr id="7" name="Title 1">
            <a:extLst>
              <a:ext uri="{FF2B5EF4-FFF2-40B4-BE49-F238E27FC236}">
                <a16:creationId xmlns:a16="http://schemas.microsoft.com/office/drawing/2014/main" id="{2D4C2EF2-732F-4737-B61F-C125B3548DDE}"/>
              </a:ext>
            </a:extLst>
          </p:cNvPr>
          <p:cNvSpPr>
            <a:spLocks noGrp="1"/>
          </p:cNvSpPr>
          <p:nvPr>
            <p:ph type="title"/>
          </p:nvPr>
        </p:nvSpPr>
        <p:spPr>
          <a:xfrm>
            <a:off x="457200" y="76200"/>
            <a:ext cx="8229600" cy="1143000"/>
          </a:xfrm>
        </p:spPr>
        <p:txBody>
          <a:bodyPr/>
          <a:lstStyle/>
          <a:p>
            <a:r>
              <a:rPr lang="en-US" sz="4400" b="1" dirty="0">
                <a:latin typeface="+mj-lt"/>
                <a:cs typeface="Courier New" panose="02070309020205020404" pitchFamily="49" charset="0"/>
              </a:rPr>
              <a:t>CSS Syntax</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998" y="1600200"/>
            <a:ext cx="8136802" cy="3416320"/>
          </a:xfrm>
          <a:prstGeom prst="rect">
            <a:avLst/>
          </a:prstGeom>
        </p:spPr>
        <p:txBody>
          <a:bodyPr wrap="square">
            <a:spAutoFit/>
          </a:bodyPr>
          <a:lstStyle/>
          <a:p>
            <a:pPr marL="457200" indent="-457200" eaLnBrk="1" hangingPunct="1">
              <a:defRPr/>
            </a:pPr>
            <a:r>
              <a:rPr lang="en-US" sz="2400" b="1" dirty="0">
                <a:solidFill>
                  <a:srgbClr val="FF0000"/>
                </a:solidFill>
              </a:rPr>
              <a:t>Inline: </a:t>
            </a:r>
            <a:r>
              <a:rPr lang="en-US" sz="2400" dirty="0">
                <a:solidFill>
                  <a:schemeClr val="bg2">
                    <a:lumMod val="75000"/>
                  </a:schemeClr>
                </a:solidFill>
              </a:rPr>
              <a:t>Added as an attribute of an HTML tag and only applies to that individual element. Used to override others</a:t>
            </a:r>
            <a:r>
              <a:rPr lang="en-US" sz="2400" dirty="0"/>
              <a:t>. </a:t>
            </a:r>
          </a:p>
          <a:p>
            <a:pPr eaLnBrk="1" hangingPunct="1">
              <a:defRPr/>
            </a:pPr>
            <a:endParaRPr lang="en-US" sz="2400" b="1" dirty="0"/>
          </a:p>
          <a:p>
            <a:pPr marL="457200" indent="-457200" eaLnBrk="1" hangingPunct="1">
              <a:defRPr/>
            </a:pPr>
            <a:r>
              <a:rPr lang="en-US" altLang="en-US" sz="2400" b="1" dirty="0">
                <a:solidFill>
                  <a:srgbClr val="FF0000"/>
                </a:solidFill>
              </a:rPr>
              <a:t>Embedded: </a:t>
            </a:r>
            <a:r>
              <a:rPr lang="en-US" altLang="en-US" sz="2400" dirty="0">
                <a:solidFill>
                  <a:schemeClr val="bg2">
                    <a:lumMod val="75000"/>
                  </a:schemeClr>
                </a:solidFill>
              </a:rPr>
              <a:t>Defined in the head area between &lt;style&gt; tags. Applies to the body of that document. </a:t>
            </a:r>
          </a:p>
          <a:p>
            <a:pPr eaLnBrk="1" hangingPunct="1">
              <a:defRPr/>
            </a:pPr>
            <a:endParaRPr lang="en-US" altLang="en-US" sz="2400" b="1" dirty="0"/>
          </a:p>
          <a:p>
            <a:pPr marL="457200" indent="-457200" eaLnBrk="1" hangingPunct="1">
              <a:defRPr/>
            </a:pPr>
            <a:r>
              <a:rPr lang="en-US" altLang="en-US" sz="2400" b="1" dirty="0">
                <a:solidFill>
                  <a:srgbClr val="FF0000"/>
                </a:solidFill>
              </a:rPr>
              <a:t>External: </a:t>
            </a:r>
            <a:r>
              <a:rPr lang="en-US" altLang="en-US" sz="2400" dirty="0">
                <a:solidFill>
                  <a:schemeClr val="bg2">
                    <a:lumMod val="75000"/>
                  </a:schemeClr>
                </a:solidFill>
              </a:rPr>
              <a:t>A separate file which is linked in the &lt;head&gt; section. Used for entire website. </a:t>
            </a:r>
          </a:p>
        </p:txBody>
      </p:sp>
      <p:sp>
        <p:nvSpPr>
          <p:cNvPr id="7" name="Title 1">
            <a:extLst>
              <a:ext uri="{FF2B5EF4-FFF2-40B4-BE49-F238E27FC236}">
                <a16:creationId xmlns:a16="http://schemas.microsoft.com/office/drawing/2014/main" id="{B68F88E0-B997-4B6F-86BC-BCA27787E984}"/>
              </a:ext>
            </a:extLst>
          </p:cNvPr>
          <p:cNvSpPr>
            <a:spLocks noGrp="1"/>
          </p:cNvSpPr>
          <p:nvPr>
            <p:ph type="title"/>
          </p:nvPr>
        </p:nvSpPr>
        <p:spPr>
          <a:xfrm>
            <a:off x="503599" y="381000"/>
            <a:ext cx="8229600" cy="1143000"/>
          </a:xfrm>
        </p:spPr>
        <p:txBody>
          <a:bodyPr/>
          <a:lstStyle/>
          <a:p>
            <a:r>
              <a:rPr lang="en-US" altLang="en-US" sz="4400" b="1" dirty="0"/>
              <a:t>Types of CSS</a:t>
            </a:r>
            <a:endParaRPr lang="en-US" dirty="0"/>
          </a:p>
        </p:txBody>
      </p:sp>
    </p:spTree>
    <p:extLst>
      <p:ext uri="{BB962C8B-B14F-4D97-AF65-F5344CB8AC3E}">
        <p14:creationId xmlns:p14="http://schemas.microsoft.com/office/powerpoint/2010/main" val="274832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1"/>
          <p:cNvSpPr txBox="1">
            <a:spLocks noChangeArrowheads="1"/>
          </p:cNvSpPr>
          <p:nvPr/>
        </p:nvSpPr>
        <p:spPr bwMode="auto">
          <a:xfrm>
            <a:off x="381000" y="572975"/>
            <a:ext cx="809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Examples of types of CSS </a:t>
            </a:r>
          </a:p>
        </p:txBody>
      </p:sp>
      <p:sp>
        <p:nvSpPr>
          <p:cNvPr id="3" name="Rectangle 2"/>
          <p:cNvSpPr/>
          <p:nvPr/>
        </p:nvSpPr>
        <p:spPr>
          <a:xfrm>
            <a:off x="990381" y="1447800"/>
            <a:ext cx="7055288" cy="993775"/>
          </a:xfrm>
          <a:prstGeom prst="rect">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080" name="TextBox 8"/>
          <p:cNvSpPr txBox="1">
            <a:spLocks noChangeArrowheads="1"/>
          </p:cNvSpPr>
          <p:nvPr/>
        </p:nvSpPr>
        <p:spPr bwMode="auto">
          <a:xfrm>
            <a:off x="1150718" y="1838325"/>
            <a:ext cx="6621682"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lnSpc>
                <a:spcPct val="150000"/>
              </a:lnSpc>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&lt;div style="color: #cc99ee"&gt; </a:t>
            </a:r>
          </a:p>
        </p:txBody>
      </p:sp>
      <p:sp>
        <p:nvSpPr>
          <p:cNvPr id="15366" name="TextBox 3"/>
          <p:cNvSpPr txBox="1">
            <a:spLocks noChangeArrowheads="1"/>
          </p:cNvSpPr>
          <p:nvPr/>
        </p:nvSpPr>
        <p:spPr bwMode="auto">
          <a:xfrm>
            <a:off x="1098331" y="1468438"/>
            <a:ext cx="49291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Example for </a:t>
            </a:r>
            <a:r>
              <a:rPr lang="en-US" altLang="en-US" sz="2000" b="1" dirty="0">
                <a:solidFill>
                  <a:srgbClr val="000000"/>
                </a:solidFill>
                <a:latin typeface="Times New Roman" panose="02020603050405020304" pitchFamily="18" charset="0"/>
                <a:cs typeface="Times New Roman" panose="02020603050405020304" pitchFamily="18" charset="0"/>
              </a:rPr>
              <a:t>inline style</a:t>
            </a:r>
            <a:r>
              <a:rPr lang="en-US" altLang="en-US" sz="2000" dirty="0">
                <a:solidFill>
                  <a:srgbClr val="000000"/>
                </a:solidFill>
                <a:latin typeface="Times New Roman" panose="02020603050405020304" pitchFamily="18" charset="0"/>
                <a:cs typeface="Times New Roman" panose="02020603050405020304" pitchFamily="18" charset="0"/>
              </a:rPr>
              <a:t>:</a:t>
            </a:r>
          </a:p>
        </p:txBody>
      </p:sp>
      <p:sp>
        <p:nvSpPr>
          <p:cNvPr id="11" name="Rectangle 10"/>
          <p:cNvSpPr/>
          <p:nvPr/>
        </p:nvSpPr>
        <p:spPr>
          <a:xfrm>
            <a:off x="990380" y="2639101"/>
            <a:ext cx="7055288" cy="2644100"/>
          </a:xfrm>
          <a:prstGeom prst="rect">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4" name="TextBox 8"/>
          <p:cNvSpPr txBox="1">
            <a:spLocks noChangeArrowheads="1"/>
          </p:cNvSpPr>
          <p:nvPr/>
        </p:nvSpPr>
        <p:spPr bwMode="auto">
          <a:xfrm>
            <a:off x="1150718" y="3200400"/>
            <a:ext cx="6621682" cy="18158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&lt;style&gt;</a:t>
            </a:r>
          </a:p>
          <a:p>
            <a:pPr eaLnBrk="1" hangingPunct="1">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body {font-family: </a:t>
            </a:r>
            <a:r>
              <a:rPr lang="en-US" altLang="en-US" sz="1600" dirty="0" err="1">
                <a:solidFill>
                  <a:schemeClr val="accent6">
                    <a:lumMod val="60000"/>
                    <a:lumOff val="40000"/>
                  </a:schemeClr>
                </a:solidFill>
                <a:latin typeface="Courier New" pitchFamily="49" charset="0"/>
                <a:cs typeface="Courier New" pitchFamily="49" charset="0"/>
              </a:rPr>
              <a:t>arial</a:t>
            </a:r>
            <a:r>
              <a:rPr lang="en-US" altLang="en-US" sz="1600" dirty="0">
                <a:solidFill>
                  <a:schemeClr val="accent6">
                    <a:lumMod val="60000"/>
                    <a:lumOff val="40000"/>
                  </a:schemeClr>
                </a:solidFill>
                <a:latin typeface="Courier New" pitchFamily="49" charset="0"/>
                <a:cs typeface="Courier New" pitchFamily="49" charset="0"/>
              </a:rPr>
              <a:t>, sans-serif;</a:t>
            </a:r>
          </a:p>
          <a:p>
            <a:pPr eaLnBrk="1" hangingPunct="1">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      background-color: #fefefe; }</a:t>
            </a:r>
          </a:p>
          <a:p>
            <a:pPr eaLnBrk="1" hangingPunct="1">
              <a:spcBef>
                <a:spcPct val="0"/>
              </a:spcBef>
              <a:buFontTx/>
              <a:buNone/>
              <a:defRPr/>
            </a:pPr>
            <a:endParaRPr lang="en-US" altLang="en-US" sz="1600" dirty="0">
              <a:solidFill>
                <a:schemeClr val="accent6">
                  <a:lumMod val="60000"/>
                  <a:lumOff val="40000"/>
                </a:schemeClr>
              </a:solidFill>
              <a:latin typeface="Courier New" pitchFamily="49" charset="0"/>
              <a:cs typeface="Courier New" pitchFamily="49" charset="0"/>
            </a:endParaRPr>
          </a:p>
          <a:p>
            <a:pPr eaLnBrk="1" hangingPunct="1">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p { line-height: 140%;</a:t>
            </a:r>
          </a:p>
          <a:p>
            <a:pPr eaLnBrk="1" hangingPunct="1">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    color: #ff00ff; }</a:t>
            </a:r>
          </a:p>
          <a:p>
            <a:pPr eaLnBrk="1" hangingPunct="1">
              <a:spcBef>
                <a:spcPct val="0"/>
              </a:spcBef>
              <a:buFontTx/>
              <a:buNone/>
              <a:defRPr/>
            </a:pPr>
            <a:r>
              <a:rPr lang="en-US" altLang="en-US" sz="1600" dirty="0">
                <a:solidFill>
                  <a:schemeClr val="accent6">
                    <a:lumMod val="60000"/>
                    <a:lumOff val="40000"/>
                  </a:schemeClr>
                </a:solidFill>
                <a:latin typeface="Courier New" pitchFamily="49" charset="0"/>
                <a:cs typeface="Courier New" pitchFamily="49" charset="0"/>
              </a:rPr>
              <a:t>&lt;/style&gt;</a:t>
            </a:r>
          </a:p>
        </p:txBody>
      </p:sp>
      <p:sp>
        <p:nvSpPr>
          <p:cNvPr id="15369" name="TextBox 13"/>
          <p:cNvSpPr txBox="1">
            <a:spLocks noChangeArrowheads="1"/>
          </p:cNvSpPr>
          <p:nvPr/>
        </p:nvSpPr>
        <p:spPr bwMode="auto">
          <a:xfrm>
            <a:off x="1128494" y="2743200"/>
            <a:ext cx="48291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Implementation of </a:t>
            </a:r>
            <a:r>
              <a:rPr lang="en-US" altLang="en-US" sz="2000" b="1" dirty="0">
                <a:solidFill>
                  <a:srgbClr val="000000"/>
                </a:solidFill>
                <a:latin typeface="Times New Roman" panose="02020603050405020304" pitchFamily="18" charset="0"/>
                <a:cs typeface="Times New Roman" panose="02020603050405020304" pitchFamily="18" charset="0"/>
              </a:rPr>
              <a:t>embedded styles</a:t>
            </a:r>
            <a:r>
              <a:rPr lang="en-US" altLang="en-US" sz="2000" dirty="0">
                <a:solidFill>
                  <a:srgbClr val="000000"/>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E3ED18DA-2097-4A19-AF81-27CB57ACF780}"/>
              </a:ext>
            </a:extLst>
          </p:cNvPr>
          <p:cNvSpPr/>
          <p:nvPr/>
        </p:nvSpPr>
        <p:spPr>
          <a:xfrm>
            <a:off x="990600" y="5486400"/>
            <a:ext cx="7062788" cy="976313"/>
          </a:xfrm>
          <a:prstGeom prst="rect">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TextBox 8">
            <a:extLst>
              <a:ext uri="{FF2B5EF4-FFF2-40B4-BE49-F238E27FC236}">
                <a16:creationId xmlns:a16="http://schemas.microsoft.com/office/drawing/2014/main" id="{7CFA2EBB-831F-4D57-AE92-2BD3871689BF}"/>
              </a:ext>
            </a:extLst>
          </p:cNvPr>
          <p:cNvSpPr txBox="1">
            <a:spLocks noChangeArrowheads="1"/>
          </p:cNvSpPr>
          <p:nvPr/>
        </p:nvSpPr>
        <p:spPr bwMode="auto">
          <a:xfrm>
            <a:off x="1150938" y="5876925"/>
            <a:ext cx="6621462" cy="338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600" dirty="0">
                <a:solidFill>
                  <a:schemeClr val="accent6">
                    <a:lumMod val="60000"/>
                    <a:lumOff val="40000"/>
                  </a:schemeClr>
                </a:solidFill>
                <a:latin typeface="Courier New" pitchFamily="49" charset="0"/>
                <a:cs typeface="Courier New" pitchFamily="49" charset="0"/>
              </a:rPr>
              <a:t>&lt;link </a:t>
            </a:r>
            <a:r>
              <a:rPr lang="en-US" altLang="en-US" sz="1600" dirty="0" err="1">
                <a:solidFill>
                  <a:schemeClr val="accent6">
                    <a:lumMod val="60000"/>
                    <a:lumOff val="40000"/>
                  </a:schemeClr>
                </a:solidFill>
                <a:latin typeface="Courier New" pitchFamily="49" charset="0"/>
                <a:cs typeface="Courier New" pitchFamily="49" charset="0"/>
              </a:rPr>
              <a:t>rel</a:t>
            </a:r>
            <a:r>
              <a:rPr lang="en-US" altLang="en-US" sz="1600" dirty="0">
                <a:solidFill>
                  <a:schemeClr val="accent6">
                    <a:lumMod val="60000"/>
                    <a:lumOff val="40000"/>
                  </a:schemeClr>
                </a:solidFill>
                <a:latin typeface="Courier New" pitchFamily="49" charset="0"/>
                <a:cs typeface="Courier New" pitchFamily="49" charset="0"/>
              </a:rPr>
              <a:t>="stylesheet" </a:t>
            </a:r>
            <a:r>
              <a:rPr lang="en-US" altLang="en-US" sz="1600" dirty="0" err="1">
                <a:solidFill>
                  <a:schemeClr val="accent6">
                    <a:lumMod val="60000"/>
                    <a:lumOff val="40000"/>
                  </a:schemeClr>
                </a:solidFill>
                <a:latin typeface="Courier New" pitchFamily="49" charset="0"/>
                <a:cs typeface="Courier New" pitchFamily="49" charset="0"/>
              </a:rPr>
              <a:t>href</a:t>
            </a:r>
            <a:r>
              <a:rPr lang="en-US" altLang="en-US" sz="1600" dirty="0">
                <a:solidFill>
                  <a:schemeClr val="accent6">
                    <a:lumMod val="60000"/>
                    <a:lumOff val="40000"/>
                  </a:schemeClr>
                </a:solidFill>
                <a:latin typeface="Courier New" pitchFamily="49" charset="0"/>
                <a:cs typeface="Courier New" pitchFamily="49" charset="0"/>
              </a:rPr>
              <a:t>="yourfile.css"&gt;</a:t>
            </a:r>
          </a:p>
        </p:txBody>
      </p:sp>
      <p:sp>
        <p:nvSpPr>
          <p:cNvPr id="12" name="TextBox 3">
            <a:extLst>
              <a:ext uri="{FF2B5EF4-FFF2-40B4-BE49-F238E27FC236}">
                <a16:creationId xmlns:a16="http://schemas.microsoft.com/office/drawing/2014/main" id="{1408AE94-1317-43D6-BD8F-E1635C982CF4}"/>
              </a:ext>
            </a:extLst>
          </p:cNvPr>
          <p:cNvSpPr txBox="1">
            <a:spLocks noChangeArrowheads="1"/>
          </p:cNvSpPr>
          <p:nvPr/>
        </p:nvSpPr>
        <p:spPr bwMode="auto">
          <a:xfrm>
            <a:off x="1090612" y="5444635"/>
            <a:ext cx="47085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How to link to </a:t>
            </a:r>
            <a:r>
              <a:rPr lang="en-US" altLang="en-US" sz="2000" b="1" dirty="0">
                <a:solidFill>
                  <a:srgbClr val="000000"/>
                </a:solidFill>
                <a:latin typeface="Times New Roman" panose="02020603050405020304" pitchFamily="18" charset="0"/>
                <a:cs typeface="Times New Roman" panose="02020603050405020304" pitchFamily="18" charset="0"/>
              </a:rPr>
              <a:t>external stylesheet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676400" y="2438400"/>
            <a:ext cx="5791200" cy="1569660"/>
          </a:xfrm>
          <a:prstGeom prst="rect">
            <a:avLst/>
          </a:prstGeom>
          <a:solidFill>
            <a:srgbClr val="FFC000"/>
          </a:solidFill>
          <a:ln w="31750">
            <a:solidFill>
              <a:srgbClr val="C00000"/>
            </a:solid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dirty="0">
                <a:solidFill>
                  <a:schemeClr val="bg1"/>
                </a:solidFill>
              </a:rPr>
              <a:t>See table 3-1</a:t>
            </a:r>
            <a:br>
              <a:rPr lang="en-US" altLang="en-US" dirty="0">
                <a:solidFill>
                  <a:schemeClr val="bg1"/>
                </a:solidFill>
              </a:rPr>
            </a:br>
            <a:r>
              <a:rPr lang="en-US" altLang="en-US" dirty="0">
                <a:solidFill>
                  <a:schemeClr val="bg1"/>
                </a:solidFill>
              </a:rPr>
              <a:t>to review all properties covered in Chapter 3</a:t>
            </a:r>
          </a:p>
        </p:txBody>
      </p:sp>
    </p:spTree>
    <p:extLst>
      <p:ext uri="{BB962C8B-B14F-4D97-AF65-F5344CB8AC3E}">
        <p14:creationId xmlns:p14="http://schemas.microsoft.com/office/powerpoint/2010/main" val="184085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685800" y="2607868"/>
            <a:ext cx="784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None/>
            </a:pPr>
            <a:r>
              <a:rPr lang="en-US" altLang="en-US" sz="3600" i="1" dirty="0">
                <a:latin typeface="Times New Roman" panose="02020603050405020304" pitchFamily="18" charset="0"/>
                <a:cs typeface="Times New Roman" panose="02020603050405020304" pitchFamily="18" charset="0"/>
              </a:rPr>
              <a:t>It’s far past time to talk about comments. </a:t>
            </a:r>
            <a:r>
              <a:rPr lang="en-US" altLang="en-US" sz="3600" i="1" dirty="0">
                <a:solidFill>
                  <a:srgbClr val="FF0000"/>
                </a:solidFill>
                <a:latin typeface="Times New Roman" panose="02020603050405020304" pitchFamily="18" charset="0"/>
                <a:cs typeface="Times New Roman" panose="02020603050405020304" pitchFamily="18" charset="0"/>
              </a:rPr>
              <a:t>Let's do it!</a:t>
            </a:r>
          </a:p>
        </p:txBody>
      </p:sp>
      <p:sp>
        <p:nvSpPr>
          <p:cNvPr id="2" name="TextBox 1">
            <a:extLst>
              <a:ext uri="{FF2B5EF4-FFF2-40B4-BE49-F238E27FC236}">
                <a16:creationId xmlns:a16="http://schemas.microsoft.com/office/drawing/2014/main" id="{B4F87034-987F-4FDB-9687-CD6AFA3EFE15}"/>
              </a:ext>
            </a:extLst>
          </p:cNvPr>
          <p:cNvSpPr txBox="1"/>
          <p:nvPr/>
        </p:nvSpPr>
        <p:spPr>
          <a:xfrm>
            <a:off x="726440" y="4417874"/>
            <a:ext cx="6477000" cy="1754326"/>
          </a:xfrm>
          <a:prstGeom prst="rect">
            <a:avLst/>
          </a:prstGeom>
          <a:noFill/>
        </p:spPr>
        <p:txBody>
          <a:bodyPr wrap="square" rtlCol="0">
            <a:spAutoFit/>
          </a:bodyPr>
          <a:lstStyle/>
          <a:p>
            <a:r>
              <a:rPr lang="en-US" sz="2200" b="1" dirty="0">
                <a:latin typeface="Courier New" panose="02070309020205020404" pitchFamily="49" charset="0"/>
                <a:cs typeface="Courier New" panose="02070309020205020404" pitchFamily="49" charset="0"/>
              </a:rPr>
              <a:t>&lt;!-- </a:t>
            </a:r>
            <a:r>
              <a:rPr lang="en-US" sz="2200" dirty="0">
                <a:latin typeface="Courier New" panose="02070309020205020404" pitchFamily="49" charset="0"/>
                <a:cs typeface="Courier New" panose="02070309020205020404" pitchFamily="49" charset="0"/>
              </a:rPr>
              <a:t>your HTML comment here </a:t>
            </a:r>
            <a:r>
              <a:rPr lang="en-US" sz="2200" b="1" dirty="0">
                <a:latin typeface="Courier New" panose="02070309020205020404" pitchFamily="49" charset="0"/>
                <a:cs typeface="Courier New" panose="02070309020205020404" pitchFamily="49" charset="0"/>
              </a:rPr>
              <a:t>--&gt;</a:t>
            </a:r>
          </a:p>
          <a:p>
            <a:endParaRPr lang="en-US" sz="2200" b="1" dirty="0">
              <a:latin typeface="Courier New" panose="02070309020205020404" pitchFamily="49" charset="0"/>
              <a:cs typeface="Courier New" panose="02070309020205020404" pitchFamily="49" charset="0"/>
            </a:endParaRPr>
          </a:p>
          <a:p>
            <a:endParaRPr lang="en-US" sz="2200" b="1" dirty="0">
              <a:latin typeface="Courier New" panose="02070309020205020404" pitchFamily="49" charset="0"/>
              <a:cs typeface="Courier New" panose="02070309020205020404" pitchFamily="49" charset="0"/>
            </a:endParaRPr>
          </a:p>
          <a:p>
            <a:r>
              <a:rPr lang="en-US" sz="2200" b="1" dirty="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your CSS comment here </a:t>
            </a:r>
            <a:r>
              <a:rPr lang="en-US" sz="2200" b="1" dirty="0">
                <a:latin typeface="Courier New" panose="02070309020205020404" pitchFamily="49" charset="0"/>
                <a:cs typeface="Courier New" panose="02070309020205020404" pitchFamily="49" charset="0"/>
              </a:rPr>
              <a:t>*/</a:t>
            </a:r>
          </a:p>
          <a:p>
            <a:endParaRPr lang="en-US" sz="2000" b="1" dirty="0">
              <a:latin typeface="Courier New" panose="02070309020205020404" pitchFamily="49" charset="0"/>
              <a:cs typeface="Courier New" panose="02070309020205020404" pitchFamily="49" charset="0"/>
            </a:endParaRPr>
          </a:p>
        </p:txBody>
      </p:sp>
      <p:grpSp>
        <p:nvGrpSpPr>
          <p:cNvPr id="6" name="Group 5">
            <a:extLst>
              <a:ext uri="{FF2B5EF4-FFF2-40B4-BE49-F238E27FC236}">
                <a16:creationId xmlns:a16="http://schemas.microsoft.com/office/drawing/2014/main" id="{303C2DA3-DBE5-4ECE-BF88-292FDA520F7A}"/>
              </a:ext>
            </a:extLst>
          </p:cNvPr>
          <p:cNvGrpSpPr/>
          <p:nvPr/>
        </p:nvGrpSpPr>
        <p:grpSpPr>
          <a:xfrm>
            <a:off x="6432755" y="846138"/>
            <a:ext cx="2133600" cy="1659743"/>
            <a:chOff x="5715000" y="4261706"/>
            <a:chExt cx="2286000" cy="1778296"/>
          </a:xfrm>
        </p:grpSpPr>
        <p:sp>
          <p:nvSpPr>
            <p:cNvPr id="3" name="Speech Bubble: Oval 2">
              <a:extLst>
                <a:ext uri="{FF2B5EF4-FFF2-40B4-BE49-F238E27FC236}">
                  <a16:creationId xmlns:a16="http://schemas.microsoft.com/office/drawing/2014/main" id="{9C36842A-FE09-45C4-9FED-8FBAE701D0C6}"/>
                </a:ext>
              </a:extLst>
            </p:cNvPr>
            <p:cNvSpPr/>
            <p:nvPr/>
          </p:nvSpPr>
          <p:spPr>
            <a:xfrm>
              <a:off x="5715000" y="4593452"/>
              <a:ext cx="2286000" cy="1446550"/>
            </a:xfrm>
            <a:prstGeom prst="wedgeEllipseCallout">
              <a:avLst/>
            </a:prstGeom>
            <a:ln w="38100">
              <a:solidFill>
                <a:schemeClr val="tx1"/>
              </a:solidFill>
              <a:extLst>
                <a:ext uri="{C807C97D-BFC1-408E-A445-0C87EB9F89A2}">
                  <ask:lineSketchStyleProps xmlns:ask="http://schemas.microsoft.com/office/drawing/2018/sketchyshapes" sd="1219033472">
                    <a:custGeom>
                      <a:avLst/>
                      <a:gdLst>
                        <a:gd name="connsiteX0" fmla="*/ 666758 w 2286000"/>
                        <a:gd name="connsiteY0" fmla="*/ 1627369 h 1446550"/>
                        <a:gd name="connsiteX1" fmla="*/ 581294 w 2286000"/>
                        <a:gd name="connsiteY1" fmla="*/ 1353187 h 1446550"/>
                        <a:gd name="connsiteX2" fmla="*/ 364196 w 2286000"/>
                        <a:gd name="connsiteY2" fmla="*/ 193880 h 1446550"/>
                        <a:gd name="connsiteX3" fmla="*/ 1489474 w 2286000"/>
                        <a:gd name="connsiteY3" fmla="*/ 34030 h 1446550"/>
                        <a:gd name="connsiteX4" fmla="*/ 2144768 w 2286000"/>
                        <a:gd name="connsiteY4" fmla="*/ 1071542 h 1446550"/>
                        <a:gd name="connsiteX5" fmla="*/ 995100 w 2286000"/>
                        <a:gd name="connsiteY5" fmla="*/ 1440469 h 1446550"/>
                        <a:gd name="connsiteX6" fmla="*/ 666758 w 2286000"/>
                        <a:gd name="connsiteY6" fmla="*/ 1627369 h 144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1446550" fill="none" extrusionOk="0">
                          <a:moveTo>
                            <a:pt x="666758" y="1627369"/>
                          </a:moveTo>
                          <a:cubicBezTo>
                            <a:pt x="621915" y="1506709"/>
                            <a:pt x="631561" y="1433352"/>
                            <a:pt x="581294" y="1353187"/>
                          </a:cubicBezTo>
                          <a:cubicBezTo>
                            <a:pt x="-81101" y="1189376"/>
                            <a:pt x="-375747" y="517344"/>
                            <a:pt x="364196" y="193880"/>
                          </a:cubicBezTo>
                          <a:cubicBezTo>
                            <a:pt x="700843" y="-79020"/>
                            <a:pt x="1108200" y="-8088"/>
                            <a:pt x="1489474" y="34030"/>
                          </a:cubicBezTo>
                          <a:cubicBezTo>
                            <a:pt x="2189530" y="158249"/>
                            <a:pt x="2554168" y="631821"/>
                            <a:pt x="2144768" y="1071542"/>
                          </a:cubicBezTo>
                          <a:cubicBezTo>
                            <a:pt x="1831475" y="1310400"/>
                            <a:pt x="1510335" y="1418766"/>
                            <a:pt x="995100" y="1440469"/>
                          </a:cubicBezTo>
                          <a:cubicBezTo>
                            <a:pt x="930572" y="1512209"/>
                            <a:pt x="759106" y="1528477"/>
                            <a:pt x="666758" y="1627369"/>
                          </a:cubicBezTo>
                          <a:close/>
                        </a:path>
                        <a:path w="2286000" h="1446550" stroke="0" extrusionOk="0">
                          <a:moveTo>
                            <a:pt x="666758" y="1627369"/>
                          </a:moveTo>
                          <a:cubicBezTo>
                            <a:pt x="611790" y="1499209"/>
                            <a:pt x="626807" y="1465372"/>
                            <a:pt x="581294" y="1353187"/>
                          </a:cubicBezTo>
                          <a:cubicBezTo>
                            <a:pt x="16472" y="1134213"/>
                            <a:pt x="-211221" y="486928"/>
                            <a:pt x="364196" y="193880"/>
                          </a:cubicBezTo>
                          <a:cubicBezTo>
                            <a:pt x="653403" y="6247"/>
                            <a:pt x="1056282" y="36981"/>
                            <a:pt x="1489474" y="34030"/>
                          </a:cubicBezTo>
                          <a:cubicBezTo>
                            <a:pt x="2176515" y="251729"/>
                            <a:pt x="2455398" y="556309"/>
                            <a:pt x="2144768" y="1071542"/>
                          </a:cubicBezTo>
                          <a:cubicBezTo>
                            <a:pt x="1927334" y="1298533"/>
                            <a:pt x="1387600" y="1430350"/>
                            <a:pt x="995100" y="1440469"/>
                          </a:cubicBezTo>
                          <a:cubicBezTo>
                            <a:pt x="863457" y="1548348"/>
                            <a:pt x="739704" y="1573081"/>
                            <a:pt x="666758" y="1627369"/>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dirty="0">
                <a:solidFill>
                  <a:schemeClr val="tx1"/>
                </a:solidFill>
                <a:latin typeface="Georgia" panose="02040502050405020303" pitchFamily="18" charset="0"/>
              </a:endParaRPr>
            </a:p>
          </p:txBody>
        </p:sp>
        <p:sp>
          <p:nvSpPr>
            <p:cNvPr id="5" name="TextBox 4">
              <a:extLst>
                <a:ext uri="{FF2B5EF4-FFF2-40B4-BE49-F238E27FC236}">
                  <a16:creationId xmlns:a16="http://schemas.microsoft.com/office/drawing/2014/main" id="{43C2E6FE-B070-4C8D-BD19-ADAC0BCBA18A}"/>
                </a:ext>
              </a:extLst>
            </p:cNvPr>
            <p:cNvSpPr txBox="1"/>
            <p:nvPr/>
          </p:nvSpPr>
          <p:spPr>
            <a:xfrm>
              <a:off x="6248400" y="4261706"/>
              <a:ext cx="1752600" cy="1446550"/>
            </a:xfrm>
            <a:prstGeom prst="rect">
              <a:avLst/>
            </a:prstGeom>
            <a:noFill/>
          </p:spPr>
          <p:txBody>
            <a:bodyPr wrap="square" rtlCol="0">
              <a:spAutoFit/>
            </a:bodyPr>
            <a:lstStyle/>
            <a:p>
              <a:r>
                <a:rPr lang="en-US" sz="8800" dirty="0">
                  <a:latin typeface="Georgia" panose="02040502050405020303" pitchFamily="18" charset="0"/>
                </a:rPr>
                <a:t>…</a:t>
              </a:r>
            </a:p>
          </p:txBody>
        </p:sp>
      </p:grpSp>
      <p:sp>
        <p:nvSpPr>
          <p:cNvPr id="10" name="Title 1">
            <a:extLst>
              <a:ext uri="{FF2B5EF4-FFF2-40B4-BE49-F238E27FC236}">
                <a16:creationId xmlns:a16="http://schemas.microsoft.com/office/drawing/2014/main" id="{EFA92F1F-E06B-46F3-A0CC-59E5E2CC8868}"/>
              </a:ext>
            </a:extLst>
          </p:cNvPr>
          <p:cNvSpPr>
            <a:spLocks noGrp="1"/>
          </p:cNvSpPr>
          <p:nvPr>
            <p:ph type="title"/>
          </p:nvPr>
        </p:nvSpPr>
        <p:spPr>
          <a:xfrm>
            <a:off x="457200" y="274638"/>
            <a:ext cx="8229600" cy="1143000"/>
          </a:xfrm>
        </p:spPr>
        <p:txBody>
          <a:bodyPr/>
          <a:lstStyle/>
          <a:p>
            <a:pPr eaLnBrk="1" hangingPunct="1"/>
            <a:r>
              <a:rPr lang="en-US" altLang="en-US" sz="4400" b="1" dirty="0"/>
              <a:t>HTML &amp; CSS Comments</a:t>
            </a:r>
          </a:p>
        </p:txBody>
      </p:sp>
    </p:spTree>
    <p:extLst>
      <p:ext uri="{BB962C8B-B14F-4D97-AF65-F5344CB8AC3E}">
        <p14:creationId xmlns:p14="http://schemas.microsoft.com/office/powerpoint/2010/main" val="2098688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90600"/>
            <a:ext cx="8229600" cy="4124206"/>
          </a:xfrm>
          <a:prstGeom prst="rect">
            <a:avLst/>
          </a:prstGeom>
        </p:spPr>
        <p:txBody>
          <a:bodyPr wrap="square">
            <a:spAutoFit/>
          </a:bodyPr>
          <a:lstStyle/>
          <a:p>
            <a:pPr eaLnBrk="1" hangingPunct="1">
              <a:defRPr/>
            </a:pPr>
            <a:r>
              <a:rPr lang="en-US" sz="2200" dirty="0">
                <a:latin typeface="Arial" charset="0"/>
                <a:cs typeface="Arial" charset="0"/>
              </a:rPr>
              <a:t>There are several ways of applying color to webpages.</a:t>
            </a:r>
          </a:p>
          <a:p>
            <a:pPr eaLnBrk="1" hangingPunct="1">
              <a:defRPr/>
            </a:pPr>
            <a:r>
              <a:rPr lang="en-US" sz="2200" dirty="0">
                <a:latin typeface="Arial" charset="0"/>
                <a:cs typeface="Arial" charset="0"/>
              </a:rPr>
              <a:t>  </a:t>
            </a:r>
          </a:p>
          <a:p>
            <a:pPr marL="342900" indent="-342900" eaLnBrk="1" hangingPunct="1">
              <a:buFont typeface="+mj-lt"/>
              <a:buAutoNum type="arabicPeriod"/>
              <a:defRPr/>
            </a:pPr>
            <a:r>
              <a:rPr lang="en-US" sz="2200" dirty="0">
                <a:solidFill>
                  <a:srgbClr val="00B050"/>
                </a:solidFill>
                <a:latin typeface="Arial" charset="0"/>
                <a:cs typeface="Arial" charset="0"/>
              </a:rPr>
              <a:t>Names: </a:t>
            </a:r>
            <a:r>
              <a:rPr lang="en-US" sz="2200" dirty="0">
                <a:latin typeface="Arial" charset="0"/>
                <a:cs typeface="Arial" charset="0"/>
              </a:rPr>
              <a:t>modern browsers support 140 names. </a:t>
            </a:r>
            <a:br>
              <a:rPr lang="en-US" sz="2200" dirty="0">
                <a:latin typeface="Arial" charset="0"/>
                <a:cs typeface="Arial" charset="0"/>
              </a:rPr>
            </a:br>
            <a:r>
              <a:rPr lang="en-US" sz="2200" dirty="0">
                <a:latin typeface="Arial" charset="0"/>
                <a:cs typeface="Arial" charset="0"/>
                <a:hlinkClick r:id="rId2"/>
              </a:rPr>
              <a:t>https://www.w3schools.com/colors/colors_names.asp</a:t>
            </a:r>
            <a:r>
              <a:rPr lang="en-US" sz="2200" dirty="0">
                <a:latin typeface="Arial" charset="0"/>
                <a:cs typeface="Arial" charset="0"/>
              </a:rPr>
              <a:t> </a:t>
            </a:r>
            <a:br>
              <a:rPr lang="en-US" sz="2200" dirty="0">
                <a:latin typeface="Arial" charset="0"/>
                <a:cs typeface="Arial" charset="0"/>
              </a:rPr>
            </a:br>
            <a:endParaRPr lang="en-US" sz="2200" dirty="0">
              <a:latin typeface="Arial" charset="0"/>
              <a:cs typeface="Arial" charset="0"/>
            </a:endParaRPr>
          </a:p>
          <a:p>
            <a:pPr marL="342900" indent="-342900" eaLnBrk="1" hangingPunct="1">
              <a:buFont typeface="+mj-lt"/>
              <a:buAutoNum type="arabicPeriod"/>
              <a:defRPr/>
            </a:pPr>
            <a:r>
              <a:rPr lang="en-US" sz="2200" dirty="0">
                <a:solidFill>
                  <a:srgbClr val="00B050"/>
                </a:solidFill>
                <a:latin typeface="Arial" charset="0"/>
                <a:cs typeface="Arial" charset="0"/>
              </a:rPr>
              <a:t>RGB: </a:t>
            </a:r>
            <a:r>
              <a:rPr lang="en-US" sz="2200" dirty="0">
                <a:latin typeface="Arial" charset="0"/>
                <a:cs typeface="Arial" charset="0"/>
              </a:rPr>
              <a:t>rgb(0,150,220); </a:t>
            </a:r>
            <a:r>
              <a:rPr lang="en-US" sz="2000" dirty="0">
                <a:latin typeface="Arial" charset="0"/>
                <a:cs typeface="Arial" charset="0"/>
              </a:rPr>
              <a:t>representing intensity of rgb from 0-255)</a:t>
            </a:r>
            <a:br>
              <a:rPr lang="en-US" sz="2000" dirty="0">
                <a:latin typeface="Arial" charset="0"/>
                <a:cs typeface="Arial" charset="0"/>
              </a:rPr>
            </a:br>
            <a:r>
              <a:rPr lang="en-US" sz="2000" dirty="0">
                <a:latin typeface="Arial" charset="0"/>
                <a:cs typeface="Arial" charset="0"/>
              </a:rPr>
              <a:t>none=0 and all=255	</a:t>
            </a:r>
            <a:r>
              <a:rPr lang="en-US" sz="2000" dirty="0">
                <a:latin typeface="Arial" charset="0"/>
                <a:cs typeface="Arial" charset="0"/>
                <a:hlinkClick r:id="rId3"/>
              </a:rPr>
              <a:t>More info</a:t>
            </a:r>
            <a:endParaRPr lang="en-US" sz="2000" dirty="0">
              <a:latin typeface="Arial" charset="0"/>
              <a:cs typeface="Arial" charset="0"/>
            </a:endParaRPr>
          </a:p>
          <a:p>
            <a:pPr eaLnBrk="1" hangingPunct="1">
              <a:defRPr/>
            </a:pPr>
            <a:r>
              <a:rPr lang="en-US" sz="2000" dirty="0">
                <a:latin typeface="Arial" charset="0"/>
                <a:cs typeface="Arial" charset="0"/>
              </a:rPr>
              <a:t>     Black = 0 and white = 255 </a:t>
            </a:r>
            <a:br>
              <a:rPr lang="en-US" sz="2200" dirty="0">
                <a:latin typeface="Arial" charset="0"/>
                <a:cs typeface="Arial" charset="0"/>
              </a:rPr>
            </a:br>
            <a:r>
              <a:rPr lang="en-US" sz="2200" dirty="0">
                <a:latin typeface="Arial" charset="0"/>
                <a:cs typeface="Arial" charset="0"/>
              </a:rPr>
              <a:t> </a:t>
            </a:r>
          </a:p>
          <a:p>
            <a:pPr marL="342900" indent="-342900" eaLnBrk="1" hangingPunct="1">
              <a:buFont typeface="+mj-lt"/>
              <a:buAutoNum type="arabicPeriod" startAt="3"/>
              <a:defRPr/>
            </a:pPr>
            <a:r>
              <a:rPr lang="en-US" sz="2200" dirty="0">
                <a:solidFill>
                  <a:srgbClr val="00B050"/>
                </a:solidFill>
                <a:latin typeface="Arial" charset="0"/>
                <a:cs typeface="Arial" charset="0"/>
              </a:rPr>
              <a:t>Hexadecimal: </a:t>
            </a:r>
            <a:r>
              <a:rPr lang="en-US" sz="2200" dirty="0">
                <a:latin typeface="Arial" charset="0"/>
                <a:cs typeface="Arial" charset="0"/>
              </a:rPr>
              <a:t>#9400BF </a:t>
            </a:r>
            <a:br>
              <a:rPr lang="en-US" sz="2200" dirty="0">
                <a:latin typeface="Arial" charset="0"/>
                <a:cs typeface="Arial" charset="0"/>
              </a:rPr>
            </a:br>
            <a:r>
              <a:rPr lang="en-US" sz="2200" dirty="0">
                <a:latin typeface="Arial" charset="0"/>
                <a:cs typeface="Arial" charset="0"/>
              </a:rPr>
              <a:t>-uses base 16; 0-9 and A-F to specify numeric value</a:t>
            </a:r>
            <a:br>
              <a:rPr lang="en-US" sz="2200" dirty="0">
                <a:latin typeface="Arial" charset="0"/>
                <a:cs typeface="Arial" charset="0"/>
              </a:rPr>
            </a:br>
            <a:r>
              <a:rPr lang="en-US" sz="2200" dirty="0">
                <a:latin typeface="Arial" charset="0"/>
                <a:cs typeface="Arial" charset="0"/>
              </a:rPr>
              <a:t>-includes 3 pairs, 2 characters for each RGB </a:t>
            </a:r>
          </a:p>
        </p:txBody>
      </p:sp>
      <p:pic>
        <p:nvPicPr>
          <p:cNvPr id="16387" name="Picture 5" descr="Figure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5181600"/>
            <a:ext cx="4231157" cy="1402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519486DE-5D3F-44F6-AA60-E2D19EF13FC3}"/>
              </a:ext>
            </a:extLst>
          </p:cNvPr>
          <p:cNvSpPr/>
          <p:nvPr/>
        </p:nvSpPr>
        <p:spPr>
          <a:xfrm>
            <a:off x="533400" y="315103"/>
            <a:ext cx="7848600" cy="769441"/>
          </a:xfrm>
          <a:prstGeom prst="rect">
            <a:avLst/>
          </a:prstGeom>
        </p:spPr>
        <p:txBody>
          <a:bodyPr wrap="square">
            <a:spAutoFit/>
          </a:bodyPr>
          <a:lstStyle/>
          <a:p>
            <a:pPr eaLnBrk="1" hangingPunct="1">
              <a:defRPr/>
            </a:pPr>
            <a:r>
              <a:rPr lang="en-US" altLang="en-US" sz="4400" b="1" dirty="0">
                <a:solidFill>
                  <a:srgbClr val="C00000"/>
                </a:solidFill>
                <a:latin typeface="+mj-lt"/>
                <a:ea typeface="+mj-ea"/>
                <a:cs typeface="+mj-cs"/>
              </a:rPr>
              <a:t>Using Color</a:t>
            </a:r>
          </a:p>
        </p:txBody>
      </p:sp>
      <p:sp>
        <p:nvSpPr>
          <p:cNvPr id="2" name="TextBox 1">
            <a:extLst>
              <a:ext uri="{FF2B5EF4-FFF2-40B4-BE49-F238E27FC236}">
                <a16:creationId xmlns:a16="http://schemas.microsoft.com/office/drawing/2014/main" id="{EF208358-DC12-4B2D-A102-BF8F623522E7}"/>
              </a:ext>
            </a:extLst>
          </p:cNvPr>
          <p:cNvSpPr txBox="1"/>
          <p:nvPr/>
        </p:nvSpPr>
        <p:spPr>
          <a:xfrm>
            <a:off x="790575" y="5609806"/>
            <a:ext cx="3657600" cy="707886"/>
          </a:xfrm>
          <a:prstGeom prst="rect">
            <a:avLst/>
          </a:prstGeom>
          <a:noFill/>
        </p:spPr>
        <p:txBody>
          <a:bodyPr wrap="square" rtlCol="0">
            <a:spAutoFit/>
          </a:bodyPr>
          <a:lstStyle/>
          <a:p>
            <a:r>
              <a:rPr lang="en-US" sz="2000" dirty="0">
                <a:latin typeface="Arial" charset="0"/>
                <a:cs typeface="Arial" charset="0"/>
              </a:rPr>
              <a:t>Search “hex colors” or go to </a:t>
            </a:r>
            <a:r>
              <a:rPr lang="en-US" sz="2000" dirty="0">
                <a:latin typeface="Arial" charset="0"/>
                <a:cs typeface="Arial" charset="0"/>
                <a:hlinkClick r:id="rId5"/>
              </a:rPr>
              <a:t>webdevfoundations.net/color</a:t>
            </a:r>
            <a:endParaRPr lang="en-US" sz="2000" dirty="0"/>
          </a:p>
        </p:txBody>
      </p:sp>
    </p:spTree>
    <p:extLst>
      <p:ext uri="{BB962C8B-B14F-4D97-AF65-F5344CB8AC3E}">
        <p14:creationId xmlns:p14="http://schemas.microsoft.com/office/powerpoint/2010/main" val="130557130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4555</TotalTime>
  <Words>1170</Words>
  <Application>Microsoft Office PowerPoint</Application>
  <PresentationFormat>On-screen Show (4:3)</PresentationFormat>
  <Paragraphs>131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Georgia</vt:lpstr>
      <vt:lpstr>Times New Roman</vt:lpstr>
      <vt:lpstr>Default Design</vt:lpstr>
      <vt:lpstr>PowerPoint Presentation</vt:lpstr>
      <vt:lpstr>CHAPTER 3</vt:lpstr>
      <vt:lpstr> Advantages of style</vt:lpstr>
      <vt:lpstr>CSS Syntax</vt:lpstr>
      <vt:lpstr>Types of CSS</vt:lpstr>
      <vt:lpstr>PowerPoint Presentation</vt:lpstr>
      <vt:lpstr>PowerPoint Presentation</vt:lpstr>
      <vt:lpstr>HTML &amp; CSS Comments</vt:lpstr>
      <vt:lpstr>PowerPoint Presentation</vt:lpstr>
      <vt:lpstr>PowerPoint Presentation</vt:lpstr>
      <vt:lpstr>PowerPoint Presentation</vt:lpstr>
      <vt:lpstr>PowerPoint Presentation</vt:lpstr>
    </vt:vector>
  </TitlesOfParts>
  <Company>Moore &amp; Moore Computing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L. Moore</dc:creator>
  <cp:lastModifiedBy>Christine Moore</cp:lastModifiedBy>
  <cp:revision>163</cp:revision>
  <cp:lastPrinted>2021-02-01T14:08:37Z</cp:lastPrinted>
  <dcterms:created xsi:type="dcterms:W3CDTF">2010-09-09T11:04:16Z</dcterms:created>
  <dcterms:modified xsi:type="dcterms:W3CDTF">2022-01-28T12:15:18Z</dcterms:modified>
</cp:coreProperties>
</file>