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1" r:id="rId4"/>
    <p:sldId id="283" r:id="rId5"/>
    <p:sldId id="284" r:id="rId6"/>
    <p:sldId id="285" r:id="rId7"/>
    <p:sldId id="282" r:id="rId8"/>
    <p:sldId id="286" r:id="rId9"/>
    <p:sldId id="287" r:id="rId10"/>
    <p:sldId id="290" r:id="rId11"/>
    <p:sldId id="288" r:id="rId12"/>
    <p:sldId id="289" r:id="rId13"/>
    <p:sldId id="262" r:id="rId14"/>
    <p:sldId id="294" r:id="rId15"/>
    <p:sldId id="292" r:id="rId16"/>
    <p:sldId id="291" r:id="rId17"/>
    <p:sldId id="293" r:id="rId18"/>
    <p:sldId id="297" r:id="rId19"/>
    <p:sldId id="295" r:id="rId20"/>
    <p:sldId id="296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F99"/>
    <a:srgbClr val="1797B7"/>
    <a:srgbClr val="ADE7F7"/>
    <a:srgbClr val="37C0CB"/>
    <a:srgbClr val="F16A5A"/>
    <a:srgbClr val="F7743F"/>
    <a:srgbClr val="ADE7F5"/>
    <a:srgbClr val="FCB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4660"/>
  </p:normalViewPr>
  <p:slideViewPr>
    <p:cSldViewPr snapToGrid="0">
      <p:cViewPr varScale="1">
        <p:scale>
          <a:sx n="92" d="100"/>
          <a:sy n="92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0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8600" inden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1749FD7-6D5A-4872-AE55-B77B7A12A248}"/>
              </a:ext>
            </a:extLst>
          </p:cNvPr>
          <p:cNvSpPr/>
          <p:nvPr userDrawn="1"/>
        </p:nvSpPr>
        <p:spPr>
          <a:xfrm rot="16200000">
            <a:off x="-348456" y="713582"/>
            <a:ext cx="1325563" cy="628650"/>
          </a:xfrm>
          <a:prstGeom prst="triangle">
            <a:avLst/>
          </a:prstGeom>
          <a:solidFill>
            <a:srgbClr val="F16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9D5149-F266-4BB9-B612-384A6E1BA318}"/>
              </a:ext>
            </a:extLst>
          </p:cNvPr>
          <p:cNvSpPr/>
          <p:nvPr userDrawn="1"/>
        </p:nvSpPr>
        <p:spPr>
          <a:xfrm>
            <a:off x="348917" y="842921"/>
            <a:ext cx="369972" cy="369972"/>
          </a:xfrm>
          <a:prstGeom prst="ellipse">
            <a:avLst/>
          </a:prstGeom>
          <a:solidFill>
            <a:srgbClr val="37C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9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9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E1EBD-641E-4417-9C7B-ED604B20089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A5BB-7D07-4108-B79D-A0F51D178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rocessing.org/reference/rect_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users.csc.calpoly.edu/~zwood/Outreach/PCS/character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C693F6B-EAF1-4B99-8CD7-A21C1E13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3400" cy="706755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6C21E8-E555-4AA1-B0B6-B1FF9198643D}"/>
              </a:ext>
            </a:extLst>
          </p:cNvPr>
          <p:cNvSpPr/>
          <p:nvPr/>
        </p:nvSpPr>
        <p:spPr>
          <a:xfrm>
            <a:off x="5092700" y="1752600"/>
            <a:ext cx="4051300" cy="4113212"/>
          </a:xfrm>
          <a:prstGeom prst="rect">
            <a:avLst/>
          </a:prstGeom>
          <a:solidFill>
            <a:srgbClr val="137F9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1594C73-958D-4D4F-B4B2-47736741F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375" y="4033691"/>
            <a:ext cx="3472307" cy="7413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Processing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E089E3-6116-4257-817D-52534596F500}"/>
              </a:ext>
            </a:extLst>
          </p:cNvPr>
          <p:cNvSpPr txBox="1"/>
          <p:nvPr/>
        </p:nvSpPr>
        <p:spPr>
          <a:xfrm>
            <a:off x="5307457" y="2411988"/>
            <a:ext cx="368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Chapter</a:t>
            </a:r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9EA5FC-5E21-45B5-8C1A-948FA4C7373E}"/>
              </a:ext>
            </a:extLst>
          </p:cNvPr>
          <p:cNvCxnSpPr>
            <a:cxnSpLocks/>
          </p:cNvCxnSpPr>
          <p:nvPr/>
        </p:nvCxnSpPr>
        <p:spPr>
          <a:xfrm>
            <a:off x="5485828" y="3793552"/>
            <a:ext cx="3327400" cy="0"/>
          </a:xfrm>
          <a:prstGeom prst="line">
            <a:avLst/>
          </a:prstGeom>
          <a:ln w="22225">
            <a:solidFill>
              <a:srgbClr val="FCB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5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A109-FB6C-4A40-9B3E-7449B284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friend Zoog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7233C-0C2E-497D-9A1A-47B2E2CBC342}"/>
              </a:ext>
            </a:extLst>
          </p:cNvPr>
          <p:cNvSpPr/>
          <p:nvPr/>
        </p:nvSpPr>
        <p:spPr>
          <a:xfrm>
            <a:off x="497004" y="1887114"/>
            <a:ext cx="8149991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Don’t neglect </a:t>
            </a:r>
            <a:r>
              <a:rPr lang="en-US" sz="2800" dirty="0">
                <a:solidFill>
                  <a:srgbClr val="FF0000"/>
                </a:solidFill>
              </a:rPr>
              <a:t>Zoog</a:t>
            </a:r>
            <a:r>
              <a:rPr lang="en-US" sz="2800" dirty="0"/>
              <a:t>.  He’s your friend!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 exercises at home… Remix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F25BB-8727-4D5E-8A31-1DA09C2A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143" y="1690689"/>
            <a:ext cx="1266569" cy="1777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219FD-D504-D53F-D777-8E63A9E77E2C}"/>
              </a:ext>
            </a:extLst>
          </p:cNvPr>
          <p:cNvSpPr txBox="1"/>
          <p:nvPr/>
        </p:nvSpPr>
        <p:spPr>
          <a:xfrm>
            <a:off x="6885738" y="3585892"/>
            <a:ext cx="140620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size(200,200);  </a:t>
            </a:r>
          </a:p>
          <a:p>
            <a:r>
              <a:rPr lang="en-US" sz="600" dirty="0"/>
              <a:t>background(255);  </a:t>
            </a:r>
          </a:p>
          <a:p>
            <a:r>
              <a:rPr lang="en-US" sz="600" dirty="0" err="1"/>
              <a:t>rectMode</a:t>
            </a:r>
            <a:r>
              <a:rPr lang="en-US" sz="600" dirty="0"/>
              <a:t>(CENTER);</a:t>
            </a:r>
          </a:p>
          <a:p>
            <a:r>
              <a:rPr lang="en-US" sz="600" dirty="0" err="1"/>
              <a:t>ellipseMode</a:t>
            </a:r>
            <a:r>
              <a:rPr lang="en-US" sz="600" dirty="0"/>
              <a:t>(CENTER);</a:t>
            </a:r>
          </a:p>
          <a:p>
            <a:r>
              <a:rPr lang="en-US" sz="600" dirty="0"/>
              <a:t>stroke(0); </a:t>
            </a:r>
          </a:p>
          <a:p>
            <a:r>
              <a:rPr lang="en-US" sz="600" dirty="0"/>
              <a:t>fill(150); </a:t>
            </a:r>
          </a:p>
          <a:p>
            <a:r>
              <a:rPr lang="en-US" sz="600" dirty="0" err="1"/>
              <a:t>rect</a:t>
            </a:r>
            <a:r>
              <a:rPr lang="en-US" sz="600" dirty="0"/>
              <a:t>(100,100, 20, 100); </a:t>
            </a:r>
          </a:p>
          <a:p>
            <a:r>
              <a:rPr lang="en-US" sz="600" dirty="0"/>
              <a:t>fill(255); </a:t>
            </a:r>
          </a:p>
          <a:p>
            <a:r>
              <a:rPr lang="en-US" sz="600" dirty="0"/>
              <a:t>ellipse(100,70, 60, 60); </a:t>
            </a:r>
          </a:p>
          <a:p>
            <a:r>
              <a:rPr lang="en-US" sz="600" dirty="0"/>
              <a:t> fill(0); </a:t>
            </a:r>
          </a:p>
          <a:p>
            <a:r>
              <a:rPr lang="en-US" sz="600" dirty="0"/>
              <a:t>ellipse(81, 70, 16, 32); </a:t>
            </a:r>
          </a:p>
          <a:p>
            <a:r>
              <a:rPr lang="en-US" sz="600" dirty="0"/>
              <a:t>ellipse(119, 70, 16, 32); </a:t>
            </a:r>
          </a:p>
          <a:p>
            <a:r>
              <a:rPr lang="en-US" sz="600" dirty="0"/>
              <a:t>stroke(100); </a:t>
            </a:r>
          </a:p>
          <a:p>
            <a:r>
              <a:rPr lang="en-US" sz="600" dirty="0"/>
              <a:t>line(90, 150, 80, 160); </a:t>
            </a:r>
          </a:p>
          <a:p>
            <a:r>
              <a:rPr lang="en-US" sz="600" dirty="0"/>
              <a:t>line(110, 150, 120, 160);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D4C53-A7C5-74B2-FB05-47822CB52238}"/>
              </a:ext>
            </a:extLst>
          </p:cNvPr>
          <p:cNvSpPr txBox="1"/>
          <p:nvPr/>
        </p:nvSpPr>
        <p:spPr>
          <a:xfrm>
            <a:off x="497004" y="3468534"/>
            <a:ext cx="4710217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3-MIN REMIX IDEAS : </a:t>
            </a:r>
          </a:p>
          <a:p>
            <a:pPr marL="404813" indent="-228600">
              <a:buFont typeface="Wingdings" panose="05000000000000000000" pitchFamily="2" charset="2"/>
              <a:buChar char="§"/>
            </a:pPr>
            <a:r>
              <a:rPr lang="en-US" dirty="0"/>
              <a:t>Frowning mouth </a:t>
            </a:r>
          </a:p>
          <a:p>
            <a:pPr marL="404813" indent="-228600">
              <a:buFont typeface="Wingdings" panose="05000000000000000000" pitchFamily="2" charset="2"/>
              <a:buChar char="§"/>
            </a:pPr>
            <a:r>
              <a:rPr lang="en-US" dirty="0"/>
              <a:t>Eyeballs </a:t>
            </a:r>
          </a:p>
          <a:p>
            <a:pPr marL="404813" indent="-228600">
              <a:buFont typeface="Wingdings" panose="05000000000000000000" pitchFamily="2" charset="2"/>
              <a:buChar char="§"/>
            </a:pPr>
            <a:r>
              <a:rPr lang="en-US" dirty="0"/>
              <a:t>2 arms</a:t>
            </a:r>
          </a:p>
          <a:p>
            <a:pPr marL="404813" indent="-228600">
              <a:buFont typeface="Wingdings" panose="05000000000000000000" pitchFamily="2" charset="2"/>
              <a:buChar char="§"/>
            </a:pPr>
            <a:r>
              <a:rPr lang="en-US" dirty="0"/>
              <a:t>2 shoes</a:t>
            </a:r>
          </a:p>
          <a:p>
            <a:pPr marL="404813" indent="-228600">
              <a:buFont typeface="Wingdings" panose="05000000000000000000" pitchFamily="2" charset="2"/>
              <a:buChar char="§"/>
            </a:pPr>
            <a:r>
              <a:rPr lang="en-US" dirty="0"/>
              <a:t>1 antenna with ball on top</a:t>
            </a:r>
          </a:p>
          <a:p>
            <a:pPr marL="404813" indent="-228600">
              <a:buFont typeface="Wingdings" panose="05000000000000000000" pitchFamily="2" charset="2"/>
              <a:buChar char="§"/>
            </a:pPr>
            <a:r>
              <a:rPr lang="en-US" dirty="0"/>
              <a:t>3 buttons on body </a:t>
            </a:r>
          </a:p>
          <a:p>
            <a:pPr marL="404813" indent="-228600">
              <a:buFont typeface="Wingdings" panose="05000000000000000000" pitchFamily="2" charset="2"/>
              <a:buChar char="§"/>
            </a:pPr>
            <a:r>
              <a:rPr lang="en-US" dirty="0"/>
              <a:t>Color the strokes </a:t>
            </a:r>
          </a:p>
          <a:p>
            <a:pPr marL="404813" indent="-228600">
              <a:buFont typeface="Wingdings" panose="05000000000000000000" pitchFamily="2" charset="2"/>
              <a:buChar char="§"/>
            </a:pPr>
            <a:r>
              <a:rPr lang="en-US" dirty="0"/>
              <a:t>Background</a:t>
            </a:r>
          </a:p>
          <a:p>
            <a:pPr marL="404813" indent="-228600">
              <a:buFont typeface="Wingdings" panose="05000000000000000000" pitchFamily="2" charset="2"/>
              <a:buChar char="§"/>
            </a:pPr>
            <a:r>
              <a:rPr lang="en-US" dirty="0"/>
              <a:t>Make it look like he’s standing on a hill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532D5-8BF3-D56F-0C3C-5677FE0F9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42"/>
          <a:stretch/>
        </p:blipFill>
        <p:spPr>
          <a:xfrm>
            <a:off x="6509039" y="1630973"/>
            <a:ext cx="1924050" cy="18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A109-FB6C-4A40-9B3E-7449B284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arc()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C9151-21F1-414F-A6AB-4D301075A63F}"/>
              </a:ext>
            </a:extLst>
          </p:cNvPr>
          <p:cNvSpPr txBox="1"/>
          <p:nvPr/>
        </p:nvSpPr>
        <p:spPr>
          <a:xfrm>
            <a:off x="891780" y="3241911"/>
            <a:ext cx="74654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and second parameters set the location, the third and fourth</a:t>
            </a:r>
          </a:p>
          <a:p>
            <a:r>
              <a:rPr lang="en-US" dirty="0"/>
              <a:t>set the width and height. The fifth parameter sets the angle to start the</a:t>
            </a:r>
          </a:p>
          <a:p>
            <a:r>
              <a:rPr lang="en-US" dirty="0"/>
              <a:t>arc, and the sixth sets the angle to stop. The angles are set in radians,</a:t>
            </a:r>
          </a:p>
          <a:p>
            <a:r>
              <a:rPr lang="en-US" dirty="0"/>
              <a:t>rather than degrees. Radians are angle measurements based on the value</a:t>
            </a:r>
          </a:p>
          <a:p>
            <a:r>
              <a:rPr lang="en-US" dirty="0"/>
              <a:t>of pi (3.14159). </a:t>
            </a:r>
          </a:p>
          <a:p>
            <a:endParaRPr lang="en-US" dirty="0"/>
          </a:p>
          <a:p>
            <a:r>
              <a:rPr lang="en-US" dirty="0"/>
              <a:t>As featured in the Radians &amp; Degrees chart on the next page, four radian values are used so frequently that special names for them were added as a part of Processing. The values </a:t>
            </a:r>
            <a:r>
              <a:rPr lang="en-US" i="1" dirty="0"/>
              <a:t>PI</a:t>
            </a:r>
            <a:r>
              <a:rPr lang="en-US" dirty="0"/>
              <a:t>, </a:t>
            </a:r>
            <a:r>
              <a:rPr lang="en-US" i="1" dirty="0"/>
              <a:t>QUARTER_PI</a:t>
            </a:r>
            <a:r>
              <a:rPr lang="en-US" dirty="0"/>
              <a:t>, </a:t>
            </a:r>
            <a:r>
              <a:rPr lang="en-US" i="1" dirty="0"/>
              <a:t>HALF_PI</a:t>
            </a:r>
            <a:r>
              <a:rPr lang="en-US" dirty="0"/>
              <a:t>, and </a:t>
            </a:r>
            <a:r>
              <a:rPr lang="en-US" i="1" dirty="0"/>
              <a:t>TWO_PI </a:t>
            </a:r>
            <a:r>
              <a:rPr lang="en-US" dirty="0"/>
              <a:t>can be used to replace the radian values for 180, 45, 90, and 360 degrees.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1A1C1-DC7C-4928-AD1E-427E0C1E3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4" t="14476" r="6514" b="3586"/>
          <a:stretch/>
        </p:blipFill>
        <p:spPr>
          <a:xfrm>
            <a:off x="956254" y="1626891"/>
            <a:ext cx="5587837" cy="1456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80A492-4BB2-4055-9179-32DE4A5C1F16}"/>
              </a:ext>
            </a:extLst>
          </p:cNvPr>
          <p:cNvSpPr txBox="1"/>
          <p:nvPr/>
        </p:nvSpPr>
        <p:spPr>
          <a:xfrm>
            <a:off x="6629399" y="1626891"/>
            <a:ext cx="1973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The arc() function draws a piece of an ellipse.</a:t>
            </a:r>
          </a:p>
        </p:txBody>
      </p:sp>
    </p:spTree>
    <p:extLst>
      <p:ext uri="{BB962C8B-B14F-4D97-AF65-F5344CB8AC3E}">
        <p14:creationId xmlns:p14="http://schemas.microsoft.com/office/powerpoint/2010/main" val="148808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A109-FB6C-4A40-9B3E-7449B284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Processing measures degrees or radians  of a circle differently: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68E7-5C8B-4E20-8C7A-07377115A7BF}"/>
              </a:ext>
            </a:extLst>
          </p:cNvPr>
          <p:cNvSpPr txBox="1">
            <a:spLocks/>
          </p:cNvSpPr>
          <p:nvPr/>
        </p:nvSpPr>
        <p:spPr>
          <a:xfrm>
            <a:off x="197353" y="1912543"/>
            <a:ext cx="5131997" cy="46366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 degrees/radians is located on the right side of the circle as expected.</a:t>
            </a:r>
          </a:p>
          <a:p>
            <a:r>
              <a:rPr lang="en-US" dirty="0"/>
              <a:t>It increases clockwise – not  counterclockwise. </a:t>
            </a:r>
          </a:p>
          <a:p>
            <a:r>
              <a:rPr lang="en-US" dirty="0"/>
              <a:t>Angles can be specified:</a:t>
            </a:r>
          </a:p>
          <a:p>
            <a:pPr lvl="1"/>
            <a:r>
              <a:rPr lang="en-US" dirty="0"/>
              <a:t>in radians; </a:t>
            </a:r>
          </a:p>
          <a:p>
            <a:pPr lvl="1"/>
            <a:r>
              <a:rPr lang="en-US" dirty="0"/>
              <a:t>in degrees (by converting into radians);  e.g., </a:t>
            </a:r>
            <a:r>
              <a:rPr lang="en-US" dirty="0">
                <a:solidFill>
                  <a:srgbClr val="FF0000"/>
                </a:solidFill>
              </a:rPr>
              <a:t>radians(90)</a:t>
            </a:r>
          </a:p>
          <a:p>
            <a:pPr lvl="1"/>
            <a:r>
              <a:rPr lang="en-US" dirty="0"/>
              <a:t>or by special names of common angles, stored as variables.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02DCD-FD84-467D-BC1C-B70AF9107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41" y="2306856"/>
            <a:ext cx="4095345" cy="38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C9D2D0-1E60-4EA7-A897-B20FA8270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1" y="0"/>
            <a:ext cx="729876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6FE2DA-5433-4EB6-BF8C-E1E7CF3C490D}"/>
              </a:ext>
            </a:extLst>
          </p:cNvPr>
          <p:cNvSpPr txBox="1"/>
          <p:nvPr/>
        </p:nvSpPr>
        <p:spPr>
          <a:xfrm>
            <a:off x="6587091" y="432369"/>
            <a:ext cx="23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Radian Formula: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Degree *( pi/180)</a:t>
            </a:r>
          </a:p>
        </p:txBody>
      </p:sp>
    </p:spTree>
    <p:extLst>
      <p:ext uri="{BB962C8B-B14F-4D97-AF65-F5344CB8AC3E}">
        <p14:creationId xmlns:p14="http://schemas.microsoft.com/office/powerpoint/2010/main" val="217225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A1B3F-E122-4D4E-AA5F-C9493719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revisit rectangles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63454-E293-498A-816A-820DC5FB2EC1}"/>
              </a:ext>
            </a:extLst>
          </p:cNvPr>
          <p:cNvSpPr txBox="1"/>
          <p:nvPr/>
        </p:nvSpPr>
        <p:spPr>
          <a:xfrm>
            <a:off x="813590" y="1756572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Link to help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rect() function. </a:t>
            </a:r>
            <a:r>
              <a:rPr lang="en-US" sz="2400" dirty="0"/>
              <a:t>Using 1 to 4 more parameters, you can set the radius for all or selected corners.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59538-9BBE-4569-A3E9-3BA212162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161" y="3808923"/>
            <a:ext cx="1634499" cy="183678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89BAB4-02A6-4CEC-ACEF-5C06ADF6649E}"/>
              </a:ext>
            </a:extLst>
          </p:cNvPr>
          <p:cNvSpPr txBox="1">
            <a:spLocks/>
          </p:cNvSpPr>
          <p:nvPr/>
        </p:nvSpPr>
        <p:spPr>
          <a:xfrm>
            <a:off x="628650" y="2657356"/>
            <a:ext cx="3943350" cy="788089"/>
          </a:xfrm>
          <a:prstGeom prst="rect">
            <a:avLst/>
          </a:prstGeom>
          <a:solidFill>
            <a:srgbClr val="ADE7F5"/>
          </a:solidFill>
          <a:ln w="15875">
            <a:solidFill>
              <a:srgbClr val="F16A5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1 additional parameter is used to set all corners equally.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7AF3FF-7000-4987-B725-98ED2C902011}"/>
              </a:ext>
            </a:extLst>
          </p:cNvPr>
          <p:cNvSpPr txBox="1">
            <a:spLocks/>
          </p:cNvSpPr>
          <p:nvPr/>
        </p:nvSpPr>
        <p:spPr>
          <a:xfrm>
            <a:off x="4756940" y="2653452"/>
            <a:ext cx="3764822" cy="1064144"/>
          </a:xfrm>
          <a:prstGeom prst="rect">
            <a:avLst/>
          </a:prstGeom>
          <a:solidFill>
            <a:srgbClr val="ADE7F5"/>
          </a:solidFill>
          <a:ln w="15875">
            <a:solidFill>
              <a:srgbClr val="F16A5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4 additional parameter sets each corner starting with the top-left and going clockwise.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3C2CB-C9A2-4596-8DE2-6F3C80A69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709" y="3808923"/>
            <a:ext cx="1595649" cy="1793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696847-1148-40CD-AB75-7475A85790D8}"/>
              </a:ext>
            </a:extLst>
          </p:cNvPr>
          <p:cNvSpPr txBox="1"/>
          <p:nvPr/>
        </p:nvSpPr>
        <p:spPr>
          <a:xfrm>
            <a:off x="628650" y="5847212"/>
            <a:ext cx="3765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rect(20, 20, 100, 150, </a:t>
            </a:r>
            <a:r>
              <a:rPr lang="en-US" sz="2200" dirty="0">
                <a:solidFill>
                  <a:srgbClr val="FF0000"/>
                </a:solidFill>
              </a:rPr>
              <a:t>30</a:t>
            </a:r>
            <a:r>
              <a:rPr lang="en-US" sz="2200" dirty="0"/>
              <a:t>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BA68DC-99CC-4183-BAC6-36773944D8A2}"/>
              </a:ext>
            </a:extLst>
          </p:cNvPr>
          <p:cNvSpPr txBox="1"/>
          <p:nvPr/>
        </p:nvSpPr>
        <p:spPr>
          <a:xfrm>
            <a:off x="4572000" y="5847212"/>
            <a:ext cx="4128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 rect(20, 20, 100, 150, </a:t>
            </a:r>
            <a:r>
              <a:rPr lang="en-US" sz="2200" dirty="0">
                <a:solidFill>
                  <a:srgbClr val="FF0000"/>
                </a:solidFill>
              </a:rPr>
              <a:t>0, 30, 30, 0</a:t>
            </a:r>
            <a:r>
              <a:rPr lang="en-US" sz="2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03343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4C74-BBAB-416A-96AF-FAD45673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2BDE-2683-4270-BE0C-00719234082A}"/>
              </a:ext>
            </a:extLst>
          </p:cNvPr>
          <p:cNvSpPr txBox="1">
            <a:spLocks/>
          </p:cNvSpPr>
          <p:nvPr/>
        </p:nvSpPr>
        <p:spPr>
          <a:xfrm>
            <a:off x="628650" y="1619597"/>
            <a:ext cx="7886700" cy="180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You can create more complex shapes  with the </a:t>
            </a:r>
            <a:r>
              <a:rPr lang="en-US" sz="2400" b="1" dirty="0"/>
              <a:t>beginShape()</a:t>
            </a:r>
            <a:r>
              <a:rPr lang="en-US" sz="2400" dirty="0"/>
              <a:t> and </a:t>
            </a:r>
            <a:r>
              <a:rPr lang="en-US" sz="2400" b="1" dirty="0"/>
              <a:t>endShape()</a:t>
            </a:r>
            <a:r>
              <a:rPr lang="en-US" sz="2400" dirty="0"/>
              <a:t> functions. This pair is introduced in Chapter 14…but they’re easy…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Take a look at this tutorial from a 5</a:t>
            </a:r>
            <a:r>
              <a:rPr lang="en-US" sz="2400" baseline="30000" dirty="0"/>
              <a:t>th</a:t>
            </a:r>
            <a:r>
              <a:rPr lang="en-US" sz="2400" dirty="0"/>
              <a:t> grade class to get some ideas.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1A717-857C-4759-BCD4-51BBB855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6" t="18612" r="8743" b="9555"/>
          <a:stretch/>
        </p:blipFill>
        <p:spPr>
          <a:xfrm>
            <a:off x="742578" y="3782496"/>
            <a:ext cx="2334213" cy="2236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2432D-8EC2-4C36-8309-2F79B5D3E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239" y="3429000"/>
            <a:ext cx="2334640" cy="2346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812F3C-F8F5-43EE-A7D7-97A1CC02EF20}"/>
              </a:ext>
            </a:extLst>
          </p:cNvPr>
          <p:cNvSpPr txBox="1"/>
          <p:nvPr/>
        </p:nvSpPr>
        <p:spPr>
          <a:xfrm>
            <a:off x="3254118" y="6038508"/>
            <a:ext cx="2582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Complex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B1474-D2E6-4F01-8714-C2E14E16289B}"/>
              </a:ext>
            </a:extLst>
          </p:cNvPr>
          <p:cNvSpPr txBox="1"/>
          <p:nvPr/>
        </p:nvSpPr>
        <p:spPr>
          <a:xfrm>
            <a:off x="742152" y="6038508"/>
            <a:ext cx="2334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Simple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068E3-2615-48FF-8377-E10B29E48AEB}"/>
              </a:ext>
            </a:extLst>
          </p:cNvPr>
          <p:cNvSpPr txBox="1"/>
          <p:nvPr/>
        </p:nvSpPr>
        <p:spPr>
          <a:xfrm>
            <a:off x="5675762" y="5207512"/>
            <a:ext cx="303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Attribution: </a:t>
            </a:r>
            <a:r>
              <a:rPr lang="en-US" sz="1300" dirty="0">
                <a:hlinkClick r:id="rId4"/>
              </a:rPr>
              <a:t>http://users.csc.calpoly.edu/~zwood/Outreach/PCS/character.pdf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68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6118-71B8-4046-A8E8-1784E655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save() in your homework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FCFC6-E50D-421F-85AF-AEBDA8955F29}"/>
              </a:ext>
            </a:extLst>
          </p:cNvPr>
          <p:cNvSpPr txBox="1"/>
          <p:nvPr/>
        </p:nvSpPr>
        <p:spPr>
          <a:xfrm>
            <a:off x="628650" y="2256893"/>
            <a:ext cx="8158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save() function generates a file based on the name you specify. </a:t>
            </a:r>
          </a:p>
          <a:p>
            <a:endParaRPr lang="en-US" sz="3200" dirty="0"/>
          </a:p>
          <a:p>
            <a:r>
              <a:rPr lang="en-US" sz="3200" dirty="0"/>
              <a:t>Example: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save("bunnypic.jpg"); </a:t>
            </a:r>
          </a:p>
          <a:p>
            <a:r>
              <a:rPr lang="en-US" sz="3200" dirty="0"/>
              <a:t> 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5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6AA467-DB22-4913-B86D-2B8892B3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r>
              <a:rPr lang="en-US" sz="3600" dirty="0"/>
              <a:t>Examples of arcs</a:t>
            </a:r>
            <a:endParaRPr lang="en-US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7E29D-0A9D-4735-BF39-3CC060DDE3E9}"/>
              </a:ext>
            </a:extLst>
          </p:cNvPr>
          <p:cNvSpPr txBox="1"/>
          <p:nvPr/>
        </p:nvSpPr>
        <p:spPr>
          <a:xfrm>
            <a:off x="5221705" y="3983661"/>
            <a:ext cx="3062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Examples of arcs in illustration are: </a:t>
            </a:r>
          </a:p>
          <a:p>
            <a:pPr algn="r"/>
            <a:r>
              <a:rPr lang="en-US" sz="2800" b="1" dirty="0"/>
              <a:t>top of hat</a:t>
            </a:r>
            <a:r>
              <a:rPr lang="en-US" sz="2800" dirty="0"/>
              <a:t>, </a:t>
            </a:r>
          </a:p>
          <a:p>
            <a:pPr algn="r"/>
            <a:r>
              <a:rPr lang="en-US" sz="2800" b="1" dirty="0"/>
              <a:t>eyes</a:t>
            </a:r>
            <a:r>
              <a:rPr lang="en-US" sz="2800" dirty="0"/>
              <a:t>, </a:t>
            </a:r>
          </a:p>
          <a:p>
            <a:pPr algn="r"/>
            <a:r>
              <a:rPr lang="en-US" sz="2800" dirty="0"/>
              <a:t>and </a:t>
            </a:r>
            <a:r>
              <a:rPr lang="en-US" sz="2800" b="1" dirty="0"/>
              <a:t>mouth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D396D1-8B32-4463-9AE1-D45EB2CB4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22" y="1477838"/>
            <a:ext cx="2750165" cy="237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D704F-9E74-4EFA-9BBF-781C0F724BD2}"/>
              </a:ext>
            </a:extLst>
          </p:cNvPr>
          <p:cNvSpPr txBox="1"/>
          <p:nvPr/>
        </p:nvSpPr>
        <p:spPr>
          <a:xfrm>
            <a:off x="1392707" y="1728079"/>
            <a:ext cx="2074696" cy="4801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/>
              <a:t>/*This sketch used some shapes and functions  </a:t>
            </a:r>
          </a:p>
          <a:p>
            <a:r>
              <a:rPr lang="en-US" sz="600" dirty="0"/>
              <a:t>learned in chap 2. It also includes arc().  */</a:t>
            </a:r>
          </a:p>
          <a:p>
            <a:r>
              <a:rPr lang="en-US" sz="600" dirty="0"/>
              <a:t>size(400,320); </a:t>
            </a:r>
          </a:p>
          <a:p>
            <a:r>
              <a:rPr lang="en-US" sz="600" dirty="0"/>
              <a:t>background(#F7FCCC); </a:t>
            </a:r>
          </a:p>
          <a:p>
            <a:endParaRPr lang="en-US" sz="600" dirty="0"/>
          </a:p>
          <a:p>
            <a:r>
              <a:rPr lang="en-US" sz="600" dirty="0"/>
              <a:t>//head, eyes and lips</a:t>
            </a:r>
          </a:p>
          <a:p>
            <a:r>
              <a:rPr lang="en-US" sz="600" dirty="0"/>
              <a:t>fill(255); </a:t>
            </a:r>
          </a:p>
          <a:p>
            <a:r>
              <a:rPr lang="en-US" sz="600" dirty="0"/>
              <a:t>stroke(0);</a:t>
            </a:r>
          </a:p>
          <a:p>
            <a:r>
              <a:rPr lang="en-US" sz="600" dirty="0"/>
              <a:t>ellipse(200, 180, 200,250);</a:t>
            </a:r>
          </a:p>
          <a:p>
            <a:r>
              <a:rPr lang="en-US" sz="600" dirty="0"/>
              <a:t>arc(200, 250, 85, 50, 0,PI ); </a:t>
            </a:r>
          </a:p>
          <a:p>
            <a:r>
              <a:rPr lang="en-US" sz="600" dirty="0" err="1"/>
              <a:t>strokeWeight</a:t>
            </a:r>
            <a:r>
              <a:rPr lang="en-US" sz="600" dirty="0"/>
              <a:t>(2);</a:t>
            </a:r>
          </a:p>
          <a:p>
            <a:r>
              <a:rPr lang="en-US" sz="600" dirty="0"/>
              <a:t>arc(250, 190, 55, 25, 0,PI, CHORD ); </a:t>
            </a:r>
          </a:p>
          <a:p>
            <a:r>
              <a:rPr lang="en-US" sz="600" dirty="0"/>
              <a:t>arc(150, 190, 55, 25, 0,PI, CHORD ); </a:t>
            </a:r>
          </a:p>
          <a:p>
            <a:endParaRPr lang="en-US" sz="600" dirty="0"/>
          </a:p>
          <a:p>
            <a:r>
              <a:rPr lang="en-US" sz="600" dirty="0"/>
              <a:t>//the basic hat </a:t>
            </a:r>
          </a:p>
          <a:p>
            <a:r>
              <a:rPr lang="en-US" sz="600" dirty="0"/>
              <a:t>fill(#ff99cc);</a:t>
            </a:r>
          </a:p>
          <a:p>
            <a:r>
              <a:rPr lang="en-US" sz="600" dirty="0" err="1"/>
              <a:t>ellipseMode</a:t>
            </a:r>
            <a:r>
              <a:rPr lang="en-US" sz="600" dirty="0"/>
              <a:t>(CENTER);</a:t>
            </a:r>
          </a:p>
          <a:p>
            <a:r>
              <a:rPr lang="en-US" sz="600" dirty="0" err="1"/>
              <a:t>rectMode</a:t>
            </a:r>
            <a:r>
              <a:rPr lang="en-US" sz="600" dirty="0"/>
              <a:t>(CENTER);</a:t>
            </a:r>
          </a:p>
          <a:p>
            <a:r>
              <a:rPr lang="en-US" sz="600" dirty="0"/>
              <a:t>stroke(120);</a:t>
            </a:r>
          </a:p>
          <a:p>
            <a:r>
              <a:rPr lang="en-US" sz="600" dirty="0"/>
              <a:t>ellipse(200, 130, 390,80); </a:t>
            </a:r>
          </a:p>
          <a:p>
            <a:r>
              <a:rPr lang="en-US" sz="600" dirty="0"/>
              <a:t>arc(200,120, 200, 200, PI,  TWO_PI);</a:t>
            </a:r>
          </a:p>
          <a:p>
            <a:endParaRPr lang="en-US" sz="600" dirty="0"/>
          </a:p>
          <a:p>
            <a:r>
              <a:rPr lang="en-US" sz="600" dirty="0"/>
              <a:t>//Hat's ribbons </a:t>
            </a:r>
          </a:p>
          <a:p>
            <a:r>
              <a:rPr lang="en-US" sz="600" dirty="0" err="1"/>
              <a:t>strokeCap</a:t>
            </a:r>
            <a:r>
              <a:rPr lang="en-US" sz="600" dirty="0"/>
              <a:t>(PROJECT);</a:t>
            </a:r>
          </a:p>
          <a:p>
            <a:r>
              <a:rPr lang="en-US" sz="600" dirty="0"/>
              <a:t>stroke(#cc0033);</a:t>
            </a:r>
          </a:p>
          <a:p>
            <a:r>
              <a:rPr lang="en-US" sz="600" dirty="0" err="1"/>
              <a:t>strokeWeight</a:t>
            </a:r>
            <a:r>
              <a:rPr lang="en-US" sz="600" dirty="0"/>
              <a:t>(3);</a:t>
            </a:r>
          </a:p>
          <a:p>
            <a:r>
              <a:rPr lang="en-US" sz="600" dirty="0"/>
              <a:t>line(104, 100, 296, 100); </a:t>
            </a:r>
          </a:p>
          <a:p>
            <a:r>
              <a:rPr lang="en-US" sz="600" dirty="0"/>
              <a:t>stroke(#cc0099);</a:t>
            </a:r>
          </a:p>
          <a:p>
            <a:r>
              <a:rPr lang="en-US" sz="600" dirty="0" err="1"/>
              <a:t>strokeWeight</a:t>
            </a:r>
            <a:r>
              <a:rPr lang="en-US" sz="600" dirty="0"/>
              <a:t>(8);</a:t>
            </a:r>
          </a:p>
          <a:p>
            <a:r>
              <a:rPr lang="en-US" sz="600" dirty="0"/>
              <a:t>line(105, 110, 295, 110);</a:t>
            </a:r>
          </a:p>
          <a:p>
            <a:r>
              <a:rPr lang="en-US" sz="600" dirty="0"/>
              <a:t>stroke(#cc00ff);</a:t>
            </a:r>
          </a:p>
          <a:p>
            <a:r>
              <a:rPr lang="en-US" sz="600" dirty="0" err="1"/>
              <a:t>strokeWeight</a:t>
            </a:r>
            <a:r>
              <a:rPr lang="en-US" sz="600" dirty="0"/>
              <a:t>(4);</a:t>
            </a:r>
          </a:p>
          <a:p>
            <a:r>
              <a:rPr lang="en-US" sz="600" dirty="0"/>
              <a:t>line(102, 120, 298, 120); </a:t>
            </a:r>
          </a:p>
          <a:p>
            <a:endParaRPr lang="en-US" sz="600" dirty="0"/>
          </a:p>
          <a:p>
            <a:r>
              <a:rPr lang="en-US" sz="600" dirty="0"/>
              <a:t>//Hat's flower </a:t>
            </a:r>
          </a:p>
          <a:p>
            <a:r>
              <a:rPr lang="en-US" sz="600" dirty="0" err="1"/>
              <a:t>strokeWeight</a:t>
            </a:r>
            <a:r>
              <a:rPr lang="en-US" sz="600" dirty="0"/>
              <a:t>(.30);</a:t>
            </a:r>
          </a:p>
          <a:p>
            <a:r>
              <a:rPr lang="en-US" sz="600" dirty="0"/>
              <a:t>fill(#D360E3);</a:t>
            </a:r>
          </a:p>
          <a:p>
            <a:r>
              <a:rPr lang="en-US" sz="600" dirty="0"/>
              <a:t>ellipse(125,80,30,30);</a:t>
            </a:r>
          </a:p>
          <a:p>
            <a:r>
              <a:rPr lang="en-US" sz="600" dirty="0"/>
              <a:t>ellipse(125,140,30,30);</a:t>
            </a:r>
          </a:p>
          <a:p>
            <a:r>
              <a:rPr lang="en-US" sz="600" dirty="0"/>
              <a:t>ellipse(95,110,30,30); </a:t>
            </a:r>
          </a:p>
          <a:p>
            <a:r>
              <a:rPr lang="en-US" sz="600" dirty="0"/>
              <a:t>ellipse(155,110,30,30);</a:t>
            </a:r>
          </a:p>
          <a:p>
            <a:r>
              <a:rPr lang="en-US" sz="600" dirty="0"/>
              <a:t>fill(#F4CAFA);</a:t>
            </a:r>
          </a:p>
          <a:p>
            <a:r>
              <a:rPr lang="en-US" sz="600" dirty="0"/>
              <a:t>ellipse(105,90,20,20);</a:t>
            </a:r>
          </a:p>
          <a:p>
            <a:r>
              <a:rPr lang="en-US" sz="600" dirty="0"/>
              <a:t>ellipse(145,90,20,20);</a:t>
            </a:r>
          </a:p>
          <a:p>
            <a:endParaRPr lang="en-US" sz="600" dirty="0"/>
          </a:p>
          <a:p>
            <a:r>
              <a:rPr lang="en-US" sz="600" dirty="0"/>
              <a:t>ellipse(105,130,20,20);</a:t>
            </a:r>
          </a:p>
          <a:p>
            <a:r>
              <a:rPr lang="en-US" sz="600" dirty="0"/>
              <a:t>ellipse(145,130,20,20);</a:t>
            </a:r>
          </a:p>
          <a:p>
            <a:endParaRPr lang="en-US" sz="600" dirty="0"/>
          </a:p>
          <a:p>
            <a:r>
              <a:rPr lang="en-US" sz="600" dirty="0"/>
              <a:t>fill(#7433DE);</a:t>
            </a:r>
          </a:p>
          <a:p>
            <a:r>
              <a:rPr lang="en-US" sz="600" dirty="0"/>
              <a:t>ellipse(125,110,50,50);</a:t>
            </a:r>
          </a:p>
        </p:txBody>
      </p:sp>
    </p:spTree>
    <p:extLst>
      <p:ext uri="{BB962C8B-B14F-4D97-AF65-F5344CB8AC3E}">
        <p14:creationId xmlns:p14="http://schemas.microsoft.com/office/powerpoint/2010/main" val="9005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6AA467-DB22-4913-B86D-2B8892B3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r>
              <a:rPr lang="en-US" sz="3600" dirty="0"/>
              <a:t>Remix Challenge</a:t>
            </a:r>
            <a:endParaRPr lang="en-US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7E29D-0A9D-4735-BF39-3CC060DDE3E9}"/>
              </a:ext>
            </a:extLst>
          </p:cNvPr>
          <p:cNvSpPr txBox="1"/>
          <p:nvPr/>
        </p:nvSpPr>
        <p:spPr>
          <a:xfrm>
            <a:off x="466726" y="1888161"/>
            <a:ext cx="5010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Paste the code from the previous slide. Then comment out or delete lines to achieve a blank rim and face.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A7680D-4917-47EA-AE97-1A011B75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36" y="4192968"/>
            <a:ext cx="2703113" cy="2333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FBA0A8-2F10-4A27-9939-F1A4278CE939}"/>
              </a:ext>
            </a:extLst>
          </p:cNvPr>
          <p:cNvSpPr txBox="1"/>
          <p:nvPr/>
        </p:nvSpPr>
        <p:spPr>
          <a:xfrm>
            <a:off x="466726" y="4574780"/>
            <a:ext cx="5198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137F99"/>
                </a:solidFill>
              </a:rPr>
              <a:t>Remix to make your own design. For instance, eyes and mouth, colors, etc. Or in my case, I used round rectangle to make top for hat.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7DC3A1-F213-4EE5-88E1-9864C1D91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236" y="1690688"/>
            <a:ext cx="2703113" cy="23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5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90FE-578C-4512-8FCF-0AA2ABC6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lots of round rectangles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B83BA-3326-4716-B3D1-3EA771273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0" t="4800" r="2584"/>
          <a:stretch/>
        </p:blipFill>
        <p:spPr>
          <a:xfrm>
            <a:off x="2254696" y="1558040"/>
            <a:ext cx="5326743" cy="51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255" y="536448"/>
            <a:ext cx="778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In this </a:t>
            </a:r>
            <a:r>
              <a:rPr lang="en-US" sz="3600" b="1" dirty="0">
                <a:solidFill>
                  <a:srgbClr val="FFC000"/>
                </a:solidFill>
              </a:rPr>
              <a:t>Chapter:</a:t>
            </a:r>
            <a:r>
              <a:rPr lang="en-US" sz="3600" b="1" dirty="0"/>
              <a:t>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177" y="1644444"/>
            <a:ext cx="77834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i="1" dirty="0"/>
              <a:t>Official</a:t>
            </a:r>
            <a:r>
              <a:rPr lang="en-US" sz="3000" dirty="0"/>
              <a:t> intro to the software.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Downloading  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Saving files; Location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Saved in folder with same name; reason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HELP/Reference 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Use comments generously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Debugging tools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Textbook website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F1242-0571-4FAF-A17D-A82DEFF6584D}"/>
              </a:ext>
            </a:extLst>
          </p:cNvPr>
          <p:cNvSpPr txBox="1"/>
          <p:nvPr/>
        </p:nvSpPr>
        <p:spPr>
          <a:xfrm>
            <a:off x="638177" y="1182779"/>
            <a:ext cx="7867646" cy="461665"/>
          </a:xfrm>
          <a:prstGeom prst="rect">
            <a:avLst/>
          </a:prstGeom>
          <a:solidFill>
            <a:srgbClr val="ADE7F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already touched on some of these</a:t>
            </a:r>
          </a:p>
        </p:txBody>
      </p:sp>
    </p:spTree>
    <p:extLst>
      <p:ext uri="{BB962C8B-B14F-4D97-AF65-F5344CB8AC3E}">
        <p14:creationId xmlns:p14="http://schemas.microsoft.com/office/powerpoint/2010/main" val="291360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7863-2AC9-4AFF-85E7-ADB275C6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9252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Example, variety of shapes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12F69-F44E-4581-8D39-DF67B461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745" y="2425703"/>
            <a:ext cx="2876550" cy="3114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93812-2D38-4881-877C-473518A2D347}"/>
              </a:ext>
            </a:extLst>
          </p:cNvPr>
          <p:cNvSpPr txBox="1"/>
          <p:nvPr/>
        </p:nvSpPr>
        <p:spPr>
          <a:xfrm>
            <a:off x="628650" y="2554305"/>
            <a:ext cx="4154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Charlie Chaplin, </a:t>
            </a:r>
          </a:p>
          <a:p>
            <a:pPr algn="r"/>
            <a:r>
              <a:rPr lang="en-US" sz="2800" dirty="0"/>
              <a:t>Using shapes such as</a:t>
            </a:r>
          </a:p>
          <a:p>
            <a:pPr algn="r"/>
            <a:r>
              <a:rPr lang="en-US" sz="2800" b="1" dirty="0"/>
              <a:t>Round Rectangle</a:t>
            </a:r>
          </a:p>
          <a:p>
            <a:pPr algn="r"/>
            <a:r>
              <a:rPr lang="en-US" sz="2800" b="1" dirty="0"/>
              <a:t>Triangle</a:t>
            </a:r>
          </a:p>
          <a:p>
            <a:pPr algn="r"/>
            <a:r>
              <a:rPr lang="en-US" sz="2800" b="1" dirty="0"/>
              <a:t>Quad &amp; Arc </a:t>
            </a:r>
          </a:p>
        </p:txBody>
      </p:sp>
    </p:spTree>
    <p:extLst>
      <p:ext uri="{BB962C8B-B14F-4D97-AF65-F5344CB8AC3E}">
        <p14:creationId xmlns:p14="http://schemas.microsoft.com/office/powerpoint/2010/main" val="2463591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516" y="845752"/>
            <a:ext cx="605003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latin typeface="Everyday Ghost" panose="02040502050405020303" pitchFamily="18" charset="0"/>
              </a:rPr>
              <a:t>?</a:t>
            </a:r>
            <a:r>
              <a:rPr lang="en-US" sz="11500" dirty="0">
                <a:latin typeface="Everyday Ghost" panose="02040502050405020303" pitchFamily="18" charset="0"/>
              </a:rPr>
              <a:t> </a:t>
            </a:r>
            <a:r>
              <a:rPr lang="en-US" sz="23900" dirty="0">
                <a:latin typeface="Everyday Ghost" panose="02040502050405020303" pitchFamily="18" charset="0"/>
              </a:rPr>
              <a:t>?</a:t>
            </a:r>
            <a:r>
              <a:rPr lang="en-US" sz="4400" dirty="0">
                <a:latin typeface="Everyday Ghost" panose="02040502050405020303" pitchFamily="18" charset="0"/>
              </a:rPr>
              <a:t> </a:t>
            </a:r>
            <a:endParaRPr lang="en-US" sz="4400" b="1" dirty="0">
              <a:latin typeface="Everyday Ghost" panose="02040502050405020303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548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E2FB-FE3B-4AF4-8929-C20B53FB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in Processing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55B4A-70FE-42F2-ADE6-7BCF7A882140}"/>
              </a:ext>
            </a:extLst>
          </p:cNvPr>
          <p:cNvSpPr txBox="1"/>
          <p:nvPr/>
        </p:nvSpPr>
        <p:spPr>
          <a:xfrm>
            <a:off x="674371" y="1693406"/>
            <a:ext cx="8103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Recall that Chapter 1 covered how coding is done. You learned about the </a:t>
            </a:r>
            <a:r>
              <a:rPr lang="en-US" sz="2400" b="1" dirty="0"/>
              <a:t>x</a:t>
            </a:r>
            <a:r>
              <a:rPr lang="en-US" sz="2400" dirty="0"/>
              <a:t> and </a:t>
            </a:r>
            <a:r>
              <a:rPr lang="en-US" sz="2400" b="1" dirty="0"/>
              <a:t>y</a:t>
            </a:r>
            <a:r>
              <a:rPr lang="en-US" sz="2400" dirty="0"/>
              <a:t> coordinates on a monitor. You also learned about basic geometric shapes and functions used to create them. Some of the functions covered were: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B394503-E78A-4196-95F8-967862534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64485"/>
              </p:ext>
            </p:extLst>
          </p:nvPr>
        </p:nvGraphicFramePr>
        <p:xfrm>
          <a:off x="762644" y="3429000"/>
          <a:ext cx="511193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487">
                  <a:extLst>
                    <a:ext uri="{9D8B030D-6E8A-4147-A177-3AD203B41FA5}">
                      <a16:colId xmlns:a16="http://schemas.microsoft.com/office/drawing/2014/main" val="3089281467"/>
                    </a:ext>
                  </a:extLst>
                </a:gridCol>
                <a:gridCol w="2586444">
                  <a:extLst>
                    <a:ext uri="{9D8B030D-6E8A-4147-A177-3AD203B41FA5}">
                      <a16:colId xmlns:a16="http://schemas.microsoft.com/office/drawing/2014/main" val="3484151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ellipse</a:t>
                      </a: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line</a:t>
                      </a: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rect</a:t>
                      </a: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fill</a:t>
                      </a: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noFill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ADE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stroke</a:t>
                      </a: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rectMode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ellipseMode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background </a:t>
                      </a: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quad</a:t>
                      </a:r>
                    </a:p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triangle </a:t>
                      </a:r>
                    </a:p>
                  </a:txBody>
                  <a:tcPr>
                    <a:solidFill>
                      <a:srgbClr val="AD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027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E6A42B-F224-49D9-A71C-5C9F0C773091}"/>
              </a:ext>
            </a:extLst>
          </p:cNvPr>
          <p:cNvSpPr txBox="1"/>
          <p:nvPr/>
        </p:nvSpPr>
        <p:spPr>
          <a:xfrm>
            <a:off x="5854565" y="3429000"/>
            <a:ext cx="2875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that you have practiced at least half of these functions. </a:t>
            </a:r>
          </a:p>
        </p:txBody>
      </p:sp>
    </p:spTree>
    <p:extLst>
      <p:ext uri="{BB962C8B-B14F-4D97-AF65-F5344CB8AC3E}">
        <p14:creationId xmlns:p14="http://schemas.microsoft.com/office/powerpoint/2010/main" val="206803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14F9-C729-47E4-AB79-8712C64F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8CF14-43BD-4EE3-BFF8-00980BA56456}"/>
              </a:ext>
            </a:extLst>
          </p:cNvPr>
          <p:cNvSpPr txBox="1"/>
          <p:nvPr/>
        </p:nvSpPr>
        <p:spPr>
          <a:xfrm>
            <a:off x="752375" y="2131355"/>
            <a:ext cx="74116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Decide where. See Preferences.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Each sketch is in folder.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Same name…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Reason… </a:t>
            </a:r>
          </a:p>
          <a:p>
            <a:r>
              <a:rPr lang="en-US" sz="3600" dirty="0"/>
              <a:t> 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088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14F9-C729-47E4-AB79-8712C64F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108A5-57C5-46D6-9A75-01D0519309A0}"/>
              </a:ext>
            </a:extLst>
          </p:cNvPr>
          <p:cNvSpPr txBox="1"/>
          <p:nvPr/>
        </p:nvSpPr>
        <p:spPr>
          <a:xfrm>
            <a:off x="769920" y="1862222"/>
            <a:ext cx="74116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Chapter 11 covers debugging in more depth.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797B7"/>
                </a:solidFill>
              </a:rPr>
              <a:t>What tools are mentioned in this chapter to help find errors?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86B28-1DE5-4F9A-8737-B3353CCF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5037911"/>
            <a:ext cx="66389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214F9-C729-47E4-AB79-8712C64F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Help/Reference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63CB7-A3D8-4D24-BAA5-3CA81B49B40D}"/>
              </a:ext>
            </a:extLst>
          </p:cNvPr>
          <p:cNvSpPr txBox="1"/>
          <p:nvPr/>
        </p:nvSpPr>
        <p:spPr>
          <a:xfrm>
            <a:off x="715879" y="1809253"/>
            <a:ext cx="77122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Examine the </a:t>
            </a:r>
            <a:r>
              <a:rPr lang="en-US" sz="2400" b="1" dirty="0"/>
              <a:t>HELP&gt;Reference </a:t>
            </a:r>
            <a:r>
              <a:rPr lang="en-US" sz="2400" dirty="0"/>
              <a:t>for Processing. Notice the full documentation…including returns. For instance, some functions will perform a task such as draw a rectangle.  Others will return an answer, such as a calculation. </a:t>
            </a:r>
          </a:p>
          <a:p>
            <a:endParaRPr lang="en-US" sz="2400" dirty="0"/>
          </a:p>
          <a:p>
            <a:r>
              <a:rPr lang="en-US" sz="2400" b="1" dirty="0"/>
              <a:t>HELP&gt;Find in Reference </a:t>
            </a:r>
            <a:r>
              <a:rPr lang="en-US" sz="2400" dirty="0"/>
              <a:t>is also handy. Access it by double clicking on the keyword (function name).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15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408A-DB6C-4B8C-9FEF-5829EA91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0D23D-B943-4DE7-ADC9-D479C765E477}"/>
              </a:ext>
            </a:extLst>
          </p:cNvPr>
          <p:cNvSpPr txBox="1"/>
          <p:nvPr/>
        </p:nvSpPr>
        <p:spPr>
          <a:xfrm>
            <a:off x="628650" y="1775833"/>
            <a:ext cx="80132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//This is a comment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/*A multiline comment 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might look like this. */</a:t>
            </a:r>
          </a:p>
          <a:p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Shortcut: </a:t>
            </a:r>
            <a:br>
              <a:rPr lang="en-US" sz="3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Command+/</a:t>
            </a:r>
            <a:r>
              <a:rPr lang="en-US" sz="3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sz="3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Ctrl+/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63157-AADA-468F-8B9E-D6FA0935C6E5}"/>
              </a:ext>
            </a:extLst>
          </p:cNvPr>
          <p:cNvSpPr txBox="1"/>
          <p:nvPr/>
        </p:nvSpPr>
        <p:spPr>
          <a:xfrm>
            <a:off x="628650" y="5461690"/>
            <a:ext cx="7748547" cy="830997"/>
          </a:xfrm>
          <a:prstGeom prst="rect">
            <a:avLst/>
          </a:prstGeom>
          <a:solidFill>
            <a:srgbClr val="ADE7F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QUESTION FOR YOU: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 List some reasons why commenting is used in programming. 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4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06BC-C4E9-43C0-AA99-7F995479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Website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FCBD5-94B2-41F3-A5FB-0A7C4539CB50}"/>
              </a:ext>
            </a:extLst>
          </p:cNvPr>
          <p:cNvSpPr txBox="1"/>
          <p:nvPr/>
        </p:nvSpPr>
        <p:spPr>
          <a:xfrm>
            <a:off x="886337" y="1690689"/>
            <a:ext cx="7371325" cy="707886"/>
          </a:xfrm>
          <a:prstGeom prst="rect">
            <a:avLst/>
          </a:prstGeom>
          <a:solidFill>
            <a:srgbClr val="ADE7F7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Tell us what you think about it.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4FA3B-EE90-41B3-B3A9-C97E3501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1" y="2576114"/>
            <a:ext cx="6086476" cy="39167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863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A109-FB6C-4A40-9B3E-7449B284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(a recap)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3317D-F46C-46B6-842B-CD69F050711C}"/>
              </a:ext>
            </a:extLst>
          </p:cNvPr>
          <p:cNvSpPr txBox="1">
            <a:spLocks/>
          </p:cNvSpPr>
          <p:nvPr/>
        </p:nvSpPr>
        <p:spPr>
          <a:xfrm>
            <a:off x="214328" y="1786815"/>
            <a:ext cx="4268121" cy="4706059"/>
          </a:xfrm>
          <a:prstGeom prst="rect">
            <a:avLst/>
          </a:prstGeom>
          <a:solidFill>
            <a:srgbClr val="ADE7F5"/>
          </a:solidFill>
          <a:ln w="15875">
            <a:solidFill>
              <a:srgbClr val="F16A5A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Variable: </a:t>
            </a:r>
            <a:br>
              <a:rPr lang="en-US" sz="2500" b="1" dirty="0"/>
            </a:br>
            <a:r>
              <a:rPr lang="en-US" sz="2400" dirty="0"/>
              <a:t>A Placeholder value that can change, depending on conditions or information passed into the program. </a:t>
            </a:r>
          </a:p>
          <a:p>
            <a:r>
              <a:rPr lang="en-US" sz="2500" b="1" dirty="0"/>
              <a:t>Parameter: </a:t>
            </a:r>
            <a:br>
              <a:rPr lang="en-US" sz="2500" b="1" dirty="0"/>
            </a:br>
            <a:r>
              <a:rPr lang="en-US" sz="2400" dirty="0"/>
              <a:t>A special kind of variable that is passed into a function. It specifies </a:t>
            </a:r>
            <a:r>
              <a:rPr lang="en-US" sz="2400" i="1" dirty="0">
                <a:solidFill>
                  <a:srgbClr val="FF0000"/>
                </a:solidFill>
              </a:rPr>
              <a:t>the type of data to be used</a:t>
            </a:r>
            <a:r>
              <a:rPr lang="en-US" sz="2400" dirty="0"/>
              <a:t>.</a:t>
            </a:r>
          </a:p>
          <a:p>
            <a:r>
              <a:rPr lang="en-US" sz="2500" b="1" dirty="0"/>
              <a:t>Argument:  </a:t>
            </a:r>
            <a:br>
              <a:rPr lang="en-US" sz="2500" b="1" dirty="0"/>
            </a:br>
            <a:r>
              <a:rPr lang="en-US" sz="2400" dirty="0"/>
              <a:t>The </a:t>
            </a:r>
            <a:r>
              <a:rPr lang="en-US" sz="2400" i="1" dirty="0">
                <a:solidFill>
                  <a:srgbClr val="FF0000"/>
                </a:solidFill>
              </a:rPr>
              <a:t>actual value </a:t>
            </a:r>
            <a:r>
              <a:rPr lang="en-US" sz="2400" dirty="0"/>
              <a:t>that is passed into the function.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AF1893-0E0A-47C2-9F4E-AFAEF3EC1B0E}"/>
              </a:ext>
            </a:extLst>
          </p:cNvPr>
          <p:cNvSpPr txBox="1">
            <a:spLocks/>
          </p:cNvSpPr>
          <p:nvPr/>
        </p:nvSpPr>
        <p:spPr>
          <a:xfrm>
            <a:off x="4620130" y="1786816"/>
            <a:ext cx="4268121" cy="4706058"/>
          </a:xfrm>
          <a:prstGeom prst="rect">
            <a:avLst/>
          </a:prstGeom>
          <a:solidFill>
            <a:srgbClr val="ADE7F5"/>
          </a:solidFill>
          <a:ln w="15875">
            <a:solidFill>
              <a:srgbClr val="F16A5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Functions:  </a:t>
            </a:r>
            <a:br>
              <a:rPr lang="en-US" sz="2500" b="1" dirty="0"/>
            </a:br>
            <a:r>
              <a:rPr lang="en-US" sz="2400" dirty="0"/>
              <a:t>Modules of code that accomplish a specific task. </a:t>
            </a:r>
            <a:br>
              <a:rPr lang="en-US" sz="2400" dirty="0"/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(synonyms: routines, procedures, commands)</a:t>
            </a:r>
          </a:p>
          <a:p>
            <a:r>
              <a:rPr lang="en-US" sz="2500" b="1" dirty="0"/>
              <a:t>Syntax: </a:t>
            </a:r>
            <a:br>
              <a:rPr lang="en-US" sz="2500" b="1" dirty="0"/>
            </a:br>
            <a:r>
              <a:rPr lang="en-US" sz="2400" dirty="0"/>
              <a:t>Rules that specify the correct combined sequence of symbols to form a correctly structured program using a given language. 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00190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1292</Words>
  <Application>Microsoft Office PowerPoint</Application>
  <PresentationFormat>On-screen Show (4:3)</PresentationFormat>
  <Paragraphs>188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Courier New</vt:lpstr>
      <vt:lpstr>Everyday Ghost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Coding in Processing </vt:lpstr>
      <vt:lpstr>Saving Files</vt:lpstr>
      <vt:lpstr>Errors</vt:lpstr>
      <vt:lpstr>Help/Reference</vt:lpstr>
      <vt:lpstr>Commenting</vt:lpstr>
      <vt:lpstr>Textbook Website</vt:lpstr>
      <vt:lpstr>Definitions (a recap)</vt:lpstr>
      <vt:lpstr>Our friend Zoog</vt:lpstr>
      <vt:lpstr>Introduction to arc() </vt:lpstr>
      <vt:lpstr>Processing measures degrees or radians  of a circle differently:</vt:lpstr>
      <vt:lpstr>PowerPoint Presentation</vt:lpstr>
      <vt:lpstr>Let’s revisit rectangles</vt:lpstr>
      <vt:lpstr>Another Shape</vt:lpstr>
      <vt:lpstr>Use save() in your homework</vt:lpstr>
      <vt:lpstr>Examples of arcs</vt:lpstr>
      <vt:lpstr>Remix Challenge</vt:lpstr>
      <vt:lpstr>Example: lots of round rectangles</vt:lpstr>
      <vt:lpstr>Example, variety of shapes</vt:lpstr>
      <vt:lpstr>PowerPoint Presentation</vt:lpstr>
    </vt:vector>
  </TitlesOfParts>
  <Company>College of Charleston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Christine Linen</dc:creator>
  <cp:lastModifiedBy>Moore, Christine Linen</cp:lastModifiedBy>
  <cp:revision>77</cp:revision>
  <dcterms:created xsi:type="dcterms:W3CDTF">2016-08-29T12:16:09Z</dcterms:created>
  <dcterms:modified xsi:type="dcterms:W3CDTF">2022-09-02T04:00:04Z</dcterms:modified>
</cp:coreProperties>
</file>