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6" r:id="rId3"/>
    <p:sldId id="289" r:id="rId4"/>
    <p:sldId id="269" r:id="rId5"/>
    <p:sldId id="272" r:id="rId6"/>
    <p:sldId id="287" r:id="rId7"/>
    <p:sldId id="288" r:id="rId8"/>
    <p:sldId id="260" r:id="rId9"/>
    <p:sldId id="275" r:id="rId10"/>
    <p:sldId id="295" r:id="rId11"/>
    <p:sldId id="296" r:id="rId12"/>
    <p:sldId id="271" r:id="rId13"/>
    <p:sldId id="268" r:id="rId14"/>
    <p:sldId id="280" r:id="rId15"/>
    <p:sldId id="264" r:id="rId16"/>
    <p:sldId id="279" r:id="rId17"/>
    <p:sldId id="297" r:id="rId18"/>
    <p:sldId id="278" r:id="rId19"/>
    <p:sldId id="261" r:id="rId20"/>
    <p:sldId id="270" r:id="rId21"/>
    <p:sldId id="258" r:id="rId22"/>
    <p:sldId id="266" r:id="rId23"/>
    <p:sldId id="282" r:id="rId24"/>
    <p:sldId id="283" r:id="rId25"/>
    <p:sldId id="257" r:id="rId26"/>
    <p:sldId id="265" r:id="rId27"/>
    <p:sldId id="298" r:id="rId28"/>
    <p:sldId id="299" r:id="rId29"/>
    <p:sldId id="300" r:id="rId30"/>
    <p:sldId id="301"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2E8"/>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0" autoAdjust="0"/>
    <p:restoredTop sz="94660"/>
  </p:normalViewPr>
  <p:slideViewPr>
    <p:cSldViewPr>
      <p:cViewPr varScale="1">
        <p:scale>
          <a:sx n="93" d="100"/>
          <a:sy n="93" d="100"/>
        </p:scale>
        <p:origin x="4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F54FB-91EE-45E4-BB4D-5A525786767D}" type="datetimeFigureOut">
              <a:rPr lang="en-US" smtClean="0"/>
              <a:t>10/16/2022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42E9F-6B7C-43BB-8551-76878B390B34}" type="slidenum">
              <a:rPr lang="en-US" smtClean="0"/>
              <a:t>‹#›</a:t>
            </a:fld>
            <a:endParaRPr lang="en-US"/>
          </a:p>
        </p:txBody>
      </p:sp>
    </p:spTree>
    <p:extLst>
      <p:ext uri="{BB962C8B-B14F-4D97-AF65-F5344CB8AC3E}">
        <p14:creationId xmlns:p14="http://schemas.microsoft.com/office/powerpoint/2010/main" val="159031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2E9F-6B7C-43BB-8551-76878B390B34}" type="slidenum">
              <a:rPr lang="en-US" smtClean="0"/>
              <a:t>2</a:t>
            </a:fld>
            <a:endParaRPr lang="en-US"/>
          </a:p>
        </p:txBody>
      </p:sp>
    </p:spTree>
    <p:extLst>
      <p:ext uri="{BB962C8B-B14F-4D97-AF65-F5344CB8AC3E}">
        <p14:creationId xmlns:p14="http://schemas.microsoft.com/office/powerpoint/2010/main" val="307569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42E9F-6B7C-43BB-8551-76878B390B34}" type="slidenum">
              <a:rPr lang="en-US" smtClean="0"/>
              <a:t>13</a:t>
            </a:fld>
            <a:endParaRPr lang="en-US"/>
          </a:p>
        </p:txBody>
      </p:sp>
    </p:spTree>
    <p:extLst>
      <p:ext uri="{BB962C8B-B14F-4D97-AF65-F5344CB8AC3E}">
        <p14:creationId xmlns:p14="http://schemas.microsoft.com/office/powerpoint/2010/main" val="10810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2E9F-6B7C-43BB-8551-76878B390B34}" type="slidenum">
              <a:rPr lang="en-US" smtClean="0"/>
              <a:t>15</a:t>
            </a:fld>
            <a:endParaRPr lang="en-US"/>
          </a:p>
        </p:txBody>
      </p:sp>
    </p:spTree>
    <p:extLst>
      <p:ext uri="{BB962C8B-B14F-4D97-AF65-F5344CB8AC3E}">
        <p14:creationId xmlns:p14="http://schemas.microsoft.com/office/powerpoint/2010/main" val="283433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C2D1F4-219C-4643-B36C-470EC6953C5E}"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6906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2D1F4-219C-4643-B36C-470EC6953C5E}"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329512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2D1F4-219C-4643-B36C-470EC6953C5E}"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355176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2D1F4-219C-4643-B36C-470EC6953C5E}"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124504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2D1F4-219C-4643-B36C-470EC6953C5E}"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128745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2D1F4-219C-4643-B36C-470EC6953C5E}"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25951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2D1F4-219C-4643-B36C-470EC6953C5E}"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50174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2D1F4-219C-4643-B36C-470EC6953C5E}"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124485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2D1F4-219C-4643-B36C-470EC6953C5E}"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151466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C2D1F4-219C-4643-B36C-470EC6953C5E}"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1903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C2D1F4-219C-4643-B36C-470EC6953C5E}"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C33E3-1957-449E-810E-AEBCC151D257}" type="slidenum">
              <a:rPr lang="en-US" smtClean="0"/>
              <a:t>‹#›</a:t>
            </a:fld>
            <a:endParaRPr lang="en-US"/>
          </a:p>
        </p:txBody>
      </p:sp>
    </p:spTree>
    <p:extLst>
      <p:ext uri="{BB962C8B-B14F-4D97-AF65-F5344CB8AC3E}">
        <p14:creationId xmlns:p14="http://schemas.microsoft.com/office/powerpoint/2010/main" val="410324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2D1F4-219C-4643-B36C-470EC6953C5E}" type="datetimeFigureOut">
              <a:rPr lang="en-US" smtClean="0"/>
              <a:t>10/16/2022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C33E3-1957-449E-810E-AEBCC151D257}" type="slidenum">
              <a:rPr lang="en-US" smtClean="0"/>
              <a:t>‹#›</a:t>
            </a:fld>
            <a:endParaRPr lang="en-US"/>
          </a:p>
        </p:txBody>
      </p:sp>
    </p:spTree>
    <p:extLst>
      <p:ext uri="{BB962C8B-B14F-4D97-AF65-F5344CB8AC3E}">
        <p14:creationId xmlns:p14="http://schemas.microsoft.com/office/powerpoint/2010/main" val="407611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dbubble.com/i/sticker/Charleston-City-by-lealaconia/28573187.EJUG5"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sz="5400" b="1" dirty="0">
                <a:solidFill>
                  <a:srgbClr val="C00000"/>
                </a:solidFill>
              </a:rPr>
              <a:t>Chapter 6 </a:t>
            </a:r>
          </a:p>
        </p:txBody>
      </p:sp>
      <p:sp>
        <p:nvSpPr>
          <p:cNvPr id="3" name="Subtitle 2"/>
          <p:cNvSpPr>
            <a:spLocks noGrp="1"/>
          </p:cNvSpPr>
          <p:nvPr>
            <p:ph type="subTitle" idx="1"/>
          </p:nvPr>
        </p:nvSpPr>
        <p:spPr>
          <a:xfrm>
            <a:off x="1371600" y="3276600"/>
            <a:ext cx="6400800" cy="1752600"/>
          </a:xfrm>
        </p:spPr>
        <p:txBody>
          <a:bodyPr>
            <a:normAutofit/>
          </a:bodyPr>
          <a:lstStyle/>
          <a:p>
            <a:r>
              <a:rPr lang="en-US" sz="3600" i="1" dirty="0">
                <a:solidFill>
                  <a:schemeClr val="accent6">
                    <a:lumMod val="60000"/>
                    <a:lumOff val="40000"/>
                  </a:schemeClr>
                </a:solidFill>
                <a:latin typeface="Georgia" panose="02040502050405020303" pitchFamily="18" charset="0"/>
              </a:rPr>
              <a:t>Loops</a:t>
            </a:r>
          </a:p>
          <a:p>
            <a:r>
              <a:rPr lang="en-US" sz="3600" i="1" dirty="0">
                <a:solidFill>
                  <a:schemeClr val="accent6">
                    <a:lumMod val="60000"/>
                    <a:lumOff val="40000"/>
                  </a:schemeClr>
                </a:solidFill>
                <a:latin typeface="Georgia" panose="02040502050405020303" pitchFamily="18" charset="0"/>
              </a:rPr>
              <a:t>(Iteration)</a:t>
            </a:r>
          </a:p>
        </p:txBody>
      </p:sp>
      <p:pic>
        <p:nvPicPr>
          <p:cNvPr id="7" name="Picture 6" descr="A close up of a sign&#10;&#10;Description automatically generated">
            <a:extLst>
              <a:ext uri="{FF2B5EF4-FFF2-40B4-BE49-F238E27FC236}">
                <a16:creationId xmlns:a16="http://schemas.microsoft.com/office/drawing/2014/main" id="{DB0A55E8-A26A-4A9A-ACEB-7753E8937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603672" cy="6858000"/>
          </a:xfrm>
          <a:prstGeom prst="rect">
            <a:avLst/>
          </a:prstGeom>
        </p:spPr>
      </p:pic>
      <p:sp>
        <p:nvSpPr>
          <p:cNvPr id="4" name="TextBox 3">
            <a:extLst>
              <a:ext uri="{FF2B5EF4-FFF2-40B4-BE49-F238E27FC236}">
                <a16:creationId xmlns:a16="http://schemas.microsoft.com/office/drawing/2014/main" id="{2D023048-02D4-4C4E-9B97-6D0E90F1A1D5}"/>
              </a:ext>
            </a:extLst>
          </p:cNvPr>
          <p:cNvSpPr txBox="1"/>
          <p:nvPr/>
        </p:nvSpPr>
        <p:spPr>
          <a:xfrm>
            <a:off x="7165733" y="228739"/>
            <a:ext cx="1752600" cy="707886"/>
          </a:xfrm>
          <a:prstGeom prst="rect">
            <a:avLst/>
          </a:prstGeom>
          <a:noFill/>
        </p:spPr>
        <p:txBody>
          <a:bodyPr wrap="square" rtlCol="0">
            <a:spAutoFit/>
          </a:bodyPr>
          <a:lstStyle/>
          <a:p>
            <a:r>
              <a:rPr lang="en-US" sz="2000" b="1" dirty="0">
                <a:solidFill>
                  <a:schemeClr val="bg2">
                    <a:lumMod val="90000"/>
                  </a:schemeClr>
                </a:solidFill>
                <a:latin typeface="Courier New" panose="02070309020205020404" pitchFamily="49" charset="0"/>
                <a:cs typeface="Courier New" panose="02070309020205020404" pitchFamily="49" charset="0"/>
              </a:rPr>
              <a:t>Updated 10/5/2021</a:t>
            </a:r>
          </a:p>
        </p:txBody>
      </p:sp>
    </p:spTree>
    <p:extLst>
      <p:ext uri="{BB962C8B-B14F-4D97-AF65-F5344CB8AC3E}">
        <p14:creationId xmlns:p14="http://schemas.microsoft.com/office/powerpoint/2010/main" val="344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Take a Look </a:t>
            </a:r>
            <a:endParaRPr lang="en-US" sz="3600" dirty="0"/>
          </a:p>
        </p:txBody>
      </p:sp>
      <p:sp>
        <p:nvSpPr>
          <p:cNvPr id="3" name="Content Placeholder 2"/>
          <p:cNvSpPr>
            <a:spLocks noGrp="1"/>
          </p:cNvSpPr>
          <p:nvPr>
            <p:ph idx="1"/>
          </p:nvPr>
        </p:nvSpPr>
        <p:spPr>
          <a:xfrm>
            <a:off x="838200" y="1295400"/>
            <a:ext cx="7543800" cy="2286000"/>
          </a:xfrm>
        </p:spPr>
        <p:txBody>
          <a:bodyPr>
            <a:noAutofit/>
          </a:bodyPr>
          <a:lstStyle/>
          <a:p>
            <a:pPr marL="0" indent="0">
              <a:buNone/>
            </a:pPr>
            <a:r>
              <a:rPr lang="en-US" sz="2800" dirty="0"/>
              <a:t>Open Example 6-3. Very simple, but pay attention to each variable. e.g. </a:t>
            </a:r>
          </a:p>
          <a:p>
            <a:pPr marL="288925" indent="0">
              <a:buNone/>
            </a:pPr>
            <a:r>
              <a:rPr lang="en-US" sz="2800" dirty="0"/>
              <a:t>-Note how </a:t>
            </a:r>
            <a:r>
              <a:rPr lang="en-US" sz="2800" b="1" dirty="0"/>
              <a:t>y</a:t>
            </a:r>
            <a:r>
              <a:rPr lang="en-US" sz="2800" dirty="0"/>
              <a:t> &amp; </a:t>
            </a:r>
            <a:r>
              <a:rPr lang="en-US" sz="2800" b="1" dirty="0" err="1"/>
              <a:t>len</a:t>
            </a:r>
            <a:r>
              <a:rPr lang="en-US" sz="2800" dirty="0"/>
              <a:t> are used together. </a:t>
            </a:r>
          </a:p>
          <a:p>
            <a:pPr marL="288925" indent="0">
              <a:buNone/>
            </a:pPr>
            <a:r>
              <a:rPr lang="en-US" sz="2800" dirty="0"/>
              <a:t>-Note how </a:t>
            </a:r>
            <a:r>
              <a:rPr lang="en-US" sz="2800" b="1" dirty="0"/>
              <a:t>x</a:t>
            </a:r>
            <a:r>
              <a:rPr lang="en-US" sz="2800" dirty="0"/>
              <a:t> &amp; </a:t>
            </a:r>
            <a:r>
              <a:rPr lang="en-US" sz="2800" b="1" dirty="0"/>
              <a:t>spacing </a:t>
            </a:r>
            <a:r>
              <a:rPr lang="en-US" sz="2800" dirty="0"/>
              <a:t>are used together. </a:t>
            </a:r>
          </a:p>
          <a:p>
            <a:pPr marL="0" indent="0">
              <a:buNone/>
            </a:pPr>
            <a:endParaRPr lang="en-US" sz="2800" dirty="0"/>
          </a:p>
          <a:p>
            <a:pPr marL="0" indent="0">
              <a:buNone/>
            </a:pPr>
            <a:endParaRPr lang="en-US" sz="2800" dirty="0"/>
          </a:p>
          <a:p>
            <a:pPr>
              <a:buFont typeface="Wingdings" panose="05000000000000000000" pitchFamily="2" charset="2"/>
              <a:buChar char="q"/>
            </a:pPr>
            <a:r>
              <a:rPr lang="en-US" sz="2800" dirty="0"/>
              <a:t>Try modifying a few variables.</a:t>
            </a:r>
          </a:p>
          <a:p>
            <a:pPr>
              <a:buFont typeface="Wingdings" panose="05000000000000000000" pitchFamily="2" charset="2"/>
              <a:buChar char="q"/>
            </a:pPr>
            <a:r>
              <a:rPr lang="en-US" sz="2800" dirty="0"/>
              <a:t>Try adding a circle to top of each </a:t>
            </a:r>
          </a:p>
          <a:p>
            <a:pPr marL="0" indent="0">
              <a:buNone/>
            </a:pPr>
            <a:endParaRPr lang="en-US" sz="2200" dirty="0"/>
          </a:p>
          <a:p>
            <a:pPr marL="0" indent="0">
              <a:buNone/>
            </a:pP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3676073"/>
            <a:ext cx="2333625" cy="262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71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Before moving on…</a:t>
            </a:r>
            <a:endParaRPr lang="en-US" sz="3600" dirty="0"/>
          </a:p>
        </p:txBody>
      </p:sp>
      <p:sp>
        <p:nvSpPr>
          <p:cNvPr id="3" name="Content Placeholder 2"/>
          <p:cNvSpPr>
            <a:spLocks noGrp="1"/>
          </p:cNvSpPr>
          <p:nvPr>
            <p:ph idx="1"/>
          </p:nvPr>
        </p:nvSpPr>
        <p:spPr>
          <a:xfrm>
            <a:off x="838200" y="1143000"/>
            <a:ext cx="5133184" cy="4724400"/>
          </a:xfrm>
        </p:spPr>
        <p:txBody>
          <a:bodyPr>
            <a:noAutofit/>
          </a:bodyPr>
          <a:lstStyle/>
          <a:p>
            <a:pPr marL="0" indent="0">
              <a:buNone/>
            </a:pPr>
            <a:r>
              <a:rPr lang="en-US" sz="2800" dirty="0"/>
              <a:t>______________________</a:t>
            </a:r>
          </a:p>
          <a:p>
            <a:pPr marL="0" indent="0">
              <a:buNone/>
            </a:pPr>
            <a:r>
              <a:rPr lang="en-US" sz="2800" dirty="0"/>
              <a:t>Do exercise 6.1a without looking at website’s solution. </a:t>
            </a:r>
          </a:p>
          <a:p>
            <a:pPr marL="0" indent="0">
              <a:buNone/>
            </a:pPr>
            <a:r>
              <a:rPr lang="en-US" sz="2400" i="1" dirty="0">
                <a:latin typeface="Times New Roman" panose="02020603050405020304" pitchFamily="18" charset="0"/>
                <a:cs typeface="Times New Roman" panose="02020603050405020304" pitchFamily="18" charset="0"/>
              </a:rPr>
              <a:t>Note that my remix involves new concept – nested while(). </a:t>
            </a:r>
          </a:p>
          <a:p>
            <a:pPr marL="0" indent="0">
              <a:buNone/>
            </a:pPr>
            <a:r>
              <a:rPr lang="en-US" sz="1600" dirty="0">
                <a:solidFill>
                  <a:srgbClr val="FF0000"/>
                </a:solidFill>
              </a:rPr>
              <a:t>I will demo grid solution when we get to for() loop.</a:t>
            </a:r>
          </a:p>
          <a:p>
            <a:pPr marL="0" indent="0">
              <a:buNone/>
            </a:pPr>
            <a:r>
              <a:rPr lang="en-US" sz="2800" dirty="0"/>
              <a:t>______________________</a:t>
            </a:r>
          </a:p>
          <a:p>
            <a:pPr marL="0" indent="0">
              <a:buNone/>
            </a:pPr>
            <a:r>
              <a:rPr lang="en-US" sz="2800" dirty="0"/>
              <a:t>For exercise 6.1b, look at </a:t>
            </a:r>
            <a:r>
              <a:rPr lang="en-US" sz="1400" dirty="0"/>
              <a:t>learningprocessing.com </a:t>
            </a:r>
            <a:r>
              <a:rPr lang="en-US" sz="2800" dirty="0"/>
              <a:t>solution if you wish, but remix. </a:t>
            </a:r>
          </a:p>
          <a:p>
            <a:pPr marL="0" indent="0">
              <a:buNone/>
            </a:pPr>
            <a:endParaRPr lang="en-US" sz="2200" dirty="0"/>
          </a:p>
          <a:p>
            <a:pPr marL="0" indent="0">
              <a:buNone/>
            </a:pP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984" y="4080480"/>
            <a:ext cx="2362200" cy="259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984" y="1340455"/>
            <a:ext cx="2258216" cy="248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65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Anatomy of for() loop</a:t>
            </a:r>
            <a:endParaRPr lang="en-US" sz="3600" dirty="0"/>
          </a:p>
        </p:txBody>
      </p:sp>
      <p:sp>
        <p:nvSpPr>
          <p:cNvPr id="3" name="Content Placeholder 2"/>
          <p:cNvSpPr>
            <a:spLocks noGrp="1"/>
          </p:cNvSpPr>
          <p:nvPr>
            <p:ph idx="1"/>
          </p:nvPr>
        </p:nvSpPr>
        <p:spPr>
          <a:xfrm>
            <a:off x="762000" y="1219200"/>
            <a:ext cx="7239000" cy="5287962"/>
          </a:xfrm>
        </p:spPr>
        <p:txBody>
          <a:bodyPr>
            <a:noAutofit/>
          </a:bodyPr>
          <a:lstStyle/>
          <a:p>
            <a:pPr marL="0" indent="0">
              <a:buNone/>
            </a:pPr>
            <a:r>
              <a:rPr lang="en-US" sz="2800" dirty="0"/>
              <a:t>for(initialization; test; update) { </a:t>
            </a:r>
          </a:p>
          <a:p>
            <a:pPr marL="0" indent="0">
              <a:buNone/>
            </a:pPr>
            <a:r>
              <a:rPr lang="en-US" sz="2800" dirty="0"/>
              <a:t>    //statements</a:t>
            </a:r>
          </a:p>
          <a:p>
            <a:pPr marL="0" indent="0">
              <a:buNone/>
            </a:pPr>
            <a:r>
              <a:rPr lang="en-US" sz="2800" dirty="0"/>
              <a:t>}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An example:</a:t>
            </a:r>
          </a:p>
          <a:p>
            <a:pPr marL="0" indent="0">
              <a:buNone/>
            </a:pPr>
            <a:r>
              <a:rPr lang="nn-NO" sz="1800" dirty="0">
                <a:latin typeface="Courier New" panose="02070309020205020404" pitchFamily="49" charset="0"/>
                <a:cs typeface="Courier New" panose="02070309020205020404" pitchFamily="49" charset="0"/>
              </a:rPr>
              <a:t>for (int i=0; i&lt;120; i=i+20) {</a:t>
            </a:r>
          </a:p>
          <a:p>
            <a:pPr marL="0" indent="0">
              <a:buNone/>
            </a:pPr>
            <a:r>
              <a:rPr lang="nn-NO" sz="1800" dirty="0">
                <a:latin typeface="Courier New" panose="02070309020205020404" pitchFamily="49" charset="0"/>
                <a:cs typeface="Courier New" panose="02070309020205020404" pitchFamily="49" charset="0"/>
              </a:rPr>
              <a:t>rect(i, 10, 15, 8);</a:t>
            </a:r>
          </a:p>
          <a:p>
            <a:pPr marL="0" indent="0">
              <a:buNone/>
            </a:pPr>
            <a:r>
              <a:rPr lang="en-US" sz="1800" dirty="0" err="1">
                <a:latin typeface="Courier New" panose="02070309020205020404" pitchFamily="49" charset="0"/>
                <a:cs typeface="Courier New" panose="02070309020205020404" pitchFamily="49" charset="0"/>
              </a:rPr>
              <a:t>println</a:t>
            </a:r>
            <a:r>
              <a:rPr lang="en-US" sz="1800" dirty="0">
                <a:latin typeface="Courier New" panose="02070309020205020404" pitchFamily="49" charset="0"/>
                <a:cs typeface="Courier New" panose="02070309020205020404" pitchFamily="49" charset="0"/>
              </a:rPr>
              <a:t>(i);</a:t>
            </a:r>
          </a:p>
          <a:p>
            <a:pPr marL="0" indent="0">
              <a:buNone/>
            </a:pPr>
            <a:r>
              <a:rPr lang="en-US" sz="1800" dirty="0">
                <a:latin typeface="Courier New" panose="02070309020205020404" pitchFamily="49" charset="0"/>
                <a:cs typeface="Courier New" panose="02070309020205020404" pitchFamily="49" charset="0"/>
              </a:rPr>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9" y="2705972"/>
            <a:ext cx="4477473" cy="195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5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600" b="1" dirty="0"/>
              <a:t>Comparison of repetition</a:t>
            </a:r>
            <a:endParaRPr lang="en-US" sz="3600" dirty="0"/>
          </a:p>
        </p:txBody>
      </p:sp>
      <p:graphicFrame>
        <p:nvGraphicFramePr>
          <p:cNvPr id="5" name="Content Placeholder 4"/>
          <p:cNvGraphicFramePr>
            <a:graphicFrameLocks noGrp="1"/>
          </p:cNvGraphicFramePr>
          <p:nvPr>
            <p:ph idx="1"/>
          </p:nvPr>
        </p:nvGraphicFramePr>
        <p:xfrm>
          <a:off x="457200" y="1219200"/>
          <a:ext cx="8610600" cy="533908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70840">
                <a:tc>
                  <a:txBody>
                    <a:bodyPr/>
                    <a:lstStyle/>
                    <a:p>
                      <a:r>
                        <a:rPr lang="en-US" dirty="0"/>
                        <a:t>No iteration</a:t>
                      </a:r>
                    </a:p>
                  </a:txBody>
                  <a:tcPr/>
                </a:tc>
                <a:tc>
                  <a:txBody>
                    <a:bodyPr/>
                    <a:lstStyle/>
                    <a:p>
                      <a:r>
                        <a:rPr lang="en-US" dirty="0"/>
                        <a:t>While()</a:t>
                      </a:r>
                    </a:p>
                  </a:txBody>
                  <a:tcPr/>
                </a:tc>
                <a:tc>
                  <a:txBody>
                    <a:bodyPr/>
                    <a:lstStyle/>
                    <a:p>
                      <a:r>
                        <a:rPr lang="en-US" dirty="0"/>
                        <a:t>For() </a:t>
                      </a:r>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size(100,200);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10, 100, 10);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20, 100, 20);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30, 100, 30);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40, 100, 40);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50, 100, 50);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60, 100, 60);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70, 100, 70);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80, 100, 80);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90, 100, 90);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100, 100, 100);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110, 100, 110);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120, 100, 120);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130, 100, 130);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140, 100, 140);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150, 100, 150);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160, 100, 160);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170, 100, 170);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180, 100, 180);</a:t>
                      </a:r>
                    </a:p>
                    <a:p>
                      <a:r>
                        <a:rPr lang="en-US" sz="1600" b="0" i="0" u="none" strike="noStrike" kern="1200" baseline="0" dirty="0">
                          <a:solidFill>
                            <a:schemeClr val="dk1"/>
                          </a:solidFill>
                          <a:latin typeface="MS Reference Sans Serif" panose="020B0604030504040204" pitchFamily="34" charset="0"/>
                          <a:ea typeface="MS Gothic" panose="020B0609070205080204" pitchFamily="49" charset="-128"/>
                          <a:cs typeface="+mn-cs"/>
                        </a:rPr>
                        <a:t>line(0, 190, 100, 190);</a:t>
                      </a:r>
                      <a:endParaRPr lang="en-US" sz="1600" dirty="0">
                        <a:latin typeface="MS Reference Sans Serif" panose="020B0604030504040204" pitchFamily="34" charset="0"/>
                        <a:ea typeface="MS Gothic" panose="020B0609070205080204" pitchFamily="49" charset="-128"/>
                      </a:endParaRPr>
                    </a:p>
                  </a:txBody>
                  <a:tcPr/>
                </a:tc>
                <a:tc>
                  <a:txBody>
                    <a:bodyPr/>
                    <a:lstStyle/>
                    <a:p>
                      <a:r>
                        <a:rPr lang="en-US" sz="1500" b="0" i="0" u="none" strike="noStrike" kern="1200" baseline="0" dirty="0">
                          <a:solidFill>
                            <a:schemeClr val="dk1"/>
                          </a:solidFill>
                          <a:latin typeface="MS Reference Sans Serif" panose="020B0604030504040204" pitchFamily="34" charset="0"/>
                          <a:ea typeface="+mn-ea"/>
                          <a:cs typeface="+mn-cs"/>
                        </a:rPr>
                        <a:t>size(100,200);</a:t>
                      </a:r>
                    </a:p>
                    <a:p>
                      <a:r>
                        <a:rPr lang="en-US" sz="1500" b="0" i="0" u="none" strike="noStrike" kern="1200" baseline="0" dirty="0">
                          <a:solidFill>
                            <a:schemeClr val="dk1"/>
                          </a:solidFill>
                          <a:latin typeface="MS Reference Sans Serif" panose="020B0604030504040204" pitchFamily="34" charset="0"/>
                          <a:ea typeface="+mn-ea"/>
                          <a:cs typeface="+mn-cs"/>
                        </a:rPr>
                        <a:t>int i = 10;</a:t>
                      </a:r>
                    </a:p>
                    <a:p>
                      <a:r>
                        <a:rPr lang="en-US" sz="1500" b="0" i="0" u="none" strike="noStrike" kern="1200" baseline="0" dirty="0">
                          <a:solidFill>
                            <a:schemeClr val="dk1"/>
                          </a:solidFill>
                          <a:latin typeface="MS Reference Sans Serif" panose="020B0604030504040204" pitchFamily="34" charset="0"/>
                          <a:ea typeface="+mn-ea"/>
                          <a:cs typeface="+mn-cs"/>
                        </a:rPr>
                        <a:t>while (i &lt; 200) {</a:t>
                      </a:r>
                    </a:p>
                    <a:p>
                      <a:r>
                        <a:rPr lang="en-US" sz="1500" b="0" i="0" u="none" strike="noStrike" kern="1200" baseline="0" dirty="0">
                          <a:solidFill>
                            <a:schemeClr val="dk1"/>
                          </a:solidFill>
                          <a:latin typeface="MS Reference Sans Serif" panose="020B0604030504040204" pitchFamily="34" charset="0"/>
                          <a:ea typeface="+mn-ea"/>
                          <a:cs typeface="+mn-cs"/>
                        </a:rPr>
                        <a:t>line(0, i, 100, i);</a:t>
                      </a:r>
                    </a:p>
                    <a:p>
                      <a:r>
                        <a:rPr lang="en-US" sz="1500" b="0" i="0" u="none" strike="noStrike" kern="1200" baseline="0" dirty="0">
                          <a:solidFill>
                            <a:schemeClr val="dk1"/>
                          </a:solidFill>
                          <a:latin typeface="MS Reference Sans Serif" panose="020B0604030504040204" pitchFamily="34" charset="0"/>
                          <a:ea typeface="+mn-ea"/>
                          <a:cs typeface="+mn-cs"/>
                        </a:rPr>
                        <a:t>i = i + 10;</a:t>
                      </a:r>
                    </a:p>
                    <a:p>
                      <a:r>
                        <a:rPr lang="en-US" sz="1500" b="0" i="0" u="none" strike="noStrike" kern="1200" baseline="0" dirty="0">
                          <a:solidFill>
                            <a:schemeClr val="dk1"/>
                          </a:solidFill>
                          <a:latin typeface="MS Reference Sans Serif" panose="020B0604030504040204" pitchFamily="34" charset="0"/>
                          <a:ea typeface="+mn-ea"/>
                          <a:cs typeface="+mn-cs"/>
                        </a:rPr>
                        <a:t>}</a:t>
                      </a:r>
                      <a:endParaRPr lang="en-US" sz="1500" dirty="0">
                        <a:latin typeface="MS Reference Sans Serif" panose="020B0604030504040204" pitchFamily="34" charset="0"/>
                      </a:endParaRPr>
                    </a:p>
                  </a:txBody>
                  <a:tcPr/>
                </a:tc>
                <a:tc>
                  <a:txBody>
                    <a:bodyPr/>
                    <a:lstStyle/>
                    <a:p>
                      <a:r>
                        <a:rPr lang="en-US" sz="1500" b="0" i="0" u="none" strike="noStrike" kern="1200" baseline="0" dirty="0">
                          <a:solidFill>
                            <a:schemeClr val="dk1"/>
                          </a:solidFill>
                          <a:latin typeface="MS Reference Sans Serif" panose="020B0604030504040204" pitchFamily="34" charset="0"/>
                          <a:ea typeface="+mn-ea"/>
                          <a:cs typeface="+mn-cs"/>
                        </a:rPr>
                        <a:t>size(100,200);</a:t>
                      </a:r>
                    </a:p>
                    <a:p>
                      <a:r>
                        <a:rPr lang="nn-NO" sz="1500" b="0" i="0" u="none" strike="noStrike" kern="1200" baseline="0" dirty="0">
                          <a:solidFill>
                            <a:schemeClr val="dk1"/>
                          </a:solidFill>
                          <a:latin typeface="MS Reference Sans Serif" panose="020B0604030504040204" pitchFamily="34" charset="0"/>
                          <a:ea typeface="+mn-ea"/>
                          <a:cs typeface="+mn-cs"/>
                        </a:rPr>
                        <a:t>for (int i=10; i&lt;200; i=i+10) {</a:t>
                      </a:r>
                    </a:p>
                    <a:p>
                      <a:r>
                        <a:rPr lang="en-US" sz="1500" b="0" i="0" u="none" strike="noStrike" kern="1200" baseline="0" dirty="0">
                          <a:solidFill>
                            <a:schemeClr val="dk1"/>
                          </a:solidFill>
                          <a:latin typeface="MS Reference Sans Serif" panose="020B0604030504040204" pitchFamily="34" charset="0"/>
                          <a:ea typeface="+mn-ea"/>
                          <a:cs typeface="+mn-cs"/>
                        </a:rPr>
                        <a:t>line(0, i, 100, i);</a:t>
                      </a:r>
                    </a:p>
                    <a:p>
                      <a:r>
                        <a:rPr lang="en-US" sz="1500" b="0" i="0" u="none" strike="noStrike" kern="1200" baseline="0" dirty="0">
                          <a:solidFill>
                            <a:schemeClr val="dk1"/>
                          </a:solidFill>
                          <a:latin typeface="MS Reference Sans Serif" panose="020B0604030504040204" pitchFamily="34" charset="0"/>
                          <a:ea typeface="+mn-ea"/>
                          <a:cs typeface="+mn-cs"/>
                        </a:rPr>
                        <a:t>} </a:t>
                      </a:r>
                    </a:p>
                    <a:p>
                      <a:endParaRPr lang="en-US" sz="1800" b="0" i="0" u="none" strike="noStrike" kern="1200" baseline="0" dirty="0">
                        <a:solidFill>
                          <a:schemeClr val="dk1"/>
                        </a:solidFill>
                        <a:latin typeface="MS Reference Sans Serif" panose="020B0604030504040204" pitchFamily="34" charset="0"/>
                        <a:ea typeface="+mn-ea"/>
                        <a:cs typeface="+mn-cs"/>
                      </a:endParaRPr>
                    </a:p>
                    <a:p>
                      <a:endParaRPr lang="en-US" dirty="0">
                        <a:latin typeface="MS Reference Sans Serif" panose="020B0604030504040204" pitchFamily="34" charset="0"/>
                      </a:endParaRPr>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788229"/>
            <a:ext cx="12573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86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Do </a:t>
            </a:r>
            <a:r>
              <a:rPr lang="en-US" sz="3600" b="1" dirty="0">
                <a:solidFill>
                  <a:srgbClr val="FF0000"/>
                </a:solidFill>
              </a:rPr>
              <a:t>this </a:t>
            </a:r>
            <a:r>
              <a:rPr lang="en-US" sz="3600" b="1" dirty="0"/>
              <a:t>challenge: </a:t>
            </a:r>
            <a:endParaRPr lang="en-US" sz="3600" dirty="0"/>
          </a:p>
        </p:txBody>
      </p:sp>
      <p:sp>
        <p:nvSpPr>
          <p:cNvPr id="5" name="Content Placeholder 2"/>
          <p:cNvSpPr txBox="1">
            <a:spLocks/>
          </p:cNvSpPr>
          <p:nvPr/>
        </p:nvSpPr>
        <p:spPr>
          <a:xfrm>
            <a:off x="533400" y="1676400"/>
            <a:ext cx="82296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From slide #14, use a for() loop to make the triangles.  </a:t>
            </a:r>
          </a:p>
          <a:p>
            <a:pPr marL="0" indent="0">
              <a:buFont typeface="Arial" panose="020B0604020202020204" pitchFamily="34" charset="0"/>
              <a:buNone/>
            </a:pPr>
            <a:endParaRPr lang="en-US" sz="2200" dirty="0"/>
          </a:p>
          <a:p>
            <a:pPr marL="285750" indent="-285750"/>
            <a:endParaRPr lang="en-US" sz="2200" dirty="0"/>
          </a:p>
          <a:p>
            <a:pPr marL="0" indent="0">
              <a:buFont typeface="Arial" panose="020B0604020202020204" pitchFamily="34" charset="0"/>
              <a:buNone/>
            </a:pPr>
            <a:endParaRPr lang="en-US" sz="2200" dirty="0"/>
          </a:p>
        </p:txBody>
      </p:sp>
      <p:pic>
        <p:nvPicPr>
          <p:cNvPr id="6" name="Picture 5">
            <a:extLst>
              <a:ext uri="{FF2B5EF4-FFF2-40B4-BE49-F238E27FC236}">
                <a16:creationId xmlns:a16="http://schemas.microsoft.com/office/drawing/2014/main" id="{E20A7BE0-CDB5-46EE-A2E1-B25C1C24860D}"/>
              </a:ext>
            </a:extLst>
          </p:cNvPr>
          <p:cNvPicPr>
            <a:picLocks noChangeAspect="1"/>
          </p:cNvPicPr>
          <p:nvPr/>
        </p:nvPicPr>
        <p:blipFill>
          <a:blip r:embed="rId2"/>
          <a:stretch>
            <a:fillRect/>
          </a:stretch>
        </p:blipFill>
        <p:spPr>
          <a:xfrm>
            <a:off x="990600" y="2581275"/>
            <a:ext cx="2876550" cy="1685925"/>
          </a:xfrm>
          <a:prstGeom prst="rect">
            <a:avLst/>
          </a:prstGeom>
        </p:spPr>
      </p:pic>
      <p:sp>
        <p:nvSpPr>
          <p:cNvPr id="7" name="TextBox 6">
            <a:extLst>
              <a:ext uri="{FF2B5EF4-FFF2-40B4-BE49-F238E27FC236}">
                <a16:creationId xmlns:a16="http://schemas.microsoft.com/office/drawing/2014/main" id="{28C20E0B-B772-477D-8C3F-CB75BA000A13}"/>
              </a:ext>
            </a:extLst>
          </p:cNvPr>
          <p:cNvSpPr txBox="1"/>
          <p:nvPr/>
        </p:nvSpPr>
        <p:spPr>
          <a:xfrm>
            <a:off x="4418714" y="2581275"/>
            <a:ext cx="3734686" cy="1631216"/>
          </a:xfrm>
          <a:prstGeom prst="rect">
            <a:avLst/>
          </a:prstGeom>
          <a:noFill/>
        </p:spPr>
        <p:txBody>
          <a:bodyPr wrap="square" rtlCol="0">
            <a:spAutoFit/>
          </a:bodyPr>
          <a:lstStyle/>
          <a:p>
            <a:r>
              <a:rPr lang="en-US" sz="1000" dirty="0">
                <a:latin typeface="Courier New" panose="02070309020205020404" pitchFamily="49" charset="0"/>
                <a:cs typeface="Courier New" panose="02070309020205020404" pitchFamily="49" charset="0"/>
              </a:rPr>
              <a:t>int x = 10; </a:t>
            </a:r>
          </a:p>
          <a:p>
            <a:r>
              <a:rPr lang="en-US" sz="1000" dirty="0">
                <a:latin typeface="Courier New" panose="02070309020205020404" pitchFamily="49" charset="0"/>
                <a:cs typeface="Courier New" panose="02070309020205020404" pitchFamily="49" charset="0"/>
              </a:rPr>
              <a:t>int y = 110; </a:t>
            </a:r>
          </a:p>
          <a:p>
            <a:r>
              <a:rPr lang="en-US" sz="1000" dirty="0">
                <a:latin typeface="Courier New" panose="02070309020205020404" pitchFamily="49" charset="0"/>
                <a:cs typeface="Courier New" panose="02070309020205020404" pitchFamily="49" charset="0"/>
              </a:rPr>
              <a:t>size(300,150);</a:t>
            </a:r>
          </a:p>
          <a:p>
            <a:r>
              <a:rPr lang="en-US" sz="1000" dirty="0">
                <a:latin typeface="Courier New" panose="02070309020205020404" pitchFamily="49" charset="0"/>
                <a:cs typeface="Courier New" panose="02070309020205020404" pitchFamily="49" charset="0"/>
              </a:rPr>
              <a:t>background(255); </a:t>
            </a:r>
          </a:p>
          <a:p>
            <a:r>
              <a:rPr lang="en-US" sz="1000" dirty="0">
                <a:latin typeface="Courier New" panose="02070309020205020404" pitchFamily="49" charset="0"/>
                <a:cs typeface="Courier New" panose="02070309020205020404" pitchFamily="49" charset="0"/>
              </a:rPr>
              <a:t>fill(0,200,0); </a:t>
            </a:r>
          </a:p>
          <a:p>
            <a:r>
              <a:rPr lang="en-US" sz="1000" dirty="0" err="1">
                <a:latin typeface="Courier New" panose="02070309020205020404" pitchFamily="49" charset="0"/>
                <a:cs typeface="Courier New" panose="02070309020205020404" pitchFamily="49" charset="0"/>
              </a:rPr>
              <a:t>noStroke</a:t>
            </a:r>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while(x&lt;width) {</a:t>
            </a:r>
          </a:p>
          <a:p>
            <a:r>
              <a:rPr lang="en-US" sz="1000" dirty="0">
                <a:latin typeface="Courier New" panose="02070309020205020404" pitchFamily="49" charset="0"/>
                <a:cs typeface="Courier New" panose="02070309020205020404" pitchFamily="49" charset="0"/>
              </a:rPr>
              <a:t>   triangle(</a:t>
            </a:r>
            <a:r>
              <a:rPr lang="en-US" sz="1000" dirty="0" err="1">
                <a:latin typeface="Courier New" panose="02070309020205020404" pitchFamily="49" charset="0"/>
                <a:cs typeface="Courier New" panose="02070309020205020404" pitchFamily="49" charset="0"/>
              </a:rPr>
              <a:t>x,y</a:t>
            </a:r>
            <a:r>
              <a:rPr lang="en-US" sz="1000" dirty="0">
                <a:latin typeface="Courier New" panose="02070309020205020404" pitchFamily="49" charset="0"/>
                <a:cs typeface="Courier New" panose="02070309020205020404" pitchFamily="49" charset="0"/>
              </a:rPr>
              <a:t>,   x+10,y+40,    x-10,y+40); </a:t>
            </a:r>
          </a:p>
          <a:p>
            <a:r>
              <a:rPr lang="en-US" sz="1000" dirty="0">
                <a:latin typeface="Courier New" panose="02070309020205020404" pitchFamily="49" charset="0"/>
                <a:cs typeface="Courier New" panose="02070309020205020404" pitchFamily="49" charset="0"/>
              </a:rPr>
              <a:t>   x = x+10; </a:t>
            </a:r>
          </a:p>
          <a:p>
            <a:r>
              <a:rPr lang="en-US" sz="1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6110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5DC4E4-BAE9-4CBC-B01F-6406045A12D6}"/>
              </a:ext>
            </a:extLst>
          </p:cNvPr>
          <p:cNvSpPr txBox="1">
            <a:spLocks/>
          </p:cNvSpPr>
          <p:nvPr/>
        </p:nvSpPr>
        <p:spPr>
          <a:xfrm>
            <a:off x="630936" y="510047"/>
            <a:ext cx="2475738" cy="16459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000" b="1" dirty="0"/>
              <a:t>Another Challenge</a:t>
            </a:r>
            <a:endParaRPr lang="en-US" sz="4000" dirty="0"/>
          </a:p>
        </p:txBody>
      </p:sp>
      <p:sp>
        <p:nvSpPr>
          <p:cNvPr id="5" name="TextBox 4"/>
          <p:cNvSpPr txBox="1"/>
          <p:nvPr/>
        </p:nvSpPr>
        <p:spPr>
          <a:xfrm>
            <a:off x="3435858" y="381000"/>
            <a:ext cx="5340336" cy="1996667"/>
          </a:xfrm>
          <a:prstGeom prst="rect">
            <a:avLst/>
          </a:prstGeom>
        </p:spPr>
        <p:txBody>
          <a:bodyPr vert="horz" lIns="91440" tIns="45720" rIns="91440" bIns="45720" rtlCol="0" anchor="ctr">
            <a:normAutofit/>
          </a:bodyPr>
          <a:lstStyle/>
          <a:p>
            <a:pPr>
              <a:lnSpc>
                <a:spcPct val="90000"/>
              </a:lnSpc>
              <a:spcAft>
                <a:spcPts val="600"/>
              </a:spcAft>
            </a:pPr>
            <a:r>
              <a:rPr lang="en-US" sz="1600" b="1" dirty="0" err="1"/>
              <a:t>Exer</a:t>
            </a:r>
            <a:r>
              <a:rPr lang="en-US" sz="1600" b="1" dirty="0"/>
              <a:t>. 6-2, page 102 – Rewrite Part A and Part B as  for() loops </a:t>
            </a:r>
          </a:p>
          <a:p>
            <a:pPr marL="285750" indent="-228600">
              <a:lnSpc>
                <a:spcPct val="90000"/>
              </a:lnSpc>
              <a:spcAft>
                <a:spcPts val="600"/>
              </a:spcAft>
              <a:buFont typeface="Arial" panose="020B0604020202020204" pitchFamily="34" charset="0"/>
              <a:buChar char="•"/>
            </a:pPr>
            <a:r>
              <a:rPr lang="en-US" sz="1600" dirty="0">
                <a:latin typeface="Arial Black" panose="020B0A04020102020204" pitchFamily="34" charset="0"/>
              </a:rPr>
              <a:t>Remix</a:t>
            </a:r>
            <a:r>
              <a:rPr lang="en-US" sz="1600" dirty="0"/>
              <a:t> Part A by making lines slop downward. </a:t>
            </a:r>
          </a:p>
          <a:p>
            <a:pPr marL="285750" indent="-228600">
              <a:lnSpc>
                <a:spcPct val="90000"/>
              </a:lnSpc>
              <a:spcAft>
                <a:spcPts val="600"/>
              </a:spcAft>
              <a:buFont typeface="Arial" panose="020B0604020202020204" pitchFamily="34" charset="0"/>
              <a:buChar char="•"/>
            </a:pPr>
            <a:r>
              <a:rPr lang="en-US" sz="1600" dirty="0">
                <a:latin typeface="Arial Black" panose="020B0A04020102020204" pitchFamily="34" charset="0"/>
              </a:rPr>
              <a:t>Remix</a:t>
            </a:r>
            <a:r>
              <a:rPr lang="en-US" sz="1600" dirty="0"/>
              <a:t> for part B: </a:t>
            </a:r>
          </a:p>
          <a:p>
            <a:pPr lvl="1" indent="-171450">
              <a:lnSpc>
                <a:spcPct val="90000"/>
              </a:lnSpc>
              <a:spcAft>
                <a:spcPts val="600"/>
              </a:spcAft>
              <a:buFont typeface="Arial" panose="020B0604020202020204" pitchFamily="34" charset="0"/>
              <a:buChar char="•"/>
            </a:pPr>
            <a:r>
              <a:rPr lang="en-US" sz="1600" dirty="0"/>
              <a:t>Place in dynamic mode (setup &amp; draw) </a:t>
            </a:r>
          </a:p>
          <a:p>
            <a:pPr lvl="1" indent="-171450">
              <a:lnSpc>
                <a:spcPct val="90000"/>
              </a:lnSpc>
              <a:spcAft>
                <a:spcPts val="600"/>
              </a:spcAft>
              <a:buFont typeface="Arial" panose="020B0604020202020204" pitchFamily="34" charset="0"/>
              <a:buChar char="•"/>
            </a:pPr>
            <a:r>
              <a:rPr lang="en-US" sz="1600" dirty="0"/>
              <a:t>Fill colors to light random colors rather than </a:t>
            </a:r>
            <a:r>
              <a:rPr lang="en-US" sz="1600" b="1" dirty="0"/>
              <a:t>w</a:t>
            </a:r>
            <a:r>
              <a:rPr lang="en-US" sz="1600" dirty="0"/>
              <a:t>. </a:t>
            </a:r>
          </a:p>
          <a:p>
            <a:pPr lvl="1" indent="-171450">
              <a:lnSpc>
                <a:spcPct val="90000"/>
              </a:lnSpc>
              <a:spcAft>
                <a:spcPts val="600"/>
              </a:spcAft>
              <a:buFont typeface="Arial" panose="020B0604020202020204" pitchFamily="34" charset="0"/>
              <a:buChar char="•"/>
            </a:pPr>
            <a:r>
              <a:rPr lang="en-US" sz="1600" dirty="0"/>
              <a:t>Remix: To keep from flashing, use </a:t>
            </a:r>
            <a:r>
              <a:rPr lang="en-US" sz="1600" dirty="0" err="1"/>
              <a:t>noLoop</a:t>
            </a:r>
            <a:r>
              <a:rPr lang="en-US" sz="1600" dirty="0"/>
              <a:t>() in setup(). </a:t>
            </a:r>
          </a:p>
        </p:txBody>
      </p:sp>
      <p:pic>
        <p:nvPicPr>
          <p:cNvPr id="8" name="Picture 7">
            <a:extLst>
              <a:ext uri="{FF2B5EF4-FFF2-40B4-BE49-F238E27FC236}">
                <a16:creationId xmlns:a16="http://schemas.microsoft.com/office/drawing/2014/main" id="{CC988762-9A37-4BC8-B35E-828B649D2A74}"/>
              </a:ext>
            </a:extLst>
          </p:cNvPr>
          <p:cNvPicPr>
            <a:picLocks noChangeAspect="1"/>
          </p:cNvPicPr>
          <p:nvPr/>
        </p:nvPicPr>
        <p:blipFill rotWithShape="1">
          <a:blip r:embed="rId3"/>
          <a:srcRect l="4883" t="12453" r="4027" b="6490"/>
          <a:stretch/>
        </p:blipFill>
        <p:spPr>
          <a:xfrm>
            <a:off x="349016" y="3199898"/>
            <a:ext cx="2837811" cy="2837773"/>
          </a:xfrm>
          <a:prstGeom prst="rect">
            <a:avLst/>
          </a:prstGeom>
        </p:spPr>
      </p:pic>
      <p:pic>
        <p:nvPicPr>
          <p:cNvPr id="3" name="Picture 2">
            <a:extLst>
              <a:ext uri="{FF2B5EF4-FFF2-40B4-BE49-F238E27FC236}">
                <a16:creationId xmlns:a16="http://schemas.microsoft.com/office/drawing/2014/main" id="{6B66743A-D219-4BD8-A91E-32C095C0D462}"/>
              </a:ext>
            </a:extLst>
          </p:cNvPr>
          <p:cNvPicPr>
            <a:picLocks noChangeAspect="1"/>
          </p:cNvPicPr>
          <p:nvPr/>
        </p:nvPicPr>
        <p:blipFill>
          <a:blip r:embed="rId4"/>
          <a:stretch>
            <a:fillRect/>
          </a:stretch>
        </p:blipFill>
        <p:spPr>
          <a:xfrm>
            <a:off x="6248400" y="3199898"/>
            <a:ext cx="2688336" cy="2560871"/>
          </a:xfrm>
          <a:prstGeom prst="rect">
            <a:avLst/>
          </a:prstGeom>
        </p:spPr>
      </p:pic>
      <p:pic>
        <p:nvPicPr>
          <p:cNvPr id="7" name="Picture 6">
            <a:extLst>
              <a:ext uri="{FF2B5EF4-FFF2-40B4-BE49-F238E27FC236}">
                <a16:creationId xmlns:a16="http://schemas.microsoft.com/office/drawing/2014/main" id="{5F0E6383-3C96-4FAF-9AE3-3D0AC518CED7}"/>
              </a:ext>
            </a:extLst>
          </p:cNvPr>
          <p:cNvPicPr>
            <a:picLocks noChangeAspect="1"/>
          </p:cNvPicPr>
          <p:nvPr/>
        </p:nvPicPr>
        <p:blipFill>
          <a:blip r:embed="rId5"/>
          <a:stretch>
            <a:fillRect/>
          </a:stretch>
        </p:blipFill>
        <p:spPr>
          <a:xfrm>
            <a:off x="3465137" y="3199898"/>
            <a:ext cx="2640889" cy="2859506"/>
          </a:xfrm>
          <a:prstGeom prst="rect">
            <a:avLst/>
          </a:prstGeom>
        </p:spPr>
      </p:pic>
    </p:spTree>
    <p:extLst>
      <p:ext uri="{BB962C8B-B14F-4D97-AF65-F5344CB8AC3E}">
        <p14:creationId xmlns:p14="http://schemas.microsoft.com/office/powerpoint/2010/main" val="390056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Increment &amp; decrement shortcuts</a:t>
            </a:r>
            <a:endParaRPr lang="en-US" sz="3600" dirty="0"/>
          </a:p>
        </p:txBody>
      </p:sp>
      <p:sp>
        <p:nvSpPr>
          <p:cNvPr id="5" name="Content Placeholder 2"/>
          <p:cNvSpPr txBox="1">
            <a:spLocks/>
          </p:cNvSpPr>
          <p:nvPr/>
        </p:nvSpPr>
        <p:spPr>
          <a:xfrm>
            <a:off x="533400" y="1426603"/>
            <a:ext cx="78486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0070C0"/>
                </a:solidFill>
              </a:rPr>
              <a:t>Here are examples:</a:t>
            </a:r>
          </a:p>
          <a:p>
            <a:pPr marL="0" indent="0">
              <a:buFont typeface="Arial" panose="020B0604020202020204" pitchFamily="34" charset="0"/>
              <a:buNone/>
            </a:pPr>
            <a:endParaRPr lang="en-US" sz="2200" dirty="0"/>
          </a:p>
          <a:p>
            <a:pPr marL="285750" indent="-285750"/>
            <a:endParaRPr lang="en-US" sz="2200" dirty="0"/>
          </a:p>
          <a:p>
            <a:pPr marL="0" indent="0">
              <a:buFont typeface="Arial" panose="020B0604020202020204" pitchFamily="34" charset="0"/>
              <a:buNone/>
            </a:pPr>
            <a:endParaRPr lang="en-US" sz="2200" dirty="0"/>
          </a:p>
        </p:txBody>
      </p:sp>
      <p:sp>
        <p:nvSpPr>
          <p:cNvPr id="4" name="TextBox 3">
            <a:extLst>
              <a:ext uri="{FF2B5EF4-FFF2-40B4-BE49-F238E27FC236}">
                <a16:creationId xmlns:a16="http://schemas.microsoft.com/office/drawing/2014/main" id="{91179B8B-5601-49A8-954B-22F4C7FFDBF5}"/>
              </a:ext>
            </a:extLst>
          </p:cNvPr>
          <p:cNvSpPr txBox="1"/>
          <p:nvPr/>
        </p:nvSpPr>
        <p:spPr>
          <a:xfrm>
            <a:off x="1143000" y="2045168"/>
            <a:ext cx="7086600" cy="4154984"/>
          </a:xfrm>
          <a:prstGeom prst="rect">
            <a:avLst/>
          </a:prstGeom>
          <a:noFill/>
        </p:spPr>
        <p:txBody>
          <a:bodyPr wrap="square" rtlCol="0">
            <a:spAutoFit/>
          </a:bodyPr>
          <a:lstStyle/>
          <a:p>
            <a:r>
              <a:rPr lang="en-US" sz="2200" dirty="0">
                <a:latin typeface="Courier New" panose="02070309020205020404" pitchFamily="49" charset="0"/>
                <a:cs typeface="Courier New" panose="02070309020205020404" pitchFamily="49" charset="0"/>
              </a:rPr>
              <a:t>xPos = xPos + 1; 	same as </a:t>
            </a:r>
            <a:r>
              <a:rPr lang="en-US" sz="2200" b="1" dirty="0">
                <a:latin typeface="Courier New" panose="02070309020205020404" pitchFamily="49" charset="0"/>
                <a:cs typeface="Courier New" panose="02070309020205020404" pitchFamily="49" charset="0"/>
              </a:rPr>
              <a:t>xPos += 1;</a:t>
            </a:r>
          </a:p>
          <a:p>
            <a:endParaRPr lang="en-US" sz="2200" b="1" dirty="0">
              <a:latin typeface="Courier New" panose="02070309020205020404" pitchFamily="49" charset="0"/>
              <a:cs typeface="Courier New" panose="02070309020205020404" pitchFamily="49" charset="0"/>
            </a:endParaRPr>
          </a:p>
          <a:p>
            <a:r>
              <a:rPr lang="en-US" sz="2200" dirty="0">
                <a:latin typeface="Courier New" panose="02070309020205020404" pitchFamily="49" charset="0"/>
                <a:cs typeface="Courier New" panose="02070309020205020404" pitchFamily="49" charset="0"/>
              </a:rPr>
              <a:t>xPos = xPos * 1; 	same as </a:t>
            </a:r>
            <a:r>
              <a:rPr lang="en-US" sz="2200" b="1" dirty="0">
                <a:latin typeface="Courier New" panose="02070309020205020404" pitchFamily="49" charset="0"/>
                <a:cs typeface="Courier New" panose="02070309020205020404" pitchFamily="49" charset="0"/>
              </a:rPr>
              <a:t>xPos *= 1;</a:t>
            </a:r>
          </a:p>
          <a:p>
            <a:endParaRPr lang="en-US" sz="2200" b="1" dirty="0">
              <a:latin typeface="Courier New" panose="02070309020205020404" pitchFamily="49" charset="0"/>
              <a:cs typeface="Courier New" panose="02070309020205020404" pitchFamily="49" charset="0"/>
            </a:endParaRPr>
          </a:p>
          <a:p>
            <a:r>
              <a:rPr lang="en-US" sz="2200" dirty="0">
                <a:latin typeface="Courier New" panose="02070309020205020404" pitchFamily="49" charset="0"/>
                <a:cs typeface="Courier New" panose="02070309020205020404" pitchFamily="49" charset="0"/>
              </a:rPr>
              <a:t>xPos = xPos – 1; 	same as </a:t>
            </a:r>
            <a:r>
              <a:rPr lang="en-US" sz="2200" b="1" dirty="0">
                <a:latin typeface="Courier New" panose="02070309020205020404" pitchFamily="49" charset="0"/>
                <a:cs typeface="Courier New" panose="02070309020205020404" pitchFamily="49" charset="0"/>
              </a:rPr>
              <a:t>xPos -= 1;</a:t>
            </a:r>
          </a:p>
          <a:p>
            <a:endParaRPr lang="en-US" sz="2200" i="1" dirty="0">
              <a:latin typeface="+mj-lt"/>
              <a:cs typeface="Courier New" panose="02070309020205020404" pitchFamily="49" charset="0"/>
            </a:endParaRPr>
          </a:p>
          <a:p>
            <a:r>
              <a:rPr lang="en-US" sz="2200" i="1" dirty="0">
                <a:solidFill>
                  <a:srgbClr val="0070C0"/>
                </a:solidFill>
                <a:latin typeface="+mj-lt"/>
                <a:cs typeface="Courier New" panose="02070309020205020404" pitchFamily="49" charset="0"/>
              </a:rPr>
              <a:t>You can use the above expressions with any number. For instance: </a:t>
            </a:r>
            <a:r>
              <a:rPr lang="en-US" sz="2200" i="1" dirty="0">
                <a:latin typeface="Courier New" panose="02070309020205020404" pitchFamily="49" charset="0"/>
                <a:cs typeface="Courier New" panose="02070309020205020404" pitchFamily="49" charset="0"/>
              </a:rPr>
              <a:t>xPos +=3 </a:t>
            </a:r>
          </a:p>
          <a:p>
            <a:endParaRPr lang="en-US" sz="2200" i="1" dirty="0">
              <a:latin typeface="+mj-lt"/>
              <a:cs typeface="Courier New" panose="02070309020205020404" pitchFamily="49" charset="0"/>
            </a:endParaRPr>
          </a:p>
          <a:p>
            <a:r>
              <a:rPr lang="en-US" sz="2200" i="1" dirty="0">
                <a:solidFill>
                  <a:srgbClr val="0070C0"/>
                </a:solidFill>
                <a:latin typeface="+mj-lt"/>
                <a:cs typeface="Courier New" panose="02070309020205020404" pitchFamily="49" charset="0"/>
              </a:rPr>
              <a:t>If updating by 1, you can simply use ++ or --</a:t>
            </a:r>
          </a:p>
          <a:p>
            <a:r>
              <a:rPr lang="en-US" sz="2200" dirty="0">
                <a:latin typeface="Courier New" panose="02070309020205020404" pitchFamily="49" charset="0"/>
                <a:cs typeface="Courier New" panose="02070309020205020404" pitchFamily="49" charset="0"/>
              </a:rPr>
              <a:t>xPos++</a:t>
            </a:r>
          </a:p>
          <a:p>
            <a:r>
              <a:rPr lang="en-US" sz="2200" dirty="0">
                <a:latin typeface="Courier New" panose="02070309020205020404" pitchFamily="49" charset="0"/>
                <a:cs typeface="Courier New" panose="02070309020205020404" pitchFamily="49" charset="0"/>
              </a:rPr>
              <a:t>xPos-- </a:t>
            </a:r>
          </a:p>
        </p:txBody>
      </p:sp>
    </p:spTree>
    <p:extLst>
      <p:ext uri="{BB962C8B-B14F-4D97-AF65-F5344CB8AC3E}">
        <p14:creationId xmlns:p14="http://schemas.microsoft.com/office/powerpoint/2010/main" val="368752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6F2A-9099-4878-A0DF-142EBB0DE95F}"/>
              </a:ext>
            </a:extLst>
          </p:cNvPr>
          <p:cNvSpPr>
            <a:spLocks noGrp="1"/>
          </p:cNvSpPr>
          <p:nvPr>
            <p:ph type="title"/>
          </p:nvPr>
        </p:nvSpPr>
        <p:spPr>
          <a:xfrm>
            <a:off x="457200" y="253122"/>
            <a:ext cx="8229600" cy="1143000"/>
          </a:xfrm>
        </p:spPr>
        <p:txBody>
          <a:bodyPr>
            <a:normAutofit/>
          </a:bodyPr>
          <a:lstStyle/>
          <a:p>
            <a:r>
              <a:rPr lang="en-US" sz="4400" b="1" dirty="0"/>
              <a:t>Exercise 6-3 </a:t>
            </a:r>
            <a:endParaRPr lang="en-US" dirty="0"/>
          </a:p>
        </p:txBody>
      </p:sp>
      <p:sp>
        <p:nvSpPr>
          <p:cNvPr id="9" name="TextBox 8">
            <a:extLst>
              <a:ext uri="{FF2B5EF4-FFF2-40B4-BE49-F238E27FC236}">
                <a16:creationId xmlns:a16="http://schemas.microsoft.com/office/drawing/2014/main" id="{DED66DD7-58A7-43C2-84B1-A050084715BE}"/>
              </a:ext>
            </a:extLst>
          </p:cNvPr>
          <p:cNvSpPr txBox="1"/>
          <p:nvPr/>
        </p:nvSpPr>
        <p:spPr>
          <a:xfrm>
            <a:off x="4114800" y="1345228"/>
            <a:ext cx="4673600" cy="1938992"/>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r>
              <a:rPr lang="en-US" sz="800" dirty="0">
                <a:latin typeface="Courier New" panose="02070309020205020404" pitchFamily="49" charset="0"/>
                <a:cs typeface="Courier New" panose="02070309020205020404" pitchFamily="49" charset="0"/>
              </a:rPr>
              <a:t>size(300,300);</a:t>
            </a:r>
          </a:p>
          <a:p>
            <a:r>
              <a:rPr lang="en-US" sz="800" dirty="0">
                <a:latin typeface="Courier New" panose="02070309020205020404" pitchFamily="49" charset="0"/>
                <a:cs typeface="Courier New" panose="02070309020205020404" pitchFamily="49" charset="0"/>
              </a:rPr>
              <a:t>background(255);</a:t>
            </a:r>
          </a:p>
          <a:p>
            <a:r>
              <a:rPr lang="en-US" sz="800" dirty="0">
                <a:latin typeface="Courier New" panose="02070309020205020404" pitchFamily="49" charset="0"/>
                <a:cs typeface="Courier New" panose="02070309020205020404" pitchFamily="49" charset="0"/>
              </a:rPr>
              <a:t>stroke(#0033ff); </a:t>
            </a:r>
          </a:p>
          <a:p>
            <a:r>
              <a:rPr lang="en-US" sz="800" dirty="0" err="1">
                <a:latin typeface="Courier New" panose="02070309020205020404" pitchFamily="49" charset="0"/>
                <a:cs typeface="Courier New" panose="02070309020205020404" pitchFamily="49" charset="0"/>
              </a:rPr>
              <a:t>noFill</a:t>
            </a:r>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int h = height/2; </a:t>
            </a:r>
          </a:p>
          <a:p>
            <a:r>
              <a:rPr lang="en-US" sz="800" dirty="0">
                <a:latin typeface="Courier New" panose="02070309020205020404" pitchFamily="49" charset="0"/>
                <a:cs typeface="Courier New" panose="02070309020205020404" pitchFamily="49" charset="0"/>
              </a:rPr>
              <a:t>int i = 0; </a:t>
            </a:r>
          </a:p>
          <a:p>
            <a:r>
              <a:rPr lang="en-US" sz="800" dirty="0">
                <a:latin typeface="Courier New" panose="02070309020205020404" pitchFamily="49" charset="0"/>
                <a:cs typeface="Courier New" panose="02070309020205020404" pitchFamily="49" charset="0"/>
              </a:rPr>
              <a:t>while(i &lt;10) {</a:t>
            </a:r>
          </a:p>
          <a:p>
            <a:r>
              <a:rPr lang="en-US" sz="800" dirty="0">
                <a:latin typeface="Courier New" panose="02070309020205020404" pitchFamily="49" charset="0"/>
                <a:cs typeface="Courier New" panose="02070309020205020404" pitchFamily="49" charset="0"/>
              </a:rPr>
              <a:t>  ellipse(width/2, h, i*20, i+20);</a:t>
            </a:r>
          </a:p>
          <a:p>
            <a:r>
              <a:rPr lang="en-US" sz="800" dirty="0">
                <a:latin typeface="Courier New" panose="02070309020205020404" pitchFamily="49" charset="0"/>
                <a:cs typeface="Courier New" panose="02070309020205020404" pitchFamily="49" charset="0"/>
              </a:rPr>
              <a:t>  i++; </a:t>
            </a:r>
          </a:p>
          <a:p>
            <a:r>
              <a:rPr lang="en-US" sz="800" dirty="0">
                <a:latin typeface="Courier New" panose="02070309020205020404" pitchFamily="49" charset="0"/>
                <a:cs typeface="Courier New" panose="02070309020205020404" pitchFamily="49" charset="0"/>
              </a:rPr>
              <a:t>  h += 10 ;   </a:t>
            </a:r>
          </a:p>
          <a:p>
            <a:r>
              <a:rPr lang="en-US" sz="800" dirty="0">
                <a:latin typeface="Courier New" panose="02070309020205020404" pitchFamily="49" charset="0"/>
                <a:cs typeface="Courier New" panose="02070309020205020404" pitchFamily="49" charset="0"/>
              </a:rPr>
              <a:t>}</a:t>
            </a:r>
          </a:p>
          <a:p>
            <a:endParaRPr lang="en-US" sz="800" dirty="0">
              <a:latin typeface="Courier New" panose="02070309020205020404" pitchFamily="49" charset="0"/>
              <a:cs typeface="Courier New" panose="02070309020205020404" pitchFamily="49" charset="0"/>
            </a:endParaRPr>
          </a:p>
          <a:p>
            <a:endParaRPr lang="en-US" sz="800" dirty="0">
              <a:latin typeface="Courier New" panose="02070309020205020404" pitchFamily="49" charset="0"/>
              <a:cs typeface="Courier New" panose="02070309020205020404" pitchFamily="49" charset="0"/>
            </a:endParaRPr>
          </a:p>
          <a:p>
            <a:endParaRPr lang="en-US" sz="800" dirty="0">
              <a:latin typeface="Courier New" panose="02070309020205020404" pitchFamily="49" charset="0"/>
              <a:cs typeface="Courier New" panose="02070309020205020404" pitchFamily="49" charset="0"/>
            </a:endParaRPr>
          </a:p>
          <a:p>
            <a:endParaRPr lang="en-US" sz="800"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C1126241-63C7-4ACE-B78F-47F05173E242}"/>
              </a:ext>
            </a:extLst>
          </p:cNvPr>
          <p:cNvSpPr txBox="1"/>
          <p:nvPr/>
        </p:nvSpPr>
        <p:spPr>
          <a:xfrm>
            <a:off x="4114800" y="3695343"/>
            <a:ext cx="4673601" cy="2400657"/>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en-US" sz="2400" dirty="0">
                <a:solidFill>
                  <a:schemeClr val="accent6">
                    <a:lumMod val="75000"/>
                  </a:schemeClr>
                </a:solidFill>
              </a:rPr>
              <a:t>Quick Little Ideas:</a:t>
            </a:r>
          </a:p>
          <a:p>
            <a:pPr marL="285750" indent="-285750">
              <a:buFont typeface="Wingdings" panose="05000000000000000000" pitchFamily="2" charset="2"/>
              <a:buChar char="ü"/>
            </a:pPr>
            <a:r>
              <a:rPr lang="en-US" sz="1400" dirty="0">
                <a:solidFill>
                  <a:schemeClr val="accent6">
                    <a:lumMod val="75000"/>
                  </a:schemeClr>
                </a:solidFill>
              </a:rPr>
              <a:t>Change radius</a:t>
            </a:r>
          </a:p>
          <a:p>
            <a:pPr marL="285750" indent="-285750">
              <a:buFont typeface="Wingdings" panose="05000000000000000000" pitchFamily="2" charset="2"/>
              <a:buChar char="ü"/>
            </a:pPr>
            <a:r>
              <a:rPr lang="en-US" sz="1400" dirty="0">
                <a:solidFill>
                  <a:schemeClr val="accent6">
                    <a:lumMod val="75000"/>
                  </a:schemeClr>
                </a:solidFill>
              </a:rPr>
              <a:t>Change to ellipse</a:t>
            </a:r>
          </a:p>
          <a:p>
            <a:pPr marL="285750" indent="-285750">
              <a:buFont typeface="Wingdings" panose="05000000000000000000" pitchFamily="2" charset="2"/>
              <a:buChar char="ü"/>
            </a:pPr>
            <a:r>
              <a:rPr lang="en-US" sz="1400" dirty="0">
                <a:solidFill>
                  <a:schemeClr val="accent6">
                    <a:lumMod val="75000"/>
                  </a:schemeClr>
                </a:solidFill>
              </a:rPr>
              <a:t>translate(width/2, 0);</a:t>
            </a:r>
          </a:p>
          <a:p>
            <a:pPr marL="285750" indent="-285750">
              <a:buFont typeface="Wingdings" panose="05000000000000000000" pitchFamily="2" charset="2"/>
              <a:buChar char="ü"/>
            </a:pPr>
            <a:r>
              <a:rPr lang="en-US" sz="1400" dirty="0">
                <a:solidFill>
                  <a:schemeClr val="accent6">
                    <a:lumMod val="75000"/>
                  </a:schemeClr>
                </a:solidFill>
              </a:rPr>
              <a:t>Fill it  </a:t>
            </a:r>
          </a:p>
          <a:p>
            <a:pPr marL="285750" indent="-285750">
              <a:buFont typeface="Wingdings" panose="05000000000000000000" pitchFamily="2" charset="2"/>
              <a:buChar char="ü"/>
            </a:pPr>
            <a:r>
              <a:rPr lang="en-US" sz="1400" dirty="0">
                <a:solidFill>
                  <a:schemeClr val="accent6">
                    <a:lumMod val="75000"/>
                  </a:schemeClr>
                </a:solidFill>
              </a:rPr>
              <a:t>Change </a:t>
            </a:r>
            <a:r>
              <a:rPr lang="en-US" sz="1400" dirty="0" err="1">
                <a:solidFill>
                  <a:schemeClr val="accent6">
                    <a:lumMod val="75000"/>
                  </a:schemeClr>
                </a:solidFill>
              </a:rPr>
              <a:t>i</a:t>
            </a:r>
            <a:r>
              <a:rPr lang="en-US" sz="1400" dirty="0">
                <a:solidFill>
                  <a:schemeClr val="accent6">
                    <a:lumMod val="75000"/>
                  </a:schemeClr>
                </a:solidFill>
              </a:rPr>
              <a:t>*2 to a billion </a:t>
            </a:r>
          </a:p>
          <a:p>
            <a:pPr marL="285750" indent="-285750">
              <a:buFont typeface="Wingdings" panose="05000000000000000000" pitchFamily="2" charset="2"/>
              <a:buChar char="ü"/>
            </a:pPr>
            <a:r>
              <a:rPr lang="en-US" sz="1400" dirty="0">
                <a:solidFill>
                  <a:schemeClr val="accent6">
                    <a:lumMod val="75000"/>
                  </a:schemeClr>
                </a:solidFill>
              </a:rPr>
              <a:t>Change </a:t>
            </a:r>
            <a:r>
              <a:rPr lang="en-US" sz="1400" dirty="0" err="1">
                <a:solidFill>
                  <a:schemeClr val="accent6">
                    <a:lumMod val="75000"/>
                  </a:schemeClr>
                </a:solidFill>
              </a:rPr>
              <a:t>i</a:t>
            </a:r>
            <a:r>
              <a:rPr lang="en-US" sz="1400" dirty="0">
                <a:solidFill>
                  <a:schemeClr val="accent6">
                    <a:lumMod val="75000"/>
                  </a:schemeClr>
                </a:solidFill>
              </a:rPr>
              <a:t>*2 to .05</a:t>
            </a:r>
          </a:p>
          <a:p>
            <a:pPr marL="285750" indent="-285750">
              <a:buFont typeface="Wingdings" panose="05000000000000000000" pitchFamily="2" charset="2"/>
              <a:buChar char="ü"/>
            </a:pPr>
            <a:r>
              <a:rPr lang="en-US" sz="1400" dirty="0">
                <a:solidFill>
                  <a:schemeClr val="accent6">
                    <a:lumMod val="75000"/>
                  </a:schemeClr>
                </a:solidFill>
              </a:rPr>
              <a:t>Make it mesh-like: stroke gray and weight .10</a:t>
            </a:r>
          </a:p>
          <a:p>
            <a:pPr marL="285750" indent="-285750">
              <a:buFont typeface="Wingdings" panose="05000000000000000000" pitchFamily="2" charset="2"/>
              <a:buChar char="ü"/>
            </a:pPr>
            <a:r>
              <a:rPr lang="en-US" sz="1400" b="1" dirty="0">
                <a:solidFill>
                  <a:schemeClr val="accent6">
                    <a:lumMod val="75000"/>
                  </a:schemeClr>
                </a:solidFill>
              </a:rPr>
              <a:t>BEAUTIFUL! </a:t>
            </a:r>
            <a:r>
              <a:rPr lang="en-US" sz="1400" dirty="0">
                <a:solidFill>
                  <a:schemeClr val="accent6">
                    <a:lumMod val="75000"/>
                  </a:schemeClr>
                </a:solidFill>
              </a:rPr>
              <a:t>Change to ellipse. Then make 3 more at 100, 200, 300 for x axis. Mesh-like looks best. </a:t>
            </a:r>
          </a:p>
        </p:txBody>
      </p:sp>
      <p:sp>
        <p:nvSpPr>
          <p:cNvPr id="11" name="Rectangle: Single Corner Snipped 10">
            <a:extLst>
              <a:ext uri="{FF2B5EF4-FFF2-40B4-BE49-F238E27FC236}">
                <a16:creationId xmlns:a16="http://schemas.microsoft.com/office/drawing/2014/main" id="{4C625345-11F2-4AF6-A487-F9858FCAAF11}"/>
              </a:ext>
            </a:extLst>
          </p:cNvPr>
          <p:cNvSpPr/>
          <p:nvPr/>
        </p:nvSpPr>
        <p:spPr>
          <a:xfrm>
            <a:off x="279399" y="1274172"/>
            <a:ext cx="3657600" cy="2010048"/>
          </a:xfrm>
          <a:custGeom>
            <a:avLst/>
            <a:gdLst>
              <a:gd name="connsiteX0" fmla="*/ 0 w 4091773"/>
              <a:gd name="connsiteY0" fmla="*/ 0 h 2010048"/>
              <a:gd name="connsiteX1" fmla="*/ 3086749 w 4091773"/>
              <a:gd name="connsiteY1" fmla="*/ 0 h 2010048"/>
              <a:gd name="connsiteX2" fmla="*/ 4091773 w 4091773"/>
              <a:gd name="connsiteY2" fmla="*/ 1005024 h 2010048"/>
              <a:gd name="connsiteX3" fmla="*/ 4091773 w 4091773"/>
              <a:gd name="connsiteY3" fmla="*/ 2010048 h 2010048"/>
              <a:gd name="connsiteX4" fmla="*/ 0 w 4091773"/>
              <a:gd name="connsiteY4" fmla="*/ 2010048 h 2010048"/>
              <a:gd name="connsiteX5" fmla="*/ 0 w 4091773"/>
              <a:gd name="connsiteY5" fmla="*/ 0 h 2010048"/>
              <a:gd name="connsiteX0" fmla="*/ 0 w 4091773"/>
              <a:gd name="connsiteY0" fmla="*/ 0 h 2010048"/>
              <a:gd name="connsiteX1" fmla="*/ 2299349 w 4091773"/>
              <a:gd name="connsiteY1" fmla="*/ 12700 h 2010048"/>
              <a:gd name="connsiteX2" fmla="*/ 4091773 w 4091773"/>
              <a:gd name="connsiteY2" fmla="*/ 1005024 h 2010048"/>
              <a:gd name="connsiteX3" fmla="*/ 4091773 w 4091773"/>
              <a:gd name="connsiteY3" fmla="*/ 2010048 h 2010048"/>
              <a:gd name="connsiteX4" fmla="*/ 0 w 4091773"/>
              <a:gd name="connsiteY4" fmla="*/ 2010048 h 2010048"/>
              <a:gd name="connsiteX5" fmla="*/ 0 w 4091773"/>
              <a:gd name="connsiteY5" fmla="*/ 0 h 2010048"/>
              <a:gd name="connsiteX0" fmla="*/ 0 w 4091773"/>
              <a:gd name="connsiteY0" fmla="*/ 0 h 2010048"/>
              <a:gd name="connsiteX1" fmla="*/ 3239149 w 4091773"/>
              <a:gd name="connsiteY1" fmla="*/ 38100 h 2010048"/>
              <a:gd name="connsiteX2" fmla="*/ 4091773 w 4091773"/>
              <a:gd name="connsiteY2" fmla="*/ 1005024 h 2010048"/>
              <a:gd name="connsiteX3" fmla="*/ 4091773 w 4091773"/>
              <a:gd name="connsiteY3" fmla="*/ 2010048 h 2010048"/>
              <a:gd name="connsiteX4" fmla="*/ 0 w 4091773"/>
              <a:gd name="connsiteY4" fmla="*/ 2010048 h 2010048"/>
              <a:gd name="connsiteX5" fmla="*/ 0 w 4091773"/>
              <a:gd name="connsiteY5" fmla="*/ 0 h 201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773" h="2010048">
                <a:moveTo>
                  <a:pt x="0" y="0"/>
                </a:moveTo>
                <a:lnTo>
                  <a:pt x="3239149" y="38100"/>
                </a:lnTo>
                <a:lnTo>
                  <a:pt x="4091773" y="1005024"/>
                </a:lnTo>
                <a:lnTo>
                  <a:pt x="4091773" y="2010048"/>
                </a:lnTo>
                <a:lnTo>
                  <a:pt x="0" y="2010048"/>
                </a:lnTo>
                <a:lnTo>
                  <a:pt x="0" y="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365760" rIns="457200" rtlCol="0" anchor="t" anchorCtr="0"/>
          <a:lstStyle/>
          <a:p>
            <a:r>
              <a:rPr lang="en-US" sz="2000" dirty="0">
                <a:solidFill>
                  <a:schemeClr val="tx2"/>
                </a:solidFill>
                <a:latin typeface="Arial Black" panose="020B0A04020102020204" pitchFamily="34" charset="0"/>
              </a:rPr>
              <a:t>Open A </a:t>
            </a:r>
            <a:br>
              <a:rPr lang="en-US" sz="2000" dirty="0">
                <a:solidFill>
                  <a:schemeClr val="tx2"/>
                </a:solidFill>
              </a:rPr>
            </a:br>
            <a:r>
              <a:rPr lang="en-US" sz="2000" dirty="0">
                <a:solidFill>
                  <a:schemeClr val="tx2"/>
                </a:solidFill>
              </a:rPr>
              <a:t>I had made a typo, which led me to an even more interesting remix. </a:t>
            </a:r>
          </a:p>
        </p:txBody>
      </p:sp>
      <p:sp>
        <p:nvSpPr>
          <p:cNvPr id="14" name="Rectangle: Single Corner Snipped 10">
            <a:extLst>
              <a:ext uri="{FF2B5EF4-FFF2-40B4-BE49-F238E27FC236}">
                <a16:creationId xmlns:a16="http://schemas.microsoft.com/office/drawing/2014/main" id="{879EEB55-EDE8-42DB-9525-C233A9970F5D}"/>
              </a:ext>
            </a:extLst>
          </p:cNvPr>
          <p:cNvSpPr/>
          <p:nvPr/>
        </p:nvSpPr>
        <p:spPr>
          <a:xfrm>
            <a:off x="279398" y="3654134"/>
            <a:ext cx="3657599" cy="2400656"/>
          </a:xfrm>
          <a:custGeom>
            <a:avLst/>
            <a:gdLst>
              <a:gd name="connsiteX0" fmla="*/ 0 w 4091773"/>
              <a:gd name="connsiteY0" fmla="*/ 0 h 2010048"/>
              <a:gd name="connsiteX1" fmla="*/ 3086749 w 4091773"/>
              <a:gd name="connsiteY1" fmla="*/ 0 h 2010048"/>
              <a:gd name="connsiteX2" fmla="*/ 4091773 w 4091773"/>
              <a:gd name="connsiteY2" fmla="*/ 1005024 h 2010048"/>
              <a:gd name="connsiteX3" fmla="*/ 4091773 w 4091773"/>
              <a:gd name="connsiteY3" fmla="*/ 2010048 h 2010048"/>
              <a:gd name="connsiteX4" fmla="*/ 0 w 4091773"/>
              <a:gd name="connsiteY4" fmla="*/ 2010048 h 2010048"/>
              <a:gd name="connsiteX5" fmla="*/ 0 w 4091773"/>
              <a:gd name="connsiteY5" fmla="*/ 0 h 2010048"/>
              <a:gd name="connsiteX0" fmla="*/ 0 w 4091773"/>
              <a:gd name="connsiteY0" fmla="*/ 0 h 2010048"/>
              <a:gd name="connsiteX1" fmla="*/ 2299349 w 4091773"/>
              <a:gd name="connsiteY1" fmla="*/ 12700 h 2010048"/>
              <a:gd name="connsiteX2" fmla="*/ 4091773 w 4091773"/>
              <a:gd name="connsiteY2" fmla="*/ 1005024 h 2010048"/>
              <a:gd name="connsiteX3" fmla="*/ 4091773 w 4091773"/>
              <a:gd name="connsiteY3" fmla="*/ 2010048 h 2010048"/>
              <a:gd name="connsiteX4" fmla="*/ 0 w 4091773"/>
              <a:gd name="connsiteY4" fmla="*/ 2010048 h 2010048"/>
              <a:gd name="connsiteX5" fmla="*/ 0 w 4091773"/>
              <a:gd name="connsiteY5" fmla="*/ 0 h 2010048"/>
              <a:gd name="connsiteX0" fmla="*/ 0 w 4091773"/>
              <a:gd name="connsiteY0" fmla="*/ 0 h 2010048"/>
              <a:gd name="connsiteX1" fmla="*/ 3239149 w 4091773"/>
              <a:gd name="connsiteY1" fmla="*/ 38100 h 2010048"/>
              <a:gd name="connsiteX2" fmla="*/ 4091773 w 4091773"/>
              <a:gd name="connsiteY2" fmla="*/ 1005024 h 2010048"/>
              <a:gd name="connsiteX3" fmla="*/ 4091773 w 4091773"/>
              <a:gd name="connsiteY3" fmla="*/ 2010048 h 2010048"/>
              <a:gd name="connsiteX4" fmla="*/ 0 w 4091773"/>
              <a:gd name="connsiteY4" fmla="*/ 2010048 h 2010048"/>
              <a:gd name="connsiteX5" fmla="*/ 0 w 4091773"/>
              <a:gd name="connsiteY5" fmla="*/ 0 h 201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773" h="2010048">
                <a:moveTo>
                  <a:pt x="0" y="0"/>
                </a:moveTo>
                <a:lnTo>
                  <a:pt x="3239149" y="38100"/>
                </a:lnTo>
                <a:lnTo>
                  <a:pt x="4091773" y="1005024"/>
                </a:lnTo>
                <a:lnTo>
                  <a:pt x="4091773" y="2010048"/>
                </a:lnTo>
                <a:lnTo>
                  <a:pt x="0" y="2010048"/>
                </a:lnTo>
                <a:lnTo>
                  <a:pt x="0" y="0"/>
                </a:ln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365760" rIns="457200" rtlCol="0" anchor="t" anchorCtr="0"/>
          <a:lstStyle/>
          <a:p>
            <a:r>
              <a:rPr lang="en-US" sz="2000" dirty="0">
                <a:solidFill>
                  <a:schemeClr val="tx2"/>
                </a:solidFill>
                <a:latin typeface="Arial Black" panose="020B0A04020102020204" pitchFamily="34" charset="0"/>
              </a:rPr>
              <a:t>Open B </a:t>
            </a:r>
            <a:br>
              <a:rPr lang="en-US" sz="2000" dirty="0">
                <a:solidFill>
                  <a:schemeClr val="tx2"/>
                </a:solidFill>
                <a:latin typeface="Arial Black" panose="020B0A04020102020204" pitchFamily="34" charset="0"/>
              </a:rPr>
            </a:br>
            <a:r>
              <a:rPr lang="en-US" sz="2000" dirty="0">
                <a:solidFill>
                  <a:schemeClr val="tx2"/>
                </a:solidFill>
              </a:rPr>
              <a:t>because it is visually interesting. Note how you can simply try different associations and formulas to see what happens. </a:t>
            </a:r>
          </a:p>
        </p:txBody>
      </p:sp>
    </p:spTree>
    <p:extLst>
      <p:ext uri="{BB962C8B-B14F-4D97-AF65-F5344CB8AC3E}">
        <p14:creationId xmlns:p14="http://schemas.microsoft.com/office/powerpoint/2010/main" val="157588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Brief Challenge</a:t>
            </a:r>
            <a:endParaRPr lang="en-US" sz="3600" dirty="0"/>
          </a:p>
        </p:txBody>
      </p:sp>
      <p:sp>
        <p:nvSpPr>
          <p:cNvPr id="3" name="Content Placeholder 2"/>
          <p:cNvSpPr>
            <a:spLocks noGrp="1"/>
          </p:cNvSpPr>
          <p:nvPr>
            <p:ph idx="1"/>
          </p:nvPr>
        </p:nvSpPr>
        <p:spPr>
          <a:xfrm>
            <a:off x="629478" y="1143000"/>
            <a:ext cx="8001000" cy="990600"/>
          </a:xfrm>
        </p:spPr>
        <p:txBody>
          <a:bodyPr>
            <a:noAutofit/>
          </a:bodyPr>
          <a:lstStyle/>
          <a:p>
            <a:pPr marL="0" indent="0">
              <a:buNone/>
            </a:pPr>
            <a:r>
              <a:rPr lang="en-US" sz="2000" dirty="0"/>
              <a:t>Copy/paste </a:t>
            </a:r>
            <a:r>
              <a:rPr lang="en-US" sz="2000" dirty="0" err="1"/>
              <a:t>Ravenel</a:t>
            </a:r>
            <a:r>
              <a:rPr lang="en-US" sz="2000" dirty="0"/>
              <a:t> Bridge Starter code and do something else with it. </a:t>
            </a:r>
          </a:p>
          <a:p>
            <a:pPr marL="0" indent="0">
              <a:buNone/>
            </a:pPr>
            <a:r>
              <a:rPr lang="en-US" sz="2000" dirty="0"/>
              <a:t>E.g., draw the second span, or towers, or piers, or anchorage.  </a:t>
            </a:r>
          </a:p>
        </p:txBody>
      </p:sp>
      <p:sp>
        <p:nvSpPr>
          <p:cNvPr id="5" name="TextBox 4"/>
          <p:cNvSpPr txBox="1"/>
          <p:nvPr/>
        </p:nvSpPr>
        <p:spPr>
          <a:xfrm>
            <a:off x="5457213" y="2028616"/>
            <a:ext cx="3230217" cy="2800767"/>
          </a:xfrm>
          <a:prstGeom prst="rect">
            <a:avLst/>
          </a:prstGeom>
          <a:solidFill>
            <a:schemeClr val="bg2"/>
          </a:solidFill>
          <a:ln w="6350">
            <a:solidFill>
              <a:schemeClr val="bg2">
                <a:lumMod val="50000"/>
              </a:schemeClr>
            </a:solidFill>
          </a:ln>
        </p:spPr>
        <p:txBody>
          <a:bodyPr wrap="square" rtlCol="0">
            <a:spAutoFit/>
          </a:bodyPr>
          <a:lstStyle/>
          <a:p>
            <a:r>
              <a:rPr lang="en-US" sz="800" dirty="0">
                <a:latin typeface="Courier New" panose="02070309020205020404" pitchFamily="49" charset="0"/>
                <a:cs typeface="Courier New" panose="02070309020205020404" pitchFamily="49" charset="0"/>
              </a:rPr>
              <a:t>//Charleston bridge drawing starter </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int x1= 150; //top </a:t>
            </a:r>
            <a:r>
              <a:rPr lang="en-US" sz="800" dirty="0" err="1">
                <a:latin typeface="Courier New" panose="02070309020205020404" pitchFamily="49" charset="0"/>
                <a:cs typeface="Courier New" panose="02070309020205020404" pitchFamily="49" charset="0"/>
              </a:rPr>
              <a:t>horiz</a:t>
            </a:r>
            <a:r>
              <a:rPr lang="en-US" sz="800" dirty="0">
                <a:latin typeface="Courier New" panose="02070309020205020404" pitchFamily="49" charset="0"/>
                <a:cs typeface="Courier New" panose="02070309020205020404" pitchFamily="49" charset="0"/>
              </a:rPr>
              <a:t> position of 1st span  </a:t>
            </a:r>
          </a:p>
          <a:p>
            <a:r>
              <a:rPr lang="en-US" sz="800" dirty="0">
                <a:latin typeface="Courier New" panose="02070309020205020404" pitchFamily="49" charset="0"/>
                <a:cs typeface="Courier New" panose="02070309020205020404" pitchFamily="49" charset="0"/>
              </a:rPr>
              <a:t>int y1= 80; //top of bridge</a:t>
            </a:r>
          </a:p>
          <a:p>
            <a:r>
              <a:rPr lang="en-US" sz="800" dirty="0">
                <a:latin typeface="Courier New" panose="02070309020205020404" pitchFamily="49" charset="0"/>
                <a:cs typeface="Courier New" panose="02070309020205020404" pitchFamily="49" charset="0"/>
              </a:rPr>
              <a:t>int x2= 0; //bottom </a:t>
            </a:r>
            <a:r>
              <a:rPr lang="en-US" sz="800" dirty="0" err="1">
                <a:latin typeface="Courier New" panose="02070309020205020404" pitchFamily="49" charset="0"/>
                <a:cs typeface="Courier New" panose="02070309020205020404" pitchFamily="49" charset="0"/>
              </a:rPr>
              <a:t>horiz</a:t>
            </a:r>
            <a:r>
              <a:rPr lang="en-US" sz="800" dirty="0">
                <a:latin typeface="Courier New" panose="02070309020205020404" pitchFamily="49" charset="0"/>
                <a:cs typeface="Courier New" panose="02070309020205020404" pitchFamily="49" charset="0"/>
              </a:rPr>
              <a:t> position of 1st span </a:t>
            </a:r>
          </a:p>
          <a:p>
            <a:r>
              <a:rPr lang="en-US" sz="800" dirty="0">
                <a:latin typeface="Courier New" panose="02070309020205020404" pitchFamily="49" charset="0"/>
                <a:cs typeface="Courier New" panose="02070309020205020404" pitchFamily="49" charset="0"/>
              </a:rPr>
              <a:t>int y2= y1+120; </a:t>
            </a:r>
          </a:p>
          <a:p>
            <a:r>
              <a:rPr lang="en-US" sz="800" dirty="0">
                <a:latin typeface="Courier New" panose="02070309020205020404" pitchFamily="49" charset="0"/>
                <a:cs typeface="Courier New" panose="02070309020205020404" pitchFamily="49" charset="0"/>
              </a:rPr>
              <a:t>int spacer = 15; //to spread out bottom of lines</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size(700,400);</a:t>
            </a:r>
          </a:p>
          <a:p>
            <a:r>
              <a:rPr lang="en-US" sz="800" dirty="0">
                <a:latin typeface="Courier New" panose="02070309020205020404" pitchFamily="49" charset="0"/>
                <a:cs typeface="Courier New" panose="02070309020205020404" pitchFamily="49" charset="0"/>
              </a:rPr>
              <a:t>//first span of bridge  </a:t>
            </a:r>
          </a:p>
          <a:p>
            <a:r>
              <a:rPr lang="en-US" sz="800" dirty="0">
                <a:latin typeface="Courier New" panose="02070309020205020404" pitchFamily="49" charset="0"/>
                <a:cs typeface="Courier New" panose="02070309020205020404" pitchFamily="49" charset="0"/>
              </a:rPr>
              <a:t>for(x2=0; x2&lt;=300; x2+= spacer) { //no </a:t>
            </a:r>
            <a:r>
              <a:rPr lang="en-US" sz="800" dirty="0" err="1">
                <a:latin typeface="Courier New" panose="02070309020205020404" pitchFamily="49" charset="0"/>
                <a:cs typeface="Courier New" panose="02070309020205020404" pitchFamily="49" charset="0"/>
              </a:rPr>
              <a:t>magic;i</a:t>
            </a:r>
            <a:r>
              <a:rPr lang="en-US" sz="800" dirty="0">
                <a:latin typeface="Courier New" panose="02070309020205020404" pitchFamily="49" charset="0"/>
                <a:cs typeface="Courier New" panose="02070309020205020404" pitchFamily="49" charset="0"/>
              </a:rPr>
              <a:t> simply chose 300 bridge width</a:t>
            </a:r>
          </a:p>
          <a:p>
            <a:r>
              <a:rPr lang="en-US" sz="800" dirty="0">
                <a:latin typeface="Courier New" panose="02070309020205020404" pitchFamily="49" charset="0"/>
                <a:cs typeface="Courier New" panose="02070309020205020404" pitchFamily="49" charset="0"/>
              </a:rPr>
              <a:t>  line(x1, y1, x2, y2) ; //note that only x2 updates</a:t>
            </a:r>
          </a:p>
          <a:p>
            <a:r>
              <a:rPr lang="en-US" sz="800" dirty="0">
                <a:latin typeface="Courier New" panose="02070309020205020404" pitchFamily="49" charset="0"/>
                <a:cs typeface="Courier New" panose="02070309020205020404" pitchFamily="49" charset="0"/>
              </a:rPr>
              <a:t>   </a:t>
            </a:r>
            <a:r>
              <a:rPr lang="en-US" sz="800" dirty="0" err="1">
                <a:latin typeface="Courier New" panose="02070309020205020404" pitchFamily="49" charset="0"/>
                <a:cs typeface="Courier New" panose="02070309020205020404" pitchFamily="49" charset="0"/>
              </a:rPr>
              <a:t>println</a:t>
            </a:r>
            <a:r>
              <a:rPr lang="en-US" sz="800" dirty="0">
                <a:latin typeface="Courier New" panose="02070309020205020404" pitchFamily="49" charset="0"/>
                <a:cs typeface="Courier New" panose="02070309020205020404" pitchFamily="49" charset="0"/>
              </a:rPr>
              <a:t>(x2);</a:t>
            </a:r>
          </a:p>
          <a:p>
            <a:r>
              <a:rPr lang="en-US" sz="800" dirty="0">
                <a:latin typeface="Courier New" panose="02070309020205020404" pitchFamily="49" charset="0"/>
                <a:cs typeface="Courier New" panose="02070309020205020404" pitchFamily="49" charset="0"/>
              </a:rPr>
              <a: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//Please create second span of bridge </a:t>
            </a:r>
          </a:p>
          <a:p>
            <a:r>
              <a:rPr lang="en-US" sz="800" dirty="0">
                <a:latin typeface="Courier New" panose="02070309020205020404" pitchFamily="49" charset="0"/>
                <a:cs typeface="Courier New" panose="02070309020205020404" pitchFamily="49" charset="0"/>
              </a:rPr>
              <a:t> </a:t>
            </a:r>
          </a:p>
          <a:p>
            <a:endParaRPr lang="en-US" sz="800" dirty="0">
              <a:latin typeface="Courier New" panose="02070309020205020404" pitchFamily="49" charset="0"/>
              <a:cs typeface="Courier New" panose="02070309020205020404" pitchFamily="49" charset="0"/>
            </a:endParaRPr>
          </a:p>
          <a:p>
            <a:endParaRPr lang="en-US" sz="800" dirty="0">
              <a:latin typeface="Courier New" panose="02070309020205020404" pitchFamily="49" charset="0"/>
              <a:cs typeface="Courier New" panose="02070309020205020404" pitchFamily="49" charset="0"/>
            </a:endParaRPr>
          </a:p>
          <a:p>
            <a:endParaRPr lang="en-US" sz="800" dirty="0">
              <a:latin typeface="Courier New" panose="02070309020205020404" pitchFamily="49" charset="0"/>
              <a:cs typeface="Courier New" panose="02070309020205020404" pitchFamily="49" charset="0"/>
            </a:endParaRPr>
          </a:p>
        </p:txBody>
      </p:sp>
      <p:pic>
        <p:nvPicPr>
          <p:cNvPr id="7" name="Picture 6">
            <a:extLst>
              <a:ext uri="{FF2B5EF4-FFF2-40B4-BE49-F238E27FC236}">
                <a16:creationId xmlns:a16="http://schemas.microsoft.com/office/drawing/2014/main" id="{29700EFD-5C43-48FE-BFEE-D8A350941C31}"/>
              </a:ext>
            </a:extLst>
          </p:cNvPr>
          <p:cNvPicPr>
            <a:picLocks noChangeAspect="1"/>
          </p:cNvPicPr>
          <p:nvPr/>
        </p:nvPicPr>
        <p:blipFill rotWithShape="1">
          <a:blip r:embed="rId2"/>
          <a:srcRect l="592"/>
          <a:stretch/>
        </p:blipFill>
        <p:spPr>
          <a:xfrm>
            <a:off x="215708" y="1971565"/>
            <a:ext cx="4803553" cy="3228790"/>
          </a:xfrm>
          <a:prstGeom prst="rect">
            <a:avLst/>
          </a:prstGeom>
        </p:spPr>
      </p:pic>
      <p:sp>
        <p:nvSpPr>
          <p:cNvPr id="8" name="TextBox 7">
            <a:extLst>
              <a:ext uri="{FF2B5EF4-FFF2-40B4-BE49-F238E27FC236}">
                <a16:creationId xmlns:a16="http://schemas.microsoft.com/office/drawing/2014/main" id="{917D5F34-A494-484A-92C4-2D496B1B4F92}"/>
              </a:ext>
            </a:extLst>
          </p:cNvPr>
          <p:cNvSpPr txBox="1"/>
          <p:nvPr/>
        </p:nvSpPr>
        <p:spPr>
          <a:xfrm>
            <a:off x="148395" y="5202148"/>
            <a:ext cx="1752600" cy="523220"/>
          </a:xfrm>
          <a:prstGeom prst="rect">
            <a:avLst/>
          </a:prstGeom>
          <a:noFill/>
        </p:spPr>
        <p:txBody>
          <a:bodyPr wrap="square" rtlCol="0">
            <a:spAutoFit/>
          </a:bodyPr>
          <a:lstStyle/>
          <a:p>
            <a:r>
              <a:rPr lang="en-US" sz="1400" dirty="0"/>
              <a:t>Image source: </a:t>
            </a:r>
            <a:r>
              <a:rPr lang="en-US" sz="1400" dirty="0">
                <a:hlinkClick r:id="rId3"/>
              </a:rPr>
              <a:t>Redubble.com</a:t>
            </a:r>
            <a:endParaRPr lang="en-US" sz="1400" dirty="0"/>
          </a:p>
        </p:txBody>
      </p:sp>
    </p:spTree>
    <p:extLst>
      <p:ext uri="{BB962C8B-B14F-4D97-AF65-F5344CB8AC3E}">
        <p14:creationId xmlns:p14="http://schemas.microsoft.com/office/powerpoint/2010/main" val="66207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562" y="1206017"/>
            <a:ext cx="5366238" cy="2154436"/>
          </a:xfrm>
          <a:prstGeom prst="rect">
            <a:avLst/>
          </a:prstGeom>
          <a:noFill/>
        </p:spPr>
        <p:txBody>
          <a:bodyPr wrap="square" rtlCol="0">
            <a:spAutoFit/>
          </a:bodyPr>
          <a:lstStyle/>
          <a:p>
            <a:r>
              <a:rPr lang="en-US" sz="1500" dirty="0">
                <a:latin typeface="Courier New" panose="02070309020205020404" pitchFamily="49" charset="0"/>
                <a:cs typeface="Courier New" panose="02070309020205020404" pitchFamily="49" charset="0"/>
              </a:rPr>
              <a:t>size(480,120); </a:t>
            </a:r>
          </a:p>
          <a:p>
            <a:r>
              <a:rPr lang="en-US" sz="1500" dirty="0">
                <a:latin typeface="Courier New" panose="02070309020205020404" pitchFamily="49" charset="0"/>
                <a:cs typeface="Courier New" panose="02070309020205020404" pitchFamily="49" charset="0"/>
              </a:rPr>
              <a:t>background(0); </a:t>
            </a:r>
          </a:p>
          <a:p>
            <a:r>
              <a:rPr lang="en-US" sz="1500" dirty="0" err="1">
                <a:latin typeface="Courier New" panose="02070309020205020404" pitchFamily="49" charset="0"/>
                <a:cs typeface="Courier New" panose="02070309020205020404" pitchFamily="49" charset="0"/>
              </a:rPr>
              <a:t>noStroke</a:t>
            </a:r>
            <a:r>
              <a:rPr lang="en-US" sz="1500" dirty="0">
                <a:latin typeface="Courier New" panose="02070309020205020404" pitchFamily="49" charset="0"/>
                <a:cs typeface="Courier New" panose="02070309020205020404" pitchFamily="49" charset="0"/>
              </a:rPr>
              <a:t>(); </a:t>
            </a:r>
          </a:p>
          <a:p>
            <a:r>
              <a:rPr lang="en-US" sz="1500" dirty="0">
                <a:latin typeface="Courier New" panose="02070309020205020404" pitchFamily="49" charset="0"/>
                <a:cs typeface="Courier New" panose="02070309020205020404" pitchFamily="49" charset="0"/>
              </a:rPr>
              <a:t>for(</a:t>
            </a:r>
            <a:r>
              <a:rPr lang="en-US" sz="1500" dirty="0" err="1">
                <a:latin typeface="Courier New" panose="02070309020205020404" pitchFamily="49" charset="0"/>
                <a:cs typeface="Courier New" panose="02070309020205020404" pitchFamily="49" charset="0"/>
              </a:rPr>
              <a:t>int</a:t>
            </a:r>
            <a:r>
              <a:rPr lang="en-US" sz="1500" dirty="0">
                <a:latin typeface="Courier New" panose="02070309020205020404" pitchFamily="49" charset="0"/>
                <a:cs typeface="Courier New" panose="02070309020205020404" pitchFamily="49" charset="0"/>
              </a:rPr>
              <a:t> y = 0; y&lt;=height; y += 40) {</a:t>
            </a:r>
          </a:p>
          <a:p>
            <a:r>
              <a:rPr lang="en-US" sz="1500" dirty="0">
                <a:latin typeface="Courier New" panose="02070309020205020404" pitchFamily="49" charset="0"/>
                <a:cs typeface="Courier New" panose="02070309020205020404" pitchFamily="49" charset="0"/>
              </a:rPr>
              <a:t>   for(int x = 0; x&lt;=width; x +=40) {</a:t>
            </a:r>
          </a:p>
          <a:p>
            <a:pPr lvl="1"/>
            <a:r>
              <a:rPr lang="en-US" sz="1500" dirty="0">
                <a:latin typeface="Courier New" panose="02070309020205020404" pitchFamily="49" charset="0"/>
                <a:cs typeface="Courier New" panose="02070309020205020404" pitchFamily="49" charset="0"/>
              </a:rPr>
              <a:t>  fill(250, 100, 100 ); </a:t>
            </a:r>
          </a:p>
          <a:p>
            <a:pPr lvl="1"/>
            <a:r>
              <a:rPr lang="en-US" sz="1500" dirty="0">
                <a:latin typeface="Courier New" panose="02070309020205020404" pitchFamily="49" charset="0"/>
                <a:cs typeface="Courier New" panose="02070309020205020404" pitchFamily="49" charset="0"/>
              </a:rPr>
              <a:t>  ellipse(x, y, 40,40); </a:t>
            </a:r>
          </a:p>
          <a:p>
            <a:pPr lvl="1"/>
            <a:r>
              <a:rPr lang="en-US" sz="15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a:t>
            </a:r>
          </a:p>
        </p:txBody>
      </p:sp>
      <p:sp>
        <p:nvSpPr>
          <p:cNvPr id="5" name="TextBox 4"/>
          <p:cNvSpPr txBox="1"/>
          <p:nvPr/>
        </p:nvSpPr>
        <p:spPr>
          <a:xfrm>
            <a:off x="609600" y="467353"/>
            <a:ext cx="7116745" cy="738664"/>
          </a:xfrm>
          <a:prstGeom prst="rect">
            <a:avLst/>
          </a:prstGeom>
          <a:noFill/>
        </p:spPr>
        <p:txBody>
          <a:bodyPr wrap="square" rtlCol="0">
            <a:spAutoFit/>
          </a:bodyPr>
          <a:lstStyle/>
          <a:p>
            <a:r>
              <a:rPr lang="en-US" sz="2400" b="1" dirty="0"/>
              <a:t>Nested Loops</a:t>
            </a:r>
          </a:p>
          <a:p>
            <a:r>
              <a:rPr lang="en-US" dirty="0"/>
              <a:t>To make a nested loop, simply place a for statement inside another.  </a:t>
            </a:r>
          </a:p>
        </p:txBody>
      </p:sp>
      <p:sp>
        <p:nvSpPr>
          <p:cNvPr id="2" name="TextBox 1"/>
          <p:cNvSpPr txBox="1"/>
          <p:nvPr/>
        </p:nvSpPr>
        <p:spPr>
          <a:xfrm>
            <a:off x="559138" y="3951729"/>
            <a:ext cx="3053861" cy="1815882"/>
          </a:xfrm>
          <a:prstGeom prst="rect">
            <a:avLst/>
          </a:prstGeom>
          <a:noFill/>
        </p:spPr>
        <p:txBody>
          <a:bodyPr wrap="square" rtlCol="0">
            <a:spAutoFit/>
          </a:bodyPr>
          <a:lstStyle/>
          <a:p>
            <a:r>
              <a:rPr lang="en-US" sz="700" dirty="0"/>
              <a:t>size(480,120); </a:t>
            </a:r>
          </a:p>
          <a:p>
            <a:r>
              <a:rPr lang="en-US" sz="700" dirty="0"/>
              <a:t>background(0); </a:t>
            </a:r>
          </a:p>
          <a:p>
            <a:r>
              <a:rPr lang="en-US" sz="700" dirty="0" err="1"/>
              <a:t>noStroke</a:t>
            </a:r>
            <a:r>
              <a:rPr lang="en-US" sz="700" dirty="0"/>
              <a:t>(); </a:t>
            </a:r>
          </a:p>
          <a:p>
            <a:endParaRPr lang="en-US" sz="700" dirty="0"/>
          </a:p>
          <a:p>
            <a:r>
              <a:rPr lang="en-US" sz="700" dirty="0"/>
              <a:t>for(</a:t>
            </a:r>
            <a:r>
              <a:rPr lang="en-US" sz="700" dirty="0" err="1"/>
              <a:t>int</a:t>
            </a:r>
            <a:r>
              <a:rPr lang="en-US" sz="700" dirty="0"/>
              <a:t> y = 0; y&lt;=height; y += 40) {</a:t>
            </a:r>
          </a:p>
          <a:p>
            <a:r>
              <a:rPr lang="en-US" sz="700" dirty="0"/>
              <a:t>for(int x = 0; x&lt;=width; x +=40) {</a:t>
            </a:r>
          </a:p>
          <a:p>
            <a:r>
              <a:rPr lang="en-US" sz="700" dirty="0"/>
              <a:t>  fill(250, 100, 100 ); //fill salmon</a:t>
            </a:r>
          </a:p>
          <a:p>
            <a:r>
              <a:rPr lang="en-US" sz="700" dirty="0"/>
              <a:t>  ellipse(x, y, 40,40); </a:t>
            </a:r>
          </a:p>
          <a:p>
            <a:endParaRPr lang="en-US" sz="700" dirty="0"/>
          </a:p>
          <a:p>
            <a:r>
              <a:rPr lang="en-US" sz="700" dirty="0"/>
              <a:t>//green circle covering every other salmon circle  </a:t>
            </a:r>
          </a:p>
          <a:p>
            <a:r>
              <a:rPr lang="en-US" sz="700" dirty="0"/>
              <a:t>  fill(6, 200, 100 );   </a:t>
            </a:r>
          </a:p>
          <a:p>
            <a:r>
              <a:rPr lang="en-US" sz="700" dirty="0"/>
              <a:t>  ellipse(x+40, y, 40,40);   </a:t>
            </a:r>
          </a:p>
          <a:p>
            <a:r>
              <a:rPr lang="en-US" sz="700" dirty="0"/>
              <a:t>  x += 40;</a:t>
            </a:r>
          </a:p>
          <a:p>
            <a:r>
              <a:rPr lang="en-US" sz="700" dirty="0"/>
              <a:t>  </a:t>
            </a:r>
          </a:p>
          <a:p>
            <a:r>
              <a:rPr lang="en-US" sz="700" dirty="0"/>
              <a:t>}</a:t>
            </a:r>
          </a:p>
          <a:p>
            <a:r>
              <a:rPr lang="en-US" sz="700" dirty="0"/>
              <a:t>}</a:t>
            </a:r>
          </a:p>
        </p:txBody>
      </p:sp>
      <p:sp>
        <p:nvSpPr>
          <p:cNvPr id="8" name="TextBox 7"/>
          <p:cNvSpPr txBox="1"/>
          <p:nvPr/>
        </p:nvSpPr>
        <p:spPr>
          <a:xfrm>
            <a:off x="526008" y="3600709"/>
            <a:ext cx="7116745" cy="369332"/>
          </a:xfrm>
          <a:prstGeom prst="rect">
            <a:avLst/>
          </a:prstGeom>
          <a:noFill/>
        </p:spPr>
        <p:txBody>
          <a:bodyPr wrap="square" rtlCol="0">
            <a:spAutoFit/>
          </a:bodyPr>
          <a:lstStyle/>
          <a:p>
            <a:r>
              <a:rPr lang="en-US" dirty="0"/>
              <a:t>Another version of same nested loop.</a:t>
            </a:r>
          </a:p>
        </p:txBody>
      </p:sp>
      <p:sp>
        <p:nvSpPr>
          <p:cNvPr id="3" name="TextBox 2">
            <a:extLst>
              <a:ext uri="{FF2B5EF4-FFF2-40B4-BE49-F238E27FC236}">
                <a16:creationId xmlns:a16="http://schemas.microsoft.com/office/drawing/2014/main" id="{A39561B6-921F-4DE6-A28D-290826C0EDEE}"/>
              </a:ext>
            </a:extLst>
          </p:cNvPr>
          <p:cNvSpPr txBox="1"/>
          <p:nvPr/>
        </p:nvSpPr>
        <p:spPr>
          <a:xfrm>
            <a:off x="6172201" y="2028617"/>
            <a:ext cx="2362200" cy="1400383"/>
          </a:xfrm>
          <a:prstGeom prst="rect">
            <a:avLst/>
          </a:prstGeom>
          <a:solidFill>
            <a:schemeClr val="accent3">
              <a:lumMod val="40000"/>
              <a:lumOff val="60000"/>
            </a:schemeClr>
          </a:solidFill>
        </p:spPr>
        <p:txBody>
          <a:bodyPr wrap="square" rtlCol="0">
            <a:spAutoFit/>
          </a:bodyPr>
          <a:lstStyle>
            <a:defPPr>
              <a:defRPr lang="en-US"/>
            </a:defPPr>
            <a:lvl1pPr>
              <a:defRPr sz="1200"/>
            </a:lvl1pPr>
          </a:lstStyle>
          <a:p>
            <a:r>
              <a:rPr lang="en-US" sz="500" dirty="0">
                <a:latin typeface="Courier New" panose="02070309020205020404" pitchFamily="49" charset="0"/>
                <a:cs typeface="Courier New" panose="02070309020205020404" pitchFamily="49" charset="0"/>
              </a:rPr>
              <a:t>//Using nested loop; </a:t>
            </a:r>
          </a:p>
          <a:p>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void setup() {</a:t>
            </a:r>
          </a:p>
          <a:p>
            <a:r>
              <a:rPr lang="en-US" sz="500" dirty="0">
                <a:latin typeface="Courier New" panose="02070309020205020404" pitchFamily="49" charset="0"/>
                <a:cs typeface="Courier New" panose="02070309020205020404" pitchFamily="49" charset="0"/>
              </a:rPr>
              <a:t>  size(400,400); </a:t>
            </a:r>
          </a:p>
          <a:p>
            <a:r>
              <a:rPr lang="en-US" sz="500" dirty="0">
                <a:latin typeface="Courier New" panose="02070309020205020404" pitchFamily="49" charset="0"/>
                <a:cs typeface="Courier New" panose="02070309020205020404" pitchFamily="49" charset="0"/>
              </a:rPr>
              <a:t>  background(255); </a:t>
            </a:r>
          </a:p>
          <a:p>
            <a:r>
              <a:rPr lang="en-US" sz="500" dirty="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void draw() {</a:t>
            </a:r>
          </a:p>
          <a:p>
            <a:r>
              <a:rPr lang="en-US" sz="500" dirty="0">
                <a:latin typeface="Courier New" panose="02070309020205020404" pitchFamily="49" charset="0"/>
                <a:cs typeface="Courier New" panose="02070309020205020404" pitchFamily="49" charset="0"/>
              </a:rPr>
              <a:t>  stroke(220);</a:t>
            </a:r>
          </a:p>
          <a:p>
            <a:r>
              <a:rPr lang="en-US" sz="500" dirty="0">
                <a:latin typeface="Courier New" panose="02070309020205020404" pitchFamily="49" charset="0"/>
                <a:cs typeface="Courier New" panose="02070309020205020404" pitchFamily="49" charset="0"/>
              </a:rPr>
              <a:t>for(int x = 0; x&lt;width; x = x+20) {</a:t>
            </a:r>
          </a:p>
          <a:p>
            <a:r>
              <a:rPr lang="en-US" sz="500" dirty="0">
                <a:latin typeface="Courier New" panose="02070309020205020404" pitchFamily="49" charset="0"/>
                <a:cs typeface="Courier New" panose="02070309020205020404" pitchFamily="49" charset="0"/>
              </a:rPr>
              <a:t>  for(int y=0; y&lt;height; y= y+20) {</a:t>
            </a:r>
          </a:p>
          <a:p>
            <a:r>
              <a:rPr lang="en-US" sz="500" dirty="0">
                <a:latin typeface="Courier New" panose="02070309020205020404" pitchFamily="49" charset="0"/>
                <a:cs typeface="Courier New" panose="02070309020205020404" pitchFamily="49" charset="0"/>
              </a:rPr>
              <a:t>  line(x, y, width, y); </a:t>
            </a:r>
          </a:p>
          <a:p>
            <a:r>
              <a:rPr lang="en-US" sz="500" dirty="0">
                <a:latin typeface="Courier New" panose="02070309020205020404" pitchFamily="49" charset="0"/>
                <a:cs typeface="Courier New" panose="02070309020205020404" pitchFamily="49" charset="0"/>
              </a:rPr>
              <a:t>  line(x, y, x,  height); </a:t>
            </a:r>
          </a:p>
          <a:p>
            <a:r>
              <a:rPr lang="en-US" sz="500" dirty="0">
                <a:latin typeface="Courier New" panose="02070309020205020404" pitchFamily="49" charset="0"/>
                <a:cs typeface="Courier New" panose="02070309020205020404" pitchFamily="49" charset="0"/>
              </a:rPr>
              <a:t>  //ellipse(x+10, y+10, 10, 10); </a:t>
            </a:r>
          </a:p>
          <a:p>
            <a:r>
              <a:rPr lang="en-US" sz="500" dirty="0">
                <a:latin typeface="Courier New" panose="02070309020205020404" pitchFamily="49" charset="0"/>
                <a:cs typeface="Courier New" panose="02070309020205020404" pitchFamily="49" charset="0"/>
              </a:rPr>
              <a:t>  } </a:t>
            </a:r>
          </a:p>
          <a:p>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}//end draw</a:t>
            </a:r>
          </a:p>
        </p:txBody>
      </p:sp>
      <p:sp>
        <p:nvSpPr>
          <p:cNvPr id="9" name="TextBox 8">
            <a:extLst>
              <a:ext uri="{FF2B5EF4-FFF2-40B4-BE49-F238E27FC236}">
                <a16:creationId xmlns:a16="http://schemas.microsoft.com/office/drawing/2014/main" id="{7F27AAF1-F6DC-4D9D-B756-A4AA90F6F7AF}"/>
              </a:ext>
            </a:extLst>
          </p:cNvPr>
          <p:cNvSpPr txBox="1"/>
          <p:nvPr/>
        </p:nvSpPr>
        <p:spPr>
          <a:xfrm>
            <a:off x="6172200" y="1366825"/>
            <a:ext cx="2362201" cy="646331"/>
          </a:xfrm>
          <a:prstGeom prst="rect">
            <a:avLst/>
          </a:prstGeom>
          <a:solidFill>
            <a:schemeClr val="accent3">
              <a:lumMod val="60000"/>
              <a:lumOff val="40000"/>
            </a:schemeClr>
          </a:solidFill>
        </p:spPr>
        <p:txBody>
          <a:bodyPr wrap="square" rtlCol="0">
            <a:spAutoFit/>
          </a:bodyPr>
          <a:lstStyle/>
          <a:p>
            <a:r>
              <a:rPr lang="en-US" dirty="0"/>
              <a:t>Solution to grid, using nested for()</a:t>
            </a:r>
          </a:p>
        </p:txBody>
      </p:sp>
    </p:spTree>
    <p:extLst>
      <p:ext uri="{BB962C8B-B14F-4D97-AF65-F5344CB8AC3E}">
        <p14:creationId xmlns:p14="http://schemas.microsoft.com/office/powerpoint/2010/main" val="266316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4F0D18-CA6E-45C6-80D1-67D2D749D658}"/>
              </a:ext>
            </a:extLst>
          </p:cNvPr>
          <p:cNvPicPr>
            <a:picLocks noChangeAspect="1"/>
          </p:cNvPicPr>
          <p:nvPr/>
        </p:nvPicPr>
        <p:blipFill rotWithShape="1">
          <a:blip r:embed="rId3"/>
          <a:srcRect l="989" t="2222" r="989" b="2222"/>
          <a:stretch/>
        </p:blipFill>
        <p:spPr>
          <a:xfrm>
            <a:off x="1423827" y="90237"/>
            <a:ext cx="5955640" cy="5820284"/>
          </a:xfrm>
          <a:prstGeom prst="rect">
            <a:avLst/>
          </a:prstGeom>
        </p:spPr>
      </p:pic>
      <p:pic>
        <p:nvPicPr>
          <p:cNvPr id="4" name="Picture 3" descr="Icon&#10;&#10;Description automatically generated">
            <a:extLst>
              <a:ext uri="{FF2B5EF4-FFF2-40B4-BE49-F238E27FC236}">
                <a16:creationId xmlns:a16="http://schemas.microsoft.com/office/drawing/2014/main" id="{3397F4BB-96C5-4C8B-A49D-36C81F7F5B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3878" y="5715000"/>
            <a:ext cx="793679" cy="821724"/>
          </a:xfrm>
          <a:prstGeom prst="rect">
            <a:avLst/>
          </a:prstGeom>
        </p:spPr>
      </p:pic>
      <p:sp>
        <p:nvSpPr>
          <p:cNvPr id="8" name="TextBox 7">
            <a:extLst>
              <a:ext uri="{FF2B5EF4-FFF2-40B4-BE49-F238E27FC236}">
                <a16:creationId xmlns:a16="http://schemas.microsoft.com/office/drawing/2014/main" id="{3EFFA864-9FEC-445B-8F71-6D552F2F3F50}"/>
              </a:ext>
            </a:extLst>
          </p:cNvPr>
          <p:cNvSpPr txBox="1"/>
          <p:nvPr/>
        </p:nvSpPr>
        <p:spPr>
          <a:xfrm>
            <a:off x="4317557" y="5852128"/>
            <a:ext cx="2476500" cy="646331"/>
          </a:xfrm>
          <a:prstGeom prst="rect">
            <a:avLst/>
          </a:prstGeom>
          <a:noFill/>
        </p:spPr>
        <p:txBody>
          <a:bodyPr wrap="square" rtlCol="0">
            <a:spAutoFit/>
          </a:bodyPr>
          <a:lstStyle/>
          <a:p>
            <a:r>
              <a:rPr lang="en-US" sz="2000" b="1" dirty="0">
                <a:solidFill>
                  <a:srgbClr val="C00000"/>
                </a:solidFill>
              </a:rPr>
              <a:t>Fork the code! </a:t>
            </a:r>
            <a:br>
              <a:rPr lang="en-US" sz="1600" b="1" dirty="0">
                <a:solidFill>
                  <a:srgbClr val="C00000"/>
                </a:solidFill>
              </a:rPr>
            </a:br>
            <a:r>
              <a:rPr lang="en-US" sz="1600" dirty="0">
                <a:solidFill>
                  <a:srgbClr val="6B6B6B"/>
                </a:solidFill>
              </a:rPr>
              <a:t>Try making some changes. </a:t>
            </a:r>
          </a:p>
        </p:txBody>
      </p:sp>
      <p:pic>
        <p:nvPicPr>
          <p:cNvPr id="6" name="Picture 5" descr="Icon&#10;&#10;Description automatically generated">
            <a:extLst>
              <a:ext uri="{FF2B5EF4-FFF2-40B4-BE49-F238E27FC236}">
                <a16:creationId xmlns:a16="http://schemas.microsoft.com/office/drawing/2014/main" id="{0A6DF0B4-0DE4-4BF2-8C0B-5E4CC2C6EA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727" y="5715000"/>
            <a:ext cx="793679" cy="821725"/>
          </a:xfrm>
          <a:prstGeom prst="rect">
            <a:avLst/>
          </a:prstGeom>
        </p:spPr>
      </p:pic>
      <p:sp>
        <p:nvSpPr>
          <p:cNvPr id="2" name="TextBox 1">
            <a:extLst>
              <a:ext uri="{FF2B5EF4-FFF2-40B4-BE49-F238E27FC236}">
                <a16:creationId xmlns:a16="http://schemas.microsoft.com/office/drawing/2014/main" id="{82E8501B-B8E7-47D2-A6D5-8ACCCA76DB3E}"/>
              </a:ext>
            </a:extLst>
          </p:cNvPr>
          <p:cNvSpPr txBox="1"/>
          <p:nvPr/>
        </p:nvSpPr>
        <p:spPr>
          <a:xfrm>
            <a:off x="1118387" y="5835776"/>
            <a:ext cx="2667000" cy="615553"/>
          </a:xfrm>
          <a:prstGeom prst="rect">
            <a:avLst/>
          </a:prstGeom>
          <a:noFill/>
        </p:spPr>
        <p:txBody>
          <a:bodyPr wrap="square" rtlCol="0">
            <a:spAutoFit/>
          </a:bodyPr>
          <a:lstStyle/>
          <a:p>
            <a:r>
              <a:rPr lang="en-US" sz="2000" b="1" dirty="0">
                <a:solidFill>
                  <a:srgbClr val="C00000"/>
                </a:solidFill>
              </a:rPr>
              <a:t>Run the code! </a:t>
            </a:r>
            <a:br>
              <a:rPr lang="en-US" sz="1600" b="1" dirty="0">
                <a:solidFill>
                  <a:srgbClr val="C00000"/>
                </a:solidFill>
              </a:rPr>
            </a:br>
            <a:r>
              <a:rPr lang="en-US" sz="1400" dirty="0">
                <a:solidFill>
                  <a:srgbClr val="6B6B6B"/>
                </a:solidFill>
              </a:rPr>
              <a:t>Copy &amp; paste to Processing. </a:t>
            </a:r>
            <a:endParaRPr lang="en-US" sz="1600" dirty="0">
              <a:solidFill>
                <a:srgbClr val="6B6B6B"/>
              </a:solidFill>
            </a:endParaRPr>
          </a:p>
        </p:txBody>
      </p:sp>
      <p:sp>
        <p:nvSpPr>
          <p:cNvPr id="9" name="TextBox 8">
            <a:extLst>
              <a:ext uri="{FF2B5EF4-FFF2-40B4-BE49-F238E27FC236}">
                <a16:creationId xmlns:a16="http://schemas.microsoft.com/office/drawing/2014/main" id="{B4A77F72-47C3-45B3-87B6-D5FB4906F280}"/>
              </a:ext>
            </a:extLst>
          </p:cNvPr>
          <p:cNvSpPr txBox="1"/>
          <p:nvPr/>
        </p:nvSpPr>
        <p:spPr>
          <a:xfrm>
            <a:off x="6830873" y="5148774"/>
            <a:ext cx="2057400" cy="1523494"/>
          </a:xfrm>
          <a:prstGeom prst="rect">
            <a:avLst/>
          </a:prstGeom>
          <a:noFill/>
        </p:spPr>
        <p:txBody>
          <a:bodyPr wrap="square" rtlCol="0">
            <a:spAutoFit/>
          </a:bodyPr>
          <a:lstStyle/>
          <a:p>
            <a:r>
              <a:rPr lang="en-US" sz="300" dirty="0">
                <a:solidFill>
                  <a:srgbClr val="C00000"/>
                </a:solidFill>
                <a:latin typeface="Courier New" panose="02070309020205020404" pitchFamily="49" charset="0"/>
                <a:cs typeface="Courier New" panose="02070309020205020404" pitchFamily="49" charset="0"/>
              </a:rPr>
              <a:t>/*originally started out with creating a spiral, which </a:t>
            </a:r>
          </a:p>
          <a:p>
            <a:r>
              <a:rPr lang="en-US" sz="300" dirty="0">
                <a:solidFill>
                  <a:srgbClr val="C00000"/>
                </a:solidFill>
                <a:latin typeface="Courier New" panose="02070309020205020404" pitchFamily="49" charset="0"/>
                <a:cs typeface="Courier New" panose="02070309020205020404" pitchFamily="49" charset="0"/>
              </a:rPr>
              <a:t>would mainly happen by translating, then incrementing the x axis and rotate a little</a:t>
            </a:r>
          </a:p>
          <a:p>
            <a:r>
              <a:rPr lang="en-US" sz="300" dirty="0">
                <a:solidFill>
                  <a:srgbClr val="C00000"/>
                </a:solidFill>
                <a:latin typeface="Courier New" panose="02070309020205020404" pitchFamily="49" charset="0"/>
                <a:cs typeface="Courier New" panose="02070309020205020404" pitchFamily="49" charset="0"/>
              </a:rPr>
              <a:t>However I did a remix into this abstraction */ </a:t>
            </a:r>
          </a:p>
          <a:p>
            <a:endParaRPr lang="en-US" sz="300" dirty="0">
              <a:solidFill>
                <a:srgbClr val="C00000"/>
              </a:solidFill>
              <a:latin typeface="Courier New" panose="02070309020205020404" pitchFamily="49" charset="0"/>
              <a:cs typeface="Courier New" panose="02070309020205020404" pitchFamily="49" charset="0"/>
            </a:endParaRPr>
          </a:p>
          <a:p>
            <a:r>
              <a:rPr lang="en-US" sz="300" dirty="0">
                <a:solidFill>
                  <a:srgbClr val="C00000"/>
                </a:solidFill>
                <a:latin typeface="Courier New" panose="02070309020205020404" pitchFamily="49" charset="0"/>
                <a:cs typeface="Courier New" panose="02070309020205020404" pitchFamily="49" charset="0"/>
              </a:rPr>
              <a:t>void setup(){</a:t>
            </a:r>
          </a:p>
          <a:p>
            <a:r>
              <a:rPr lang="en-US" sz="300" dirty="0">
                <a:solidFill>
                  <a:srgbClr val="C00000"/>
                </a:solidFill>
                <a:latin typeface="Courier New" panose="02070309020205020404" pitchFamily="49" charset="0"/>
                <a:cs typeface="Courier New" panose="02070309020205020404" pitchFamily="49" charset="0"/>
              </a:rPr>
              <a:t>  size(800,800); </a:t>
            </a:r>
          </a:p>
          <a:p>
            <a:r>
              <a:rPr lang="en-US" sz="300" dirty="0">
                <a:solidFill>
                  <a:srgbClr val="C00000"/>
                </a:solidFill>
                <a:latin typeface="Courier New" panose="02070309020205020404" pitchFamily="49" charset="0"/>
                <a:cs typeface="Courier New" panose="02070309020205020404" pitchFamily="49" charset="0"/>
              </a:rPr>
              <a:t>  background(0); </a:t>
            </a:r>
          </a:p>
          <a:p>
            <a:r>
              <a:rPr lang="en-US" sz="300" dirty="0">
                <a:solidFill>
                  <a:srgbClr val="C00000"/>
                </a:solidFill>
                <a:latin typeface="Courier New" panose="02070309020205020404" pitchFamily="49" charset="0"/>
                <a:cs typeface="Courier New" panose="02070309020205020404" pitchFamily="49" charset="0"/>
              </a:rPr>
              <a:t>  </a:t>
            </a:r>
            <a:r>
              <a:rPr lang="en-US" sz="300" dirty="0" err="1">
                <a:solidFill>
                  <a:srgbClr val="C00000"/>
                </a:solidFill>
                <a:latin typeface="Courier New" panose="02070309020205020404" pitchFamily="49" charset="0"/>
                <a:cs typeface="Courier New" panose="02070309020205020404" pitchFamily="49" charset="0"/>
              </a:rPr>
              <a:t>frameRate</a:t>
            </a:r>
            <a:r>
              <a:rPr lang="en-US" sz="300" dirty="0">
                <a:solidFill>
                  <a:srgbClr val="C00000"/>
                </a:solidFill>
                <a:latin typeface="Courier New" panose="02070309020205020404" pitchFamily="49" charset="0"/>
                <a:cs typeface="Courier New" panose="02070309020205020404" pitchFamily="49" charset="0"/>
              </a:rPr>
              <a:t>(5 ); </a:t>
            </a:r>
          </a:p>
          <a:p>
            <a:r>
              <a:rPr lang="en-US" sz="300" dirty="0">
                <a:solidFill>
                  <a:srgbClr val="C00000"/>
                </a:solidFill>
                <a:latin typeface="Courier New" panose="02070309020205020404" pitchFamily="49" charset="0"/>
                <a:cs typeface="Courier New" panose="02070309020205020404" pitchFamily="49" charset="0"/>
              </a:rPr>
              <a:t>}</a:t>
            </a:r>
          </a:p>
          <a:p>
            <a:endParaRPr lang="en-US" sz="300" dirty="0">
              <a:solidFill>
                <a:srgbClr val="C00000"/>
              </a:solidFill>
              <a:latin typeface="Courier New" panose="02070309020205020404" pitchFamily="49" charset="0"/>
              <a:cs typeface="Courier New" panose="02070309020205020404" pitchFamily="49" charset="0"/>
            </a:endParaRPr>
          </a:p>
          <a:p>
            <a:r>
              <a:rPr lang="en-US" sz="300" dirty="0">
                <a:solidFill>
                  <a:srgbClr val="C00000"/>
                </a:solidFill>
                <a:latin typeface="Courier New" panose="02070309020205020404" pitchFamily="49" charset="0"/>
                <a:cs typeface="Courier New" panose="02070309020205020404" pitchFamily="49" charset="0"/>
              </a:rPr>
              <a:t>void draw(){</a:t>
            </a:r>
          </a:p>
          <a:p>
            <a:r>
              <a:rPr lang="en-US" sz="300" dirty="0">
                <a:solidFill>
                  <a:srgbClr val="C00000"/>
                </a:solidFill>
                <a:latin typeface="Courier New" panose="02070309020205020404" pitchFamily="49" charset="0"/>
                <a:cs typeface="Courier New" panose="02070309020205020404" pitchFamily="49" charset="0"/>
              </a:rPr>
              <a:t> </a:t>
            </a:r>
            <a:r>
              <a:rPr lang="en-US" sz="300" dirty="0" err="1">
                <a:solidFill>
                  <a:srgbClr val="C00000"/>
                </a:solidFill>
                <a:latin typeface="Courier New" panose="02070309020205020404" pitchFamily="49" charset="0"/>
                <a:cs typeface="Courier New" panose="02070309020205020404" pitchFamily="49" charset="0"/>
              </a:rPr>
              <a:t>noLoop</a:t>
            </a:r>
            <a:r>
              <a:rPr lang="en-US" sz="300" dirty="0">
                <a:solidFill>
                  <a:srgbClr val="C00000"/>
                </a:solidFill>
                <a:latin typeface="Courier New" panose="02070309020205020404" pitchFamily="49" charset="0"/>
                <a:cs typeface="Courier New" panose="02070309020205020404" pitchFamily="49" charset="0"/>
              </a:rPr>
              <a:t>();</a:t>
            </a:r>
          </a:p>
          <a:p>
            <a:endParaRPr lang="en-US" sz="300" dirty="0">
              <a:solidFill>
                <a:srgbClr val="C00000"/>
              </a:solidFill>
              <a:latin typeface="Courier New" panose="02070309020205020404" pitchFamily="49" charset="0"/>
              <a:cs typeface="Courier New" panose="02070309020205020404" pitchFamily="49" charset="0"/>
            </a:endParaRPr>
          </a:p>
          <a:p>
            <a:r>
              <a:rPr lang="en-US" sz="300" dirty="0">
                <a:solidFill>
                  <a:srgbClr val="C00000"/>
                </a:solidFill>
                <a:latin typeface="Courier New" panose="02070309020205020404" pitchFamily="49" charset="0"/>
                <a:cs typeface="Courier New" panose="02070309020205020404" pitchFamily="49" charset="0"/>
              </a:rPr>
              <a:t> translate(width/2, height/2); </a:t>
            </a:r>
          </a:p>
          <a:p>
            <a:r>
              <a:rPr lang="en-US" sz="300" dirty="0">
                <a:solidFill>
                  <a:srgbClr val="C00000"/>
                </a:solidFill>
                <a:latin typeface="Courier New" panose="02070309020205020404" pitchFamily="49" charset="0"/>
                <a:cs typeface="Courier New" panose="02070309020205020404" pitchFamily="49" charset="0"/>
              </a:rPr>
              <a:t>//Now both x and y of circles are at half of screen. </a:t>
            </a:r>
          </a:p>
          <a:p>
            <a:r>
              <a:rPr lang="en-US" sz="300" dirty="0">
                <a:solidFill>
                  <a:srgbClr val="C00000"/>
                </a:solidFill>
                <a:latin typeface="Courier New" panose="02070309020205020404" pitchFamily="49" charset="0"/>
                <a:cs typeface="Courier New" panose="02070309020205020404" pitchFamily="49" charset="0"/>
              </a:rPr>
              <a:t>//Note that "</a:t>
            </a:r>
            <a:r>
              <a:rPr lang="en-US" sz="300" dirty="0" err="1">
                <a:solidFill>
                  <a:srgbClr val="C00000"/>
                </a:solidFill>
                <a:latin typeface="Courier New" panose="02070309020205020404" pitchFamily="49" charset="0"/>
                <a:cs typeface="Courier New" panose="02070309020205020404" pitchFamily="49" charset="0"/>
              </a:rPr>
              <a:t>i</a:t>
            </a:r>
            <a:r>
              <a:rPr lang="en-US" sz="300" dirty="0">
                <a:solidFill>
                  <a:srgbClr val="C00000"/>
                </a:solidFill>
                <a:latin typeface="Courier New" panose="02070309020205020404" pitchFamily="49" charset="0"/>
                <a:cs typeface="Courier New" panose="02070309020205020404" pitchFamily="49" charset="0"/>
              </a:rPr>
              <a:t>" starts out at 250. </a:t>
            </a:r>
          </a:p>
          <a:p>
            <a:r>
              <a:rPr lang="en-US" sz="300" dirty="0">
                <a:solidFill>
                  <a:srgbClr val="C00000"/>
                </a:solidFill>
                <a:latin typeface="Courier New" panose="02070309020205020404" pitchFamily="49" charset="0"/>
                <a:cs typeface="Courier New" panose="02070309020205020404" pitchFamily="49" charset="0"/>
              </a:rPr>
              <a:t> for (float </a:t>
            </a:r>
            <a:r>
              <a:rPr lang="en-US" sz="300" dirty="0" err="1">
                <a:solidFill>
                  <a:srgbClr val="C00000"/>
                </a:solidFill>
                <a:latin typeface="Courier New" panose="02070309020205020404" pitchFamily="49" charset="0"/>
                <a:cs typeface="Courier New" panose="02070309020205020404" pitchFamily="49" charset="0"/>
              </a:rPr>
              <a:t>i</a:t>
            </a:r>
            <a:r>
              <a:rPr lang="en-US" sz="300" dirty="0">
                <a:solidFill>
                  <a:srgbClr val="C00000"/>
                </a:solidFill>
                <a:latin typeface="Courier New" panose="02070309020205020404" pitchFamily="49" charset="0"/>
                <a:cs typeface="Courier New" panose="02070309020205020404" pitchFamily="49" charset="0"/>
              </a:rPr>
              <a:t>  = 0; </a:t>
            </a:r>
            <a:r>
              <a:rPr lang="en-US" sz="300" dirty="0" err="1">
                <a:solidFill>
                  <a:srgbClr val="C00000"/>
                </a:solidFill>
                <a:latin typeface="Courier New" panose="02070309020205020404" pitchFamily="49" charset="0"/>
                <a:cs typeface="Courier New" panose="02070309020205020404" pitchFamily="49" charset="0"/>
              </a:rPr>
              <a:t>i</a:t>
            </a:r>
            <a:r>
              <a:rPr lang="en-US" sz="300" dirty="0">
                <a:solidFill>
                  <a:srgbClr val="C00000"/>
                </a:solidFill>
                <a:latin typeface="Courier New" panose="02070309020205020404" pitchFamily="49" charset="0"/>
                <a:cs typeface="Courier New" panose="02070309020205020404" pitchFamily="49" charset="0"/>
              </a:rPr>
              <a:t> &lt;250; </a:t>
            </a:r>
            <a:r>
              <a:rPr lang="en-US" sz="300" dirty="0" err="1">
                <a:solidFill>
                  <a:srgbClr val="C00000"/>
                </a:solidFill>
                <a:latin typeface="Courier New" panose="02070309020205020404" pitchFamily="49" charset="0"/>
                <a:cs typeface="Courier New" panose="02070309020205020404" pitchFamily="49" charset="0"/>
              </a:rPr>
              <a:t>i</a:t>
            </a:r>
            <a:r>
              <a:rPr lang="en-US" sz="300" dirty="0">
                <a:solidFill>
                  <a:srgbClr val="C00000"/>
                </a:solidFill>
                <a:latin typeface="Courier New" panose="02070309020205020404" pitchFamily="49" charset="0"/>
                <a:cs typeface="Courier New" panose="02070309020205020404" pitchFamily="49" charset="0"/>
              </a:rPr>
              <a:t>++) {</a:t>
            </a:r>
          </a:p>
          <a:p>
            <a:r>
              <a:rPr lang="en-US" sz="300" dirty="0">
                <a:solidFill>
                  <a:srgbClr val="C00000"/>
                </a:solidFill>
                <a:latin typeface="Courier New" panose="02070309020205020404" pitchFamily="49" charset="0"/>
                <a:cs typeface="Courier New" panose="02070309020205020404" pitchFamily="49" charset="0"/>
              </a:rPr>
              <a:t>//</a:t>
            </a:r>
            <a:r>
              <a:rPr lang="en-US" sz="300" dirty="0" err="1">
                <a:solidFill>
                  <a:srgbClr val="C00000"/>
                </a:solidFill>
                <a:latin typeface="Courier New" panose="02070309020205020404" pitchFamily="49" charset="0"/>
                <a:cs typeface="Courier New" panose="02070309020205020404" pitchFamily="49" charset="0"/>
              </a:rPr>
              <a:t>strokeWeight</a:t>
            </a:r>
            <a:r>
              <a:rPr lang="en-US" sz="300" dirty="0">
                <a:solidFill>
                  <a:srgbClr val="C00000"/>
                </a:solidFill>
                <a:latin typeface="Courier New" panose="02070309020205020404" pitchFamily="49" charset="0"/>
                <a:cs typeface="Courier New" panose="02070309020205020404" pitchFamily="49" charset="0"/>
              </a:rPr>
              <a:t>(.25);</a:t>
            </a:r>
          </a:p>
          <a:p>
            <a:r>
              <a:rPr lang="en-US" sz="300" dirty="0">
                <a:solidFill>
                  <a:srgbClr val="C00000"/>
                </a:solidFill>
                <a:latin typeface="Courier New" panose="02070309020205020404" pitchFamily="49" charset="0"/>
                <a:cs typeface="Courier New" panose="02070309020205020404" pitchFamily="49" charset="0"/>
              </a:rPr>
              <a:t>  fill(255,random(200), random(1, 100), 15);//barely visible big circles</a:t>
            </a:r>
          </a:p>
          <a:p>
            <a:r>
              <a:rPr lang="en-US" sz="300" dirty="0">
                <a:solidFill>
                  <a:srgbClr val="C00000"/>
                </a:solidFill>
                <a:latin typeface="Courier New" panose="02070309020205020404" pitchFamily="49" charset="0"/>
                <a:cs typeface="Courier New" panose="02070309020205020404" pitchFamily="49" charset="0"/>
              </a:rPr>
              <a:t>  rotate(1); </a:t>
            </a:r>
          </a:p>
          <a:p>
            <a:r>
              <a:rPr lang="en-US" sz="300" dirty="0">
                <a:solidFill>
                  <a:srgbClr val="C00000"/>
                </a:solidFill>
                <a:latin typeface="Courier New" panose="02070309020205020404" pitchFamily="49" charset="0"/>
                <a:cs typeface="Courier New" panose="02070309020205020404" pitchFamily="49" charset="0"/>
              </a:rPr>
              <a:t>  ellipse(</a:t>
            </a:r>
            <a:r>
              <a:rPr lang="en-US" sz="300" dirty="0" err="1">
                <a:solidFill>
                  <a:srgbClr val="C00000"/>
                </a:solidFill>
                <a:latin typeface="Courier New" panose="02070309020205020404" pitchFamily="49" charset="0"/>
                <a:cs typeface="Courier New" panose="02070309020205020404" pitchFamily="49" charset="0"/>
              </a:rPr>
              <a:t>i</a:t>
            </a:r>
            <a:r>
              <a:rPr lang="en-US" sz="300" dirty="0">
                <a:solidFill>
                  <a:srgbClr val="C00000"/>
                </a:solidFill>
                <a:latin typeface="Courier New" panose="02070309020205020404" pitchFamily="49" charset="0"/>
                <a:cs typeface="Courier New" panose="02070309020205020404" pitchFamily="49" charset="0"/>
              </a:rPr>
              <a:t>, 0, 250, 250); </a:t>
            </a:r>
          </a:p>
          <a:p>
            <a:r>
              <a:rPr lang="en-US" sz="300" dirty="0">
                <a:solidFill>
                  <a:srgbClr val="C00000"/>
                </a:solidFill>
                <a:latin typeface="Courier New" panose="02070309020205020404" pitchFamily="49" charset="0"/>
                <a:cs typeface="Courier New" panose="02070309020205020404" pitchFamily="49" charset="0"/>
              </a:rPr>
              <a:t>  </a:t>
            </a:r>
            <a:r>
              <a:rPr lang="en-US" sz="300" dirty="0" err="1">
                <a:solidFill>
                  <a:srgbClr val="C00000"/>
                </a:solidFill>
                <a:latin typeface="Courier New" panose="02070309020205020404" pitchFamily="49" charset="0"/>
                <a:cs typeface="Courier New" panose="02070309020205020404" pitchFamily="49" charset="0"/>
              </a:rPr>
              <a:t>noStroke</a:t>
            </a:r>
            <a:r>
              <a:rPr lang="en-US" sz="300" dirty="0">
                <a:solidFill>
                  <a:srgbClr val="C00000"/>
                </a:solidFill>
                <a:latin typeface="Courier New" panose="02070309020205020404" pitchFamily="49" charset="0"/>
                <a:cs typeface="Courier New" panose="02070309020205020404" pitchFamily="49" charset="0"/>
              </a:rPr>
              <a:t>();</a:t>
            </a:r>
          </a:p>
          <a:p>
            <a:r>
              <a:rPr lang="en-US" sz="300" dirty="0">
                <a:solidFill>
                  <a:srgbClr val="C00000"/>
                </a:solidFill>
                <a:latin typeface="Courier New" panose="02070309020205020404" pitchFamily="49" charset="0"/>
                <a:cs typeface="Courier New" panose="02070309020205020404" pitchFamily="49" charset="0"/>
              </a:rPr>
              <a:t>  </a:t>
            </a:r>
          </a:p>
          <a:p>
            <a:r>
              <a:rPr lang="en-US" sz="300" dirty="0">
                <a:solidFill>
                  <a:srgbClr val="C00000"/>
                </a:solidFill>
                <a:latin typeface="Courier New" panose="02070309020205020404" pitchFamily="49" charset="0"/>
                <a:cs typeface="Courier New" panose="02070309020205020404" pitchFamily="49" charset="0"/>
              </a:rPr>
              <a:t>//unplanned triangle</a:t>
            </a:r>
          </a:p>
          <a:p>
            <a:r>
              <a:rPr lang="en-US" sz="300" dirty="0">
                <a:solidFill>
                  <a:srgbClr val="C00000"/>
                </a:solidFill>
                <a:latin typeface="Courier New" panose="02070309020205020404" pitchFamily="49" charset="0"/>
                <a:cs typeface="Courier New" panose="02070309020205020404" pitchFamily="49" charset="0"/>
              </a:rPr>
              <a:t>  fill(255,random(200), random(1,100) );</a:t>
            </a:r>
          </a:p>
          <a:p>
            <a:r>
              <a:rPr lang="en-US" sz="300" dirty="0">
                <a:solidFill>
                  <a:srgbClr val="C00000"/>
                </a:solidFill>
                <a:latin typeface="Courier New" panose="02070309020205020404" pitchFamily="49" charset="0"/>
                <a:cs typeface="Courier New" panose="02070309020205020404" pitchFamily="49" charset="0"/>
              </a:rPr>
              <a:t>  triangle(i-5, 5, 10, 15, i+5, 8); </a:t>
            </a:r>
          </a:p>
          <a:p>
            <a:r>
              <a:rPr lang="en-US" sz="300" dirty="0">
                <a:solidFill>
                  <a:srgbClr val="C00000"/>
                </a:solidFill>
                <a:latin typeface="Courier New" panose="02070309020205020404" pitchFamily="49" charset="0"/>
                <a:cs typeface="Courier New" panose="02070309020205020404" pitchFamily="49" charset="0"/>
              </a:rPr>
              <a:t> }//end of for </a:t>
            </a:r>
          </a:p>
          <a:p>
            <a:r>
              <a:rPr lang="en-US" sz="300" dirty="0">
                <a:solidFill>
                  <a:srgbClr val="C00000"/>
                </a:solidFill>
                <a:latin typeface="Courier New" panose="02070309020205020404" pitchFamily="49" charset="0"/>
                <a:cs typeface="Courier New" panose="02070309020205020404" pitchFamily="49" charset="0"/>
              </a:rPr>
              <a:t> </a:t>
            </a:r>
          </a:p>
          <a:p>
            <a:r>
              <a:rPr lang="en-US" sz="300" dirty="0">
                <a:solidFill>
                  <a:srgbClr val="C00000"/>
                </a:solidFill>
                <a:latin typeface="Courier New" panose="02070309020205020404" pitchFamily="49" charset="0"/>
                <a:cs typeface="Courier New" panose="02070309020205020404" pitchFamily="49" charset="0"/>
              </a:rPr>
              <a:t>}</a:t>
            </a:r>
          </a:p>
          <a:p>
            <a:endParaRPr lang="en-US" sz="300" dirty="0">
              <a:solidFill>
                <a:srgbClr val="C00000"/>
              </a:solidFill>
              <a:latin typeface="Courier New" panose="02070309020205020404" pitchFamily="49" charset="0"/>
              <a:cs typeface="Courier New" panose="02070309020205020404" pitchFamily="49" charset="0"/>
            </a:endParaRPr>
          </a:p>
          <a:p>
            <a:endParaRPr lang="en-US" sz="300" dirty="0">
              <a:solidFill>
                <a:srgbClr val="C00000"/>
              </a:solidFill>
              <a:latin typeface="Courier New" panose="02070309020205020404" pitchFamily="49" charset="0"/>
              <a:cs typeface="Courier New" panose="02070309020205020404" pitchFamily="49" charset="0"/>
            </a:endParaRPr>
          </a:p>
        </p:txBody>
      </p:sp>
      <p:pic>
        <p:nvPicPr>
          <p:cNvPr id="13" name="Picture 12" descr="A picture containing background pattern&#10;&#10;Description automatically generated">
            <a:extLst>
              <a:ext uri="{FF2B5EF4-FFF2-40B4-BE49-F238E27FC236}">
                <a16:creationId xmlns:a16="http://schemas.microsoft.com/office/drawing/2014/main" id="{CF61DB0F-1CE9-4555-8EBB-3D0567ADC5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79" y="3522552"/>
            <a:ext cx="1844896" cy="1591416"/>
          </a:xfrm>
          <a:prstGeom prst="rect">
            <a:avLst/>
          </a:prstGeom>
        </p:spPr>
      </p:pic>
    </p:spTree>
    <p:extLst>
      <p:ext uri="{BB962C8B-B14F-4D97-AF65-F5344CB8AC3E}">
        <p14:creationId xmlns:p14="http://schemas.microsoft.com/office/powerpoint/2010/main" val="3945771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Another Nested loop</a:t>
            </a:r>
            <a:endParaRPr lang="en-US" sz="3600" dirty="0"/>
          </a:p>
        </p:txBody>
      </p:sp>
      <p:sp>
        <p:nvSpPr>
          <p:cNvPr id="3" name="Content Placeholder 2"/>
          <p:cNvSpPr>
            <a:spLocks noGrp="1"/>
          </p:cNvSpPr>
          <p:nvPr>
            <p:ph idx="1"/>
          </p:nvPr>
        </p:nvSpPr>
        <p:spPr>
          <a:xfrm>
            <a:off x="838200" y="1295400"/>
            <a:ext cx="7772400" cy="3124200"/>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size(400,400);</a:t>
            </a:r>
          </a:p>
          <a:p>
            <a:pPr marL="0" indent="0">
              <a:buNone/>
            </a:pPr>
            <a:r>
              <a:rPr lang="sv-SE" sz="1800">
                <a:latin typeface="Courier New" panose="02070309020205020404" pitchFamily="49" charset="0"/>
                <a:cs typeface="Courier New" panose="02070309020205020404" pitchFamily="49" charset="0"/>
              </a:rPr>
              <a:t>int xVal </a:t>
            </a:r>
            <a:r>
              <a:rPr lang="sv-SE" sz="1800" dirty="0">
                <a:latin typeface="Courier New" panose="02070309020205020404" pitchFamily="49" charset="0"/>
                <a:cs typeface="Courier New" panose="02070309020205020404" pitchFamily="49" charset="0"/>
              </a:rPr>
              <a:t>= 20; </a:t>
            </a:r>
            <a:r>
              <a:rPr lang="sv-SE" sz="1400" dirty="0">
                <a:latin typeface="Courier New" panose="02070309020205020404" pitchFamily="49" charset="0"/>
                <a:cs typeface="Courier New" panose="02070309020205020404" pitchFamily="49" charset="0"/>
              </a:rPr>
              <a:t>//this is the increment; please mess around with it</a:t>
            </a:r>
          </a:p>
          <a:p>
            <a:pPr marL="0" indent="0">
              <a:buNone/>
            </a:pPr>
            <a:r>
              <a:rPr lang="sv-SE" sz="1800" dirty="0">
                <a:latin typeface="Courier New" panose="02070309020205020404" pitchFamily="49" charset="0"/>
                <a:cs typeface="Courier New" panose="02070309020205020404" pitchFamily="49" charset="0"/>
              </a:rPr>
              <a:t>int yVal = 20;</a:t>
            </a:r>
          </a:p>
          <a:p>
            <a:pPr marL="0" indent="0">
              <a:buNone/>
            </a:pPr>
            <a:r>
              <a:rPr lang="es-ES" sz="1800" dirty="0" err="1">
                <a:latin typeface="Courier New" panose="02070309020205020404" pitchFamily="49" charset="0"/>
                <a:cs typeface="Courier New" panose="02070309020205020404" pitchFamily="49" charset="0"/>
              </a:rPr>
              <a:t>for</a:t>
            </a:r>
            <a:r>
              <a:rPr lang="es-ES" sz="1800" dirty="0">
                <a:latin typeface="Courier New" panose="02070309020205020404" pitchFamily="49" charset="0"/>
                <a:cs typeface="Courier New" panose="02070309020205020404" pitchFamily="49" charset="0"/>
              </a:rPr>
              <a:t>(</a:t>
            </a:r>
            <a:r>
              <a:rPr lang="es-ES" sz="1800" dirty="0" err="1">
                <a:latin typeface="Courier New" panose="02070309020205020404" pitchFamily="49" charset="0"/>
                <a:cs typeface="Courier New" panose="02070309020205020404" pitchFamily="49" charset="0"/>
              </a:rPr>
              <a:t>int</a:t>
            </a:r>
            <a:r>
              <a:rPr lang="es-ES" sz="1800" dirty="0">
                <a:latin typeface="Courier New" panose="02070309020205020404" pitchFamily="49" charset="0"/>
                <a:cs typeface="Courier New" panose="02070309020205020404" pitchFamily="49" charset="0"/>
              </a:rPr>
              <a:t> y= 10; y &lt;= </a:t>
            </a:r>
            <a:r>
              <a:rPr lang="es-ES" sz="1800" dirty="0" err="1">
                <a:latin typeface="Courier New" panose="02070309020205020404" pitchFamily="49" charset="0"/>
                <a:cs typeface="Courier New" panose="02070309020205020404" pitchFamily="49" charset="0"/>
              </a:rPr>
              <a:t>height</a:t>
            </a:r>
            <a:r>
              <a:rPr lang="es-ES" sz="1800" dirty="0">
                <a:latin typeface="Courier New" panose="02070309020205020404" pitchFamily="49" charset="0"/>
                <a:cs typeface="Courier New" panose="02070309020205020404" pitchFamily="49" charset="0"/>
              </a:rPr>
              <a:t>; y= y + </a:t>
            </a:r>
            <a:r>
              <a:rPr lang="sv-SE" sz="1800" dirty="0">
                <a:latin typeface="Courier New" panose="02070309020205020404" pitchFamily="49" charset="0"/>
                <a:cs typeface="Courier New" panose="02070309020205020404" pitchFamily="49" charset="0"/>
              </a:rPr>
              <a:t>yVal </a:t>
            </a:r>
            <a:r>
              <a:rPr lang="es-E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   for(</a:t>
            </a:r>
            <a:r>
              <a:rPr lang="en-US" sz="1800">
                <a:latin typeface="Courier New" panose="02070309020205020404" pitchFamily="49" charset="0"/>
                <a:cs typeface="Courier New" panose="02070309020205020404" pitchFamily="49" charset="0"/>
              </a:rPr>
              <a:t>int x= </a:t>
            </a:r>
            <a:r>
              <a:rPr lang="en-US" sz="1800" dirty="0">
                <a:latin typeface="Courier New" panose="02070309020205020404" pitchFamily="49" charset="0"/>
                <a:cs typeface="Courier New" panose="02070309020205020404" pitchFamily="49" charset="0"/>
              </a:rPr>
              <a:t>10</a:t>
            </a:r>
            <a:r>
              <a:rPr lang="en-US" sz="1800">
                <a:latin typeface="Courier New" panose="02070309020205020404" pitchFamily="49" charset="0"/>
                <a:cs typeface="Courier New" panose="02070309020205020404" pitchFamily="49" charset="0"/>
              </a:rPr>
              <a:t>; x </a:t>
            </a:r>
            <a:r>
              <a:rPr lang="en-US" sz="1800" dirty="0">
                <a:latin typeface="Courier New" panose="02070309020205020404" pitchFamily="49" charset="0"/>
                <a:cs typeface="Courier New" panose="02070309020205020404" pitchFamily="49" charset="0"/>
              </a:rPr>
              <a:t>&lt;= width</a:t>
            </a:r>
            <a:r>
              <a:rPr lang="en-US" sz="1800">
                <a:latin typeface="Courier New" panose="02070309020205020404" pitchFamily="49" charset="0"/>
                <a:cs typeface="Courier New" panose="02070309020205020404" pitchFamily="49" charset="0"/>
              </a:rPr>
              <a:t>; x= x + </a:t>
            </a:r>
            <a:r>
              <a:rPr lang="sv-SE" sz="1800">
                <a:latin typeface="Courier New" panose="02070309020205020404" pitchFamily="49" charset="0"/>
                <a:cs typeface="Courier New" panose="02070309020205020404" pitchFamily="49" charset="0"/>
              </a:rPr>
              <a:t>xVal </a:t>
            </a: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      </a:t>
            </a:r>
            <a:r>
              <a:rPr lang="en-US" sz="1800">
                <a:latin typeface="Courier New" panose="02070309020205020404" pitchFamily="49" charset="0"/>
                <a:cs typeface="Courier New" panose="02070309020205020404" pitchFamily="49" charset="0"/>
              </a:rPr>
              <a:t>ellipse(x, </a:t>
            </a:r>
            <a:r>
              <a:rPr lang="en-US" sz="1800" dirty="0">
                <a:latin typeface="Courier New" panose="02070309020205020404" pitchFamily="49" charset="0"/>
                <a:cs typeface="Courier New" panose="02070309020205020404" pitchFamily="49" charset="0"/>
              </a:rPr>
              <a:t>y, 10, 10);</a:t>
            </a:r>
          </a:p>
          <a:p>
            <a:pPr marL="0" indent="0">
              <a:buNone/>
            </a:pP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sz="2000" dirty="0"/>
          </a:p>
          <a:p>
            <a:pPr marL="0" indent="0">
              <a:buNone/>
            </a:pP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3581400"/>
            <a:ext cx="3058886" cy="302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40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4467225" cy="294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90800"/>
            <a:ext cx="38290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29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Variable Scope </a:t>
            </a:r>
            <a:endParaRPr lang="en-US" sz="3600" dirty="0"/>
          </a:p>
        </p:txBody>
      </p:sp>
      <p:sp>
        <p:nvSpPr>
          <p:cNvPr id="3" name="Content Placeholder 2"/>
          <p:cNvSpPr>
            <a:spLocks noGrp="1"/>
          </p:cNvSpPr>
          <p:nvPr>
            <p:ph idx="1"/>
          </p:nvPr>
        </p:nvSpPr>
        <p:spPr>
          <a:xfrm>
            <a:off x="609600" y="1319287"/>
            <a:ext cx="7696200" cy="5257800"/>
          </a:xfrm>
        </p:spPr>
        <p:txBody>
          <a:bodyPr>
            <a:noAutofit/>
          </a:bodyPr>
          <a:lstStyle/>
          <a:p>
            <a:pPr marL="285750" indent="-285750"/>
            <a:r>
              <a:rPr lang="en-US" sz="2400" dirty="0"/>
              <a:t>Variables can be declared anywhere in the sketch. The concept is called </a:t>
            </a:r>
            <a:r>
              <a:rPr lang="en-US" sz="2400" b="1" dirty="0"/>
              <a:t>scope.</a:t>
            </a:r>
          </a:p>
          <a:p>
            <a:pPr lvl="1"/>
            <a:r>
              <a:rPr lang="en-US" sz="2000" b="1" dirty="0"/>
              <a:t>Global variables </a:t>
            </a:r>
            <a:r>
              <a:rPr lang="en-US" sz="2000" dirty="0"/>
              <a:t>are accessible anywhere in the sketch. Declared at top of program. </a:t>
            </a:r>
          </a:p>
          <a:p>
            <a:pPr lvl="1"/>
            <a:r>
              <a:rPr lang="en-US" sz="2000" b="1" dirty="0"/>
              <a:t>Local variables </a:t>
            </a:r>
            <a:r>
              <a:rPr lang="en-US" sz="2000" dirty="0"/>
              <a:t>are limited to the code block in which they reside.  </a:t>
            </a:r>
          </a:p>
          <a:p>
            <a:pPr marL="457200" indent="0">
              <a:buNone/>
            </a:pPr>
            <a:r>
              <a:rPr lang="en-US" sz="2400" dirty="0">
                <a:solidFill>
                  <a:schemeClr val="accent1">
                    <a:lumMod val="75000"/>
                  </a:schemeClr>
                </a:solidFill>
              </a:rPr>
              <a:t>Example: a loop function where a variable is declared for that block. Try  </a:t>
            </a:r>
            <a:r>
              <a:rPr lang="en-US" sz="2400" b="1" dirty="0">
                <a:solidFill>
                  <a:schemeClr val="accent1">
                    <a:lumMod val="75000"/>
                  </a:schemeClr>
                </a:solidFill>
              </a:rPr>
              <a:t>example 6-7</a:t>
            </a:r>
            <a:r>
              <a:rPr lang="en-US" sz="2400" dirty="0">
                <a:solidFill>
                  <a:schemeClr val="accent1">
                    <a:lumMod val="75000"/>
                  </a:schemeClr>
                </a:solidFill>
              </a:rPr>
              <a:t>. </a:t>
            </a:r>
            <a:br>
              <a:rPr lang="en-US" sz="2400" dirty="0">
                <a:solidFill>
                  <a:schemeClr val="accent1">
                    <a:lumMod val="75000"/>
                  </a:schemeClr>
                </a:solidFill>
              </a:rPr>
            </a:br>
            <a:endParaRPr lang="en-US" sz="2400" dirty="0">
              <a:solidFill>
                <a:schemeClr val="accent1">
                  <a:lumMod val="75000"/>
                </a:schemeClr>
              </a:solidFill>
            </a:endParaRPr>
          </a:p>
          <a:p>
            <a:r>
              <a:rPr lang="en-US" sz="2400" dirty="0"/>
              <a:t>Advice on handling scope: Try to place variables where they are used because it is more efficient and less confusing. Some programmers, however, do like to see most of their variables at top.  Therefore…it just depends. </a:t>
            </a:r>
            <a:endParaRPr lang="en-US" sz="2200" dirty="0"/>
          </a:p>
        </p:txBody>
      </p:sp>
    </p:spTree>
    <p:extLst>
      <p:ext uri="{BB962C8B-B14F-4D97-AF65-F5344CB8AC3E}">
        <p14:creationId xmlns:p14="http://schemas.microsoft.com/office/powerpoint/2010/main" val="95233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5FEB9-578E-4C1F-9B8B-12C0C191F7C1}"/>
              </a:ext>
            </a:extLst>
          </p:cNvPr>
          <p:cNvSpPr txBox="1"/>
          <p:nvPr/>
        </p:nvSpPr>
        <p:spPr>
          <a:xfrm>
            <a:off x="2381250" y="2811959"/>
            <a:ext cx="4229100" cy="769441"/>
          </a:xfrm>
          <a:prstGeom prst="rect">
            <a:avLst/>
          </a:prstGeom>
          <a:solidFill>
            <a:schemeClr val="accent3">
              <a:lumMod val="40000"/>
              <a:lumOff val="60000"/>
            </a:schemeClr>
          </a:solidFill>
        </p:spPr>
        <p:txBody>
          <a:bodyPr wrap="square" rtlCol="0">
            <a:spAutoFit/>
          </a:bodyPr>
          <a:lstStyle/>
          <a:p>
            <a:endParaRPr lang="en-US" sz="1200" dirty="0"/>
          </a:p>
          <a:p>
            <a:r>
              <a:rPr lang="en-US" sz="1200" dirty="0"/>
              <a:t> </a:t>
            </a:r>
            <a:r>
              <a:rPr lang="en-US" sz="1600" dirty="0">
                <a:latin typeface="Courier New" panose="02070309020205020404" pitchFamily="49" charset="0"/>
                <a:cs typeface="Courier New" panose="02070309020205020404" pitchFamily="49" charset="0"/>
              </a:rPr>
              <a:t>rect( 40, 50 , 20, 20,-20);</a:t>
            </a:r>
          </a:p>
          <a:p>
            <a:endParaRPr lang="en-US" sz="16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612D8AFA-31CE-4B95-927F-3F5188269C63}"/>
              </a:ext>
            </a:extLst>
          </p:cNvPr>
          <p:cNvSpPr txBox="1"/>
          <p:nvPr/>
        </p:nvSpPr>
        <p:spPr>
          <a:xfrm>
            <a:off x="1333500" y="1905000"/>
            <a:ext cx="6477000" cy="954107"/>
          </a:xfrm>
          <a:prstGeom prst="rect">
            <a:avLst/>
          </a:prstGeom>
          <a:solidFill>
            <a:schemeClr val="accent3">
              <a:lumMod val="60000"/>
              <a:lumOff val="40000"/>
            </a:schemeClr>
          </a:solidFill>
        </p:spPr>
        <p:txBody>
          <a:bodyPr wrap="square" rtlCol="0">
            <a:spAutoFit/>
          </a:bodyPr>
          <a:lstStyle/>
          <a:p>
            <a:pPr algn="ctr"/>
            <a:r>
              <a:rPr lang="en-US" sz="2800" dirty="0"/>
              <a:t>Off-topic. I just thought I’d share the inverted  round corner.  </a:t>
            </a:r>
          </a:p>
        </p:txBody>
      </p:sp>
      <p:pic>
        <p:nvPicPr>
          <p:cNvPr id="10" name="Picture 9">
            <a:extLst>
              <a:ext uri="{FF2B5EF4-FFF2-40B4-BE49-F238E27FC236}">
                <a16:creationId xmlns:a16="http://schemas.microsoft.com/office/drawing/2014/main" id="{60F756B1-D7D4-4BC1-A8CB-39E6679BCFCE}"/>
              </a:ext>
            </a:extLst>
          </p:cNvPr>
          <p:cNvPicPr>
            <a:picLocks noChangeAspect="1"/>
          </p:cNvPicPr>
          <p:nvPr/>
        </p:nvPicPr>
        <p:blipFill rotWithShape="1">
          <a:blip r:embed="rId2"/>
          <a:srcRect l="7921" t="21812" r="36633" b="21800"/>
          <a:stretch/>
        </p:blipFill>
        <p:spPr>
          <a:xfrm>
            <a:off x="3543300" y="3597536"/>
            <a:ext cx="2057400" cy="2351314"/>
          </a:xfrm>
          <a:prstGeom prst="rect">
            <a:avLst/>
          </a:prstGeom>
        </p:spPr>
      </p:pic>
      <p:sp>
        <p:nvSpPr>
          <p:cNvPr id="12" name="Title 1">
            <a:extLst>
              <a:ext uri="{FF2B5EF4-FFF2-40B4-BE49-F238E27FC236}">
                <a16:creationId xmlns:a16="http://schemas.microsoft.com/office/drawing/2014/main" id="{7307401C-4D93-4279-99B9-195FDC96AB5A}"/>
              </a:ext>
            </a:extLst>
          </p:cNvPr>
          <p:cNvSpPr>
            <a:spLocks noGrp="1"/>
          </p:cNvSpPr>
          <p:nvPr>
            <p:ph type="title"/>
          </p:nvPr>
        </p:nvSpPr>
        <p:spPr>
          <a:xfrm>
            <a:off x="457200" y="274638"/>
            <a:ext cx="8229600" cy="1143000"/>
          </a:xfrm>
        </p:spPr>
        <p:txBody>
          <a:bodyPr>
            <a:normAutofit/>
          </a:bodyPr>
          <a:lstStyle/>
          <a:p>
            <a:r>
              <a:rPr lang="en-US" sz="3600" b="1" dirty="0"/>
              <a:t>Off-topic  </a:t>
            </a:r>
            <a:endParaRPr lang="en-US" sz="3600" dirty="0"/>
          </a:p>
        </p:txBody>
      </p:sp>
    </p:spTree>
    <p:extLst>
      <p:ext uri="{BB962C8B-B14F-4D97-AF65-F5344CB8AC3E}">
        <p14:creationId xmlns:p14="http://schemas.microsoft.com/office/powerpoint/2010/main" val="1310676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5FEB9-578E-4C1F-9B8B-12C0C191F7C1}"/>
              </a:ext>
            </a:extLst>
          </p:cNvPr>
          <p:cNvSpPr txBox="1"/>
          <p:nvPr/>
        </p:nvSpPr>
        <p:spPr>
          <a:xfrm>
            <a:off x="589156" y="1630828"/>
            <a:ext cx="2992244" cy="1815882"/>
          </a:xfrm>
          <a:prstGeom prst="rect">
            <a:avLst/>
          </a:prstGeom>
          <a:solidFill>
            <a:schemeClr val="accent3">
              <a:lumMod val="40000"/>
              <a:lumOff val="60000"/>
            </a:schemeClr>
          </a:solidFill>
        </p:spPr>
        <p:txBody>
          <a:bodyPr wrap="square" rtlCol="0">
            <a:spAutoFit/>
          </a:bodyPr>
          <a:lstStyle/>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//Note lines do not appear 1 at a time</a:t>
            </a:r>
          </a:p>
          <a:p>
            <a:r>
              <a:rPr lang="en-US" sz="700" dirty="0">
                <a:latin typeface="Courier New" panose="02070309020205020404" pitchFamily="49" charset="0"/>
                <a:cs typeface="Courier New" panose="02070309020205020404" pitchFamily="49" charset="0"/>
              </a:rPr>
              <a:t>//even if you change framerate to 1 </a:t>
            </a:r>
          </a:p>
          <a:p>
            <a:r>
              <a:rPr lang="en-US" sz="700" dirty="0">
                <a:latin typeface="Courier New" panose="02070309020205020404" pitchFamily="49" charset="0"/>
                <a:cs typeface="Courier New" panose="02070309020205020404" pitchFamily="49" charset="0"/>
              </a:rPr>
              <a:t>//Why????</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void setup() {</a:t>
            </a:r>
          </a:p>
          <a:p>
            <a:r>
              <a:rPr lang="en-US" sz="700" dirty="0">
                <a:latin typeface="Courier New" panose="02070309020205020404" pitchFamily="49" charset="0"/>
                <a:cs typeface="Courier New" panose="02070309020205020404" pitchFamily="49" charset="0"/>
              </a:rPr>
              <a:t>  size(300,300); </a:t>
            </a:r>
          </a:p>
          <a:p>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frameRate</a:t>
            </a:r>
            <a:r>
              <a:rPr lang="en-US" sz="700" dirty="0">
                <a:latin typeface="Courier New" panose="02070309020205020404" pitchFamily="49" charset="0"/>
                <a:cs typeface="Courier New" panose="02070309020205020404" pitchFamily="49" charset="0"/>
              </a:rPr>
              <a:t>(1); </a:t>
            </a:r>
          </a:p>
          <a:p>
            <a:r>
              <a:rPr lang="en-US" sz="700" dirty="0">
                <a:latin typeface="Courier New" panose="02070309020205020404" pitchFamily="49" charset="0"/>
                <a:cs typeface="Courier New" panose="02070309020205020404" pitchFamily="49" charset="0"/>
              </a:rPr>
              <a:t>}</a:t>
            </a:r>
          </a:p>
          <a:p>
            <a:r>
              <a:rPr lang="en-US" sz="700" dirty="0">
                <a:latin typeface="Courier New" panose="02070309020205020404" pitchFamily="49" charset="0"/>
                <a:cs typeface="Courier New" panose="02070309020205020404" pitchFamily="49" charset="0"/>
              </a:rPr>
              <a:t>void draw() {</a:t>
            </a:r>
          </a:p>
          <a:p>
            <a:r>
              <a:rPr lang="en-US" sz="700" dirty="0">
                <a:latin typeface="Courier New" panose="02070309020205020404" pitchFamily="49" charset="0"/>
                <a:cs typeface="Courier New" panose="02070309020205020404" pitchFamily="49" charset="0"/>
              </a:rPr>
              <a:t>   </a:t>
            </a:r>
          </a:p>
          <a:p>
            <a:r>
              <a:rPr lang="en-US" sz="700" dirty="0">
                <a:latin typeface="Courier New" panose="02070309020205020404" pitchFamily="49" charset="0"/>
                <a:cs typeface="Courier New" panose="02070309020205020404" pitchFamily="49" charset="0"/>
              </a:rPr>
              <a:t>  for (int y=0; y&lt;height; y +=10) {</a:t>
            </a:r>
          </a:p>
          <a:p>
            <a:r>
              <a:rPr lang="en-US" sz="700" dirty="0">
                <a:latin typeface="Courier New" panose="02070309020205020404" pitchFamily="49" charset="0"/>
                <a:cs typeface="Courier New" panose="02070309020205020404" pitchFamily="49" charset="0"/>
              </a:rPr>
              <a:t>    stroke(0); </a:t>
            </a:r>
          </a:p>
          <a:p>
            <a:r>
              <a:rPr lang="en-US" sz="700" dirty="0">
                <a:latin typeface="Courier New" panose="02070309020205020404" pitchFamily="49" charset="0"/>
                <a:cs typeface="Courier New" panose="02070309020205020404" pitchFamily="49" charset="0"/>
              </a:rPr>
              <a:t>    line(0, y, width, y);  </a:t>
            </a:r>
          </a:p>
          <a:p>
            <a:r>
              <a:rPr lang="en-US" sz="700" dirty="0">
                <a:latin typeface="Courier New" panose="02070309020205020404" pitchFamily="49" charset="0"/>
                <a:cs typeface="Courier New" panose="02070309020205020404" pitchFamily="49" charset="0"/>
              </a:rPr>
              <a:t>  }</a:t>
            </a:r>
          </a:p>
          <a:p>
            <a:r>
              <a:rPr lang="en-US" sz="700" dirty="0">
                <a:latin typeface="Courier New" panose="02070309020205020404" pitchFamily="49" charset="0"/>
                <a:cs typeface="Courier New" panose="02070309020205020404" pitchFamily="49" charset="0"/>
              </a:rPr>
              <a:t>}</a:t>
            </a:r>
          </a:p>
        </p:txBody>
      </p:sp>
      <p:sp>
        <p:nvSpPr>
          <p:cNvPr id="12" name="Title 1">
            <a:extLst>
              <a:ext uri="{FF2B5EF4-FFF2-40B4-BE49-F238E27FC236}">
                <a16:creationId xmlns:a16="http://schemas.microsoft.com/office/drawing/2014/main" id="{7307401C-4D93-4279-99B9-195FDC96AB5A}"/>
              </a:ext>
            </a:extLst>
          </p:cNvPr>
          <p:cNvSpPr>
            <a:spLocks noGrp="1"/>
          </p:cNvSpPr>
          <p:nvPr>
            <p:ph type="title"/>
          </p:nvPr>
        </p:nvSpPr>
        <p:spPr>
          <a:xfrm>
            <a:off x="457200" y="274638"/>
            <a:ext cx="8229600" cy="1143000"/>
          </a:xfrm>
        </p:spPr>
        <p:txBody>
          <a:bodyPr>
            <a:normAutofit/>
          </a:bodyPr>
          <a:lstStyle/>
          <a:p>
            <a:r>
              <a:rPr lang="en-US" sz="3600" b="1" dirty="0"/>
              <a:t>Quick Access to looping in draw</a:t>
            </a:r>
            <a:endParaRPr lang="en-US" sz="3600" dirty="0"/>
          </a:p>
        </p:txBody>
      </p:sp>
      <p:sp>
        <p:nvSpPr>
          <p:cNvPr id="7" name="TextBox 6">
            <a:extLst>
              <a:ext uri="{FF2B5EF4-FFF2-40B4-BE49-F238E27FC236}">
                <a16:creationId xmlns:a16="http://schemas.microsoft.com/office/drawing/2014/main" id="{9CB11D16-6934-415C-8CCF-B0667B56173F}"/>
              </a:ext>
            </a:extLst>
          </p:cNvPr>
          <p:cNvSpPr txBox="1"/>
          <p:nvPr/>
        </p:nvSpPr>
        <p:spPr>
          <a:xfrm>
            <a:off x="545480" y="3962400"/>
            <a:ext cx="4331320" cy="2677656"/>
          </a:xfrm>
          <a:prstGeom prst="rect">
            <a:avLst/>
          </a:prstGeom>
          <a:solidFill>
            <a:schemeClr val="accent3">
              <a:lumMod val="40000"/>
              <a:lumOff val="60000"/>
            </a:schemeClr>
          </a:solidFill>
        </p:spPr>
        <p:txBody>
          <a:bodyPr wrap="square" rtlCol="0">
            <a:spAutoFit/>
          </a:bodyPr>
          <a:lstStyle/>
          <a:p>
            <a:r>
              <a:rPr lang="en-US" sz="600" dirty="0">
                <a:latin typeface="Courier New" panose="02070309020205020404" pitchFamily="49" charset="0"/>
                <a:cs typeface="Courier New" panose="02070309020205020404" pitchFamily="49" charset="0"/>
              </a:rPr>
              <a:t>//one at a time with loop</a:t>
            </a:r>
          </a:p>
          <a:p>
            <a:r>
              <a:rPr lang="en-US" sz="600" dirty="0">
                <a:latin typeface="Courier New" panose="02070309020205020404" pitchFamily="49" charset="0"/>
                <a:cs typeface="Courier New" panose="02070309020205020404" pitchFamily="49" charset="0"/>
              </a:rPr>
              <a:t>//following model from textbook </a:t>
            </a:r>
          </a:p>
          <a:p>
            <a:endParaRPr lang="en-US" sz="600" dirty="0">
              <a:latin typeface="Courier New" panose="02070309020205020404" pitchFamily="49" charset="0"/>
              <a:cs typeface="Courier New" panose="02070309020205020404" pitchFamily="49" charset="0"/>
            </a:endParaRPr>
          </a:p>
          <a:p>
            <a:r>
              <a:rPr lang="en-US" sz="600" dirty="0">
                <a:latin typeface="Courier New" panose="02070309020205020404" pitchFamily="49" charset="0"/>
                <a:cs typeface="Courier New" panose="02070309020205020404" pitchFamily="49" charset="0"/>
              </a:rPr>
              <a:t>// Variable controlling where it ends </a:t>
            </a:r>
          </a:p>
          <a:p>
            <a:r>
              <a:rPr lang="en-US" sz="600" dirty="0">
                <a:latin typeface="Courier New" panose="02070309020205020404" pitchFamily="49" charset="0"/>
                <a:cs typeface="Courier New" panose="02070309020205020404" pitchFamily="49" charset="0"/>
              </a:rPr>
              <a:t>int </a:t>
            </a:r>
            <a:r>
              <a:rPr lang="en-US" sz="600" dirty="0" err="1">
                <a:latin typeface="Courier New" panose="02070309020205020404" pitchFamily="49" charset="0"/>
                <a:cs typeface="Courier New" panose="02070309020205020404" pitchFamily="49" charset="0"/>
              </a:rPr>
              <a:t>endY</a:t>
            </a:r>
            <a:r>
              <a:rPr lang="en-US" sz="600" dirty="0">
                <a:latin typeface="Courier New" panose="02070309020205020404" pitchFamily="49" charset="0"/>
                <a:cs typeface="Courier New" panose="02070309020205020404" pitchFamily="49" charset="0"/>
              </a:rPr>
              <a:t>; </a:t>
            </a:r>
          </a:p>
          <a:p>
            <a:endParaRPr lang="en-US" sz="600" dirty="0">
              <a:latin typeface="Courier New" panose="02070309020205020404" pitchFamily="49" charset="0"/>
              <a:cs typeface="Courier New" panose="02070309020205020404" pitchFamily="49" charset="0"/>
            </a:endParaRPr>
          </a:p>
          <a:p>
            <a:r>
              <a:rPr lang="en-US" sz="600" dirty="0">
                <a:latin typeface="Courier New" panose="02070309020205020404" pitchFamily="49" charset="0"/>
                <a:cs typeface="Courier New" panose="02070309020205020404" pitchFamily="49" charset="0"/>
              </a:rPr>
              <a:t>void setup() {</a:t>
            </a:r>
          </a:p>
          <a:p>
            <a:r>
              <a:rPr lang="en-US" sz="600" dirty="0">
                <a:latin typeface="Courier New" panose="02070309020205020404" pitchFamily="49" charset="0"/>
                <a:cs typeface="Courier New" panose="02070309020205020404" pitchFamily="49" charset="0"/>
              </a:rPr>
              <a:t>  size(300, 300);</a:t>
            </a:r>
          </a:p>
          <a:p>
            <a:r>
              <a:rPr lang="en-US" sz="600" dirty="0">
                <a:latin typeface="Courier New" panose="02070309020205020404" pitchFamily="49" charset="0"/>
                <a:cs typeface="Courier New" panose="02070309020205020404" pitchFamily="49" charset="0"/>
              </a:rPr>
              <a:t>  </a:t>
            </a:r>
            <a:r>
              <a:rPr lang="en-US" sz="600" dirty="0" err="1">
                <a:latin typeface="Courier New" panose="02070309020205020404" pitchFamily="49" charset="0"/>
                <a:cs typeface="Courier New" panose="02070309020205020404" pitchFamily="49" charset="0"/>
              </a:rPr>
              <a:t>frameRate</a:t>
            </a:r>
            <a:r>
              <a:rPr lang="en-US" sz="600" dirty="0">
                <a:latin typeface="Courier New" panose="02070309020205020404" pitchFamily="49" charset="0"/>
                <a:cs typeface="Courier New" panose="02070309020205020404" pitchFamily="49" charset="0"/>
              </a:rPr>
              <a:t>(5);</a:t>
            </a:r>
          </a:p>
          <a:p>
            <a:r>
              <a:rPr lang="en-US" sz="600" dirty="0">
                <a:latin typeface="Courier New" panose="02070309020205020404" pitchFamily="49" charset="0"/>
                <a:cs typeface="Courier New" panose="02070309020205020404" pitchFamily="49" charset="0"/>
              </a:rPr>
              <a:t>  </a:t>
            </a:r>
            <a:r>
              <a:rPr lang="en-US" sz="600" dirty="0" err="1">
                <a:latin typeface="Courier New" panose="02070309020205020404" pitchFamily="49" charset="0"/>
                <a:cs typeface="Courier New" panose="02070309020205020404" pitchFamily="49" charset="0"/>
              </a:rPr>
              <a:t>endY</a:t>
            </a:r>
            <a:r>
              <a:rPr lang="en-US" sz="600" dirty="0">
                <a:latin typeface="Courier New" panose="02070309020205020404" pitchFamily="49" charset="0"/>
                <a:cs typeface="Courier New" panose="02070309020205020404" pitchFamily="49" charset="0"/>
              </a:rPr>
              <a:t> = 0; //but works without this </a:t>
            </a:r>
          </a:p>
          <a:p>
            <a:r>
              <a:rPr lang="en-US" sz="600" dirty="0">
                <a:latin typeface="Courier New" panose="02070309020205020404" pitchFamily="49" charset="0"/>
                <a:cs typeface="Courier New" panose="02070309020205020404" pitchFamily="49" charset="0"/>
              </a:rPr>
              <a:t>}</a:t>
            </a:r>
          </a:p>
          <a:p>
            <a:endParaRPr lang="en-US" sz="600" dirty="0">
              <a:latin typeface="Courier New" panose="02070309020205020404" pitchFamily="49" charset="0"/>
              <a:cs typeface="Courier New" panose="02070309020205020404" pitchFamily="49" charset="0"/>
            </a:endParaRPr>
          </a:p>
          <a:p>
            <a:r>
              <a:rPr lang="en-US" sz="600" dirty="0">
                <a:latin typeface="Courier New" panose="02070309020205020404" pitchFamily="49" charset="0"/>
                <a:cs typeface="Courier New" panose="02070309020205020404" pitchFamily="49" charset="0"/>
              </a:rPr>
              <a:t>void draw() {</a:t>
            </a:r>
          </a:p>
          <a:p>
            <a:r>
              <a:rPr lang="en-US" sz="600" dirty="0">
                <a:latin typeface="Courier New" panose="02070309020205020404" pitchFamily="49" charset="0"/>
                <a:cs typeface="Courier New" panose="02070309020205020404" pitchFamily="49" charset="0"/>
              </a:rPr>
              <a:t>  background(255);</a:t>
            </a:r>
          </a:p>
          <a:p>
            <a:r>
              <a:rPr lang="en-US" sz="600" dirty="0">
                <a:latin typeface="Courier New" panose="02070309020205020404" pitchFamily="49" charset="0"/>
                <a:cs typeface="Courier New" panose="02070309020205020404" pitchFamily="49" charset="0"/>
              </a:rPr>
              <a:t>  // y goes from 0 to whatever </a:t>
            </a:r>
            <a:r>
              <a:rPr lang="en-US" sz="600" dirty="0" err="1">
                <a:latin typeface="Courier New" panose="02070309020205020404" pitchFamily="49" charset="0"/>
                <a:cs typeface="Courier New" panose="02070309020205020404" pitchFamily="49" charset="0"/>
              </a:rPr>
              <a:t>endY</a:t>
            </a:r>
            <a:r>
              <a:rPr lang="en-US" sz="600" dirty="0">
                <a:latin typeface="Courier New" panose="02070309020205020404" pitchFamily="49" charset="0"/>
                <a:cs typeface="Courier New" panose="02070309020205020404" pitchFamily="49" charset="0"/>
              </a:rPr>
              <a:t> is</a:t>
            </a:r>
          </a:p>
          <a:p>
            <a:r>
              <a:rPr lang="en-US" sz="600" dirty="0">
                <a:latin typeface="Courier New" panose="02070309020205020404" pitchFamily="49" charset="0"/>
                <a:cs typeface="Courier New" panose="02070309020205020404" pitchFamily="49" charset="0"/>
              </a:rPr>
              <a:t>  for (int y = 0; y &lt; </a:t>
            </a:r>
            <a:r>
              <a:rPr lang="en-US" sz="600" dirty="0" err="1">
                <a:latin typeface="Courier New" panose="02070309020205020404" pitchFamily="49" charset="0"/>
                <a:cs typeface="Courier New" panose="02070309020205020404" pitchFamily="49" charset="0"/>
              </a:rPr>
              <a:t>endY</a:t>
            </a:r>
            <a:r>
              <a:rPr lang="en-US" sz="600" dirty="0">
                <a:latin typeface="Courier New" panose="02070309020205020404" pitchFamily="49" charset="0"/>
                <a:cs typeface="Courier New" panose="02070309020205020404" pitchFamily="49" charset="0"/>
              </a:rPr>
              <a:t>; y += 10) {</a:t>
            </a:r>
          </a:p>
          <a:p>
            <a:r>
              <a:rPr lang="en-US" sz="600" dirty="0">
                <a:latin typeface="Courier New" panose="02070309020205020404" pitchFamily="49" charset="0"/>
                <a:cs typeface="Courier New" panose="02070309020205020404" pitchFamily="49" charset="0"/>
              </a:rPr>
              <a:t>    stroke(0);</a:t>
            </a:r>
          </a:p>
          <a:p>
            <a:r>
              <a:rPr lang="en-US" sz="600" dirty="0">
                <a:latin typeface="Courier New" panose="02070309020205020404" pitchFamily="49" charset="0"/>
                <a:cs typeface="Courier New" panose="02070309020205020404" pitchFamily="49" charset="0"/>
              </a:rPr>
              <a:t>    line(0, y, width, y);</a:t>
            </a:r>
          </a:p>
          <a:p>
            <a:r>
              <a:rPr lang="en-US" sz="600" dirty="0">
                <a:latin typeface="Courier New" panose="02070309020205020404" pitchFamily="49" charset="0"/>
                <a:cs typeface="Courier New" panose="02070309020205020404" pitchFamily="49" charset="0"/>
              </a:rPr>
              <a:t>  }</a:t>
            </a:r>
          </a:p>
          <a:p>
            <a:endParaRPr lang="en-US" sz="600" dirty="0">
              <a:latin typeface="Courier New" panose="02070309020205020404" pitchFamily="49" charset="0"/>
              <a:cs typeface="Courier New" panose="02070309020205020404" pitchFamily="49" charset="0"/>
            </a:endParaRPr>
          </a:p>
          <a:p>
            <a:r>
              <a:rPr lang="en-US" sz="600" dirty="0">
                <a:latin typeface="Courier New" panose="02070309020205020404" pitchFamily="49" charset="0"/>
                <a:cs typeface="Courier New" panose="02070309020205020404" pitchFamily="49" charset="0"/>
              </a:rPr>
              <a:t>  // Increment </a:t>
            </a:r>
            <a:r>
              <a:rPr lang="en-US" sz="600" dirty="0" err="1">
                <a:latin typeface="Courier New" panose="02070309020205020404" pitchFamily="49" charset="0"/>
                <a:cs typeface="Courier New" panose="02070309020205020404" pitchFamily="49" charset="0"/>
              </a:rPr>
              <a:t>endY</a:t>
            </a:r>
            <a:endParaRPr lang="en-US" sz="600" dirty="0">
              <a:latin typeface="Courier New" panose="02070309020205020404" pitchFamily="49" charset="0"/>
              <a:cs typeface="Courier New" panose="02070309020205020404" pitchFamily="49" charset="0"/>
            </a:endParaRPr>
          </a:p>
          <a:p>
            <a:r>
              <a:rPr lang="en-US" sz="600" dirty="0">
                <a:latin typeface="Courier New" panose="02070309020205020404" pitchFamily="49" charset="0"/>
                <a:cs typeface="Courier New" panose="02070309020205020404" pitchFamily="49" charset="0"/>
              </a:rPr>
              <a:t>  </a:t>
            </a:r>
            <a:r>
              <a:rPr lang="en-US" sz="600" dirty="0" err="1">
                <a:latin typeface="Courier New" panose="02070309020205020404" pitchFamily="49" charset="0"/>
                <a:cs typeface="Courier New" panose="02070309020205020404" pitchFamily="49" charset="0"/>
              </a:rPr>
              <a:t>endY</a:t>
            </a:r>
            <a:r>
              <a:rPr lang="en-US" sz="600" dirty="0">
                <a:latin typeface="Courier New" panose="02070309020205020404" pitchFamily="49" charset="0"/>
                <a:cs typeface="Courier New" panose="02070309020205020404" pitchFamily="49" charset="0"/>
              </a:rPr>
              <a:t> += 10;</a:t>
            </a:r>
          </a:p>
          <a:p>
            <a:endParaRPr lang="en-US" sz="600" dirty="0">
              <a:latin typeface="Courier New" panose="02070309020205020404" pitchFamily="49" charset="0"/>
              <a:cs typeface="Courier New" panose="02070309020205020404" pitchFamily="49" charset="0"/>
            </a:endParaRPr>
          </a:p>
          <a:p>
            <a:r>
              <a:rPr lang="en-US" sz="600" dirty="0">
                <a:latin typeface="Courier New" panose="02070309020205020404" pitchFamily="49" charset="0"/>
                <a:cs typeface="Courier New" panose="02070309020205020404" pitchFamily="49" charset="0"/>
              </a:rPr>
              <a:t>  // reset </a:t>
            </a:r>
            <a:r>
              <a:rPr lang="en-US" sz="600" dirty="0" err="1">
                <a:latin typeface="Courier New" panose="02070309020205020404" pitchFamily="49" charset="0"/>
                <a:cs typeface="Courier New" panose="02070309020205020404" pitchFamily="49" charset="0"/>
              </a:rPr>
              <a:t>endY</a:t>
            </a:r>
            <a:r>
              <a:rPr lang="en-US" sz="600" dirty="0">
                <a:latin typeface="Courier New" panose="02070309020205020404" pitchFamily="49" charset="0"/>
                <a:cs typeface="Courier New" panose="02070309020205020404" pitchFamily="49" charset="0"/>
              </a:rPr>
              <a:t> back to 0 if it gets to the end</a:t>
            </a:r>
          </a:p>
          <a:p>
            <a:r>
              <a:rPr lang="en-US" sz="600" dirty="0">
                <a:latin typeface="Courier New" panose="02070309020205020404" pitchFamily="49" charset="0"/>
                <a:cs typeface="Courier New" panose="02070309020205020404" pitchFamily="49" charset="0"/>
              </a:rPr>
              <a:t>  if (</a:t>
            </a:r>
            <a:r>
              <a:rPr lang="en-US" sz="600" dirty="0" err="1">
                <a:latin typeface="Courier New" panose="02070309020205020404" pitchFamily="49" charset="0"/>
                <a:cs typeface="Courier New" panose="02070309020205020404" pitchFamily="49" charset="0"/>
              </a:rPr>
              <a:t>endY</a:t>
            </a:r>
            <a:r>
              <a:rPr lang="en-US" sz="600" dirty="0">
                <a:latin typeface="Courier New" panose="02070309020205020404" pitchFamily="49" charset="0"/>
                <a:cs typeface="Courier New" panose="02070309020205020404" pitchFamily="49" charset="0"/>
              </a:rPr>
              <a:t> &gt; height) {</a:t>
            </a:r>
          </a:p>
          <a:p>
            <a:r>
              <a:rPr lang="en-US" sz="600" dirty="0">
                <a:latin typeface="Courier New" panose="02070309020205020404" pitchFamily="49" charset="0"/>
                <a:cs typeface="Courier New" panose="02070309020205020404" pitchFamily="49" charset="0"/>
              </a:rPr>
              <a:t>    </a:t>
            </a:r>
            <a:r>
              <a:rPr lang="en-US" sz="600" dirty="0" err="1">
                <a:latin typeface="Courier New" panose="02070309020205020404" pitchFamily="49" charset="0"/>
                <a:cs typeface="Courier New" panose="02070309020205020404" pitchFamily="49" charset="0"/>
              </a:rPr>
              <a:t>endY</a:t>
            </a:r>
            <a:r>
              <a:rPr lang="en-US" sz="600" dirty="0">
                <a:latin typeface="Courier New" panose="02070309020205020404" pitchFamily="49" charset="0"/>
                <a:cs typeface="Courier New" panose="02070309020205020404" pitchFamily="49" charset="0"/>
              </a:rPr>
              <a:t> = 0;</a:t>
            </a:r>
          </a:p>
          <a:p>
            <a:r>
              <a:rPr lang="en-US" sz="600" dirty="0">
                <a:latin typeface="Courier New" panose="02070309020205020404" pitchFamily="49" charset="0"/>
                <a:cs typeface="Courier New" panose="02070309020205020404" pitchFamily="49" charset="0"/>
              </a:rPr>
              <a:t>  }</a:t>
            </a:r>
          </a:p>
          <a:p>
            <a:r>
              <a:rPr lang="en-US" sz="600" dirty="0">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25C170CD-A55C-486D-B576-6DB697C21E9A}"/>
              </a:ext>
            </a:extLst>
          </p:cNvPr>
          <p:cNvSpPr txBox="1"/>
          <p:nvPr/>
        </p:nvSpPr>
        <p:spPr>
          <a:xfrm>
            <a:off x="4691876" y="1707028"/>
            <a:ext cx="2992244" cy="1600438"/>
          </a:xfrm>
          <a:prstGeom prst="rect">
            <a:avLst/>
          </a:prstGeom>
          <a:solidFill>
            <a:schemeClr val="accent3">
              <a:lumMod val="40000"/>
              <a:lumOff val="60000"/>
            </a:schemeClr>
          </a:solidFill>
        </p:spPr>
        <p:txBody>
          <a:bodyPr wrap="square" rtlCol="0">
            <a:spAutoFit/>
          </a:bodyPr>
          <a:lstStyle/>
          <a:p>
            <a:r>
              <a:rPr lang="en-US" sz="700" dirty="0">
                <a:latin typeface="Courier New" panose="02070309020205020404" pitchFamily="49" charset="0"/>
                <a:cs typeface="Courier New" panose="02070309020205020404" pitchFamily="49" charset="0"/>
              </a:rPr>
              <a:t>// Line one at a time.</a:t>
            </a:r>
          </a:p>
          <a:p>
            <a:r>
              <a:rPr lang="en-US" sz="700" dirty="0">
                <a:latin typeface="Courier New" panose="02070309020205020404" pitchFamily="49" charset="0"/>
                <a:cs typeface="Courier New" panose="02070309020205020404" pitchFamily="49" charset="0"/>
              </a:rPr>
              <a:t>// Based on chapter 4 type of animation.</a:t>
            </a:r>
          </a:p>
          <a:p>
            <a:r>
              <a:rPr lang="en-US" sz="700" dirty="0">
                <a:latin typeface="Courier New" panose="02070309020205020404" pitchFamily="49" charset="0"/>
                <a:cs typeface="Courier New" panose="02070309020205020404" pitchFamily="49" charset="0"/>
              </a:rPr>
              <a:t>// Move background into draw to see result. </a:t>
            </a:r>
          </a:p>
          <a:p>
            <a:r>
              <a:rPr lang="en-US" sz="700" dirty="0">
                <a:latin typeface="Courier New" panose="02070309020205020404" pitchFamily="49" charset="0"/>
                <a:cs typeface="Courier New" panose="02070309020205020404" pitchFamily="49" charset="0"/>
              </a:rPr>
              <a:t> int y = 0; </a:t>
            </a:r>
          </a:p>
          <a:p>
            <a:r>
              <a:rPr lang="en-US" sz="700" dirty="0">
                <a:latin typeface="Courier New" panose="02070309020205020404" pitchFamily="49" charset="0"/>
                <a:cs typeface="Courier New" panose="02070309020205020404" pitchFamily="49" charset="0"/>
              </a:rPr>
              <a:t>void setup() {</a:t>
            </a:r>
          </a:p>
          <a:p>
            <a:r>
              <a:rPr lang="en-US" sz="700" dirty="0">
                <a:latin typeface="Courier New" panose="02070309020205020404" pitchFamily="49" charset="0"/>
                <a:cs typeface="Courier New" panose="02070309020205020404" pitchFamily="49" charset="0"/>
              </a:rPr>
              <a:t>  size(300, 300);</a:t>
            </a:r>
          </a:p>
          <a:p>
            <a:r>
              <a:rPr lang="en-US" sz="700" dirty="0">
                <a:latin typeface="Courier New" panose="02070309020205020404" pitchFamily="49" charset="0"/>
                <a:cs typeface="Courier New" panose="02070309020205020404" pitchFamily="49" charset="0"/>
              </a:rPr>
              <a:t>  background(255); </a:t>
            </a:r>
          </a:p>
          <a:p>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frameRate</a:t>
            </a:r>
            <a:r>
              <a:rPr lang="en-US" sz="700" dirty="0">
                <a:latin typeface="Courier New" panose="02070309020205020404" pitchFamily="49" charset="0"/>
                <a:cs typeface="Courier New" panose="02070309020205020404" pitchFamily="49" charset="0"/>
              </a:rPr>
              <a:t>(5); </a:t>
            </a:r>
          </a:p>
          <a:p>
            <a:r>
              <a:rPr lang="en-US" sz="700" dirty="0">
                <a:latin typeface="Courier New" panose="02070309020205020404" pitchFamily="49" charset="0"/>
                <a:cs typeface="Courier New" panose="02070309020205020404" pitchFamily="49" charset="0"/>
              </a:rPr>
              <a:t>}</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void draw() {</a:t>
            </a:r>
          </a:p>
          <a:p>
            <a:r>
              <a:rPr lang="en-US" sz="700" dirty="0">
                <a:latin typeface="Courier New" panose="02070309020205020404" pitchFamily="49" charset="0"/>
                <a:cs typeface="Courier New" panose="02070309020205020404" pitchFamily="49" charset="0"/>
              </a:rPr>
              <a:t>line(0, y, width, y); </a:t>
            </a:r>
          </a:p>
          <a:p>
            <a:r>
              <a:rPr lang="en-US" sz="700" dirty="0">
                <a:latin typeface="Courier New" panose="02070309020205020404" pitchFamily="49" charset="0"/>
                <a:cs typeface="Courier New" panose="02070309020205020404" pitchFamily="49" charset="0"/>
              </a:rPr>
              <a:t>  y += 10; </a:t>
            </a:r>
          </a:p>
          <a:p>
            <a:r>
              <a:rPr lang="en-US" sz="700"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EFA58017-97B7-4F0F-B136-5AE9E0F4C516}"/>
              </a:ext>
            </a:extLst>
          </p:cNvPr>
          <p:cNvSpPr txBox="1"/>
          <p:nvPr/>
        </p:nvSpPr>
        <p:spPr>
          <a:xfrm>
            <a:off x="589156" y="1219200"/>
            <a:ext cx="2992244" cy="461665"/>
          </a:xfrm>
          <a:prstGeom prst="rect">
            <a:avLst/>
          </a:prstGeom>
          <a:solidFill>
            <a:schemeClr val="accent3">
              <a:lumMod val="60000"/>
              <a:lumOff val="40000"/>
            </a:schemeClr>
          </a:solidFill>
        </p:spPr>
        <p:txBody>
          <a:bodyPr wrap="square" rtlCol="0">
            <a:spAutoFit/>
          </a:bodyPr>
          <a:lstStyle/>
          <a:p>
            <a:r>
              <a:rPr lang="en-US" sz="2400" dirty="0"/>
              <a:t>Page 107</a:t>
            </a:r>
          </a:p>
        </p:txBody>
      </p:sp>
      <p:sp>
        <p:nvSpPr>
          <p:cNvPr id="11" name="TextBox 10">
            <a:extLst>
              <a:ext uri="{FF2B5EF4-FFF2-40B4-BE49-F238E27FC236}">
                <a16:creationId xmlns:a16="http://schemas.microsoft.com/office/drawing/2014/main" id="{9C73A25B-5C66-432A-A65C-024E613E3CE8}"/>
              </a:ext>
            </a:extLst>
          </p:cNvPr>
          <p:cNvSpPr txBox="1"/>
          <p:nvPr/>
        </p:nvSpPr>
        <p:spPr>
          <a:xfrm>
            <a:off x="4691876" y="1264850"/>
            <a:ext cx="2992244" cy="461665"/>
          </a:xfrm>
          <a:prstGeom prst="rect">
            <a:avLst/>
          </a:prstGeom>
          <a:solidFill>
            <a:schemeClr val="accent3">
              <a:lumMod val="60000"/>
              <a:lumOff val="40000"/>
            </a:schemeClr>
          </a:solidFill>
        </p:spPr>
        <p:txBody>
          <a:bodyPr wrap="square" rtlCol="0">
            <a:spAutoFit/>
          </a:bodyPr>
          <a:lstStyle/>
          <a:p>
            <a:r>
              <a:rPr lang="en-US" sz="2400" dirty="0"/>
              <a:t>Example 6-8</a:t>
            </a:r>
          </a:p>
        </p:txBody>
      </p:sp>
      <p:sp>
        <p:nvSpPr>
          <p:cNvPr id="13" name="TextBox 12">
            <a:extLst>
              <a:ext uri="{FF2B5EF4-FFF2-40B4-BE49-F238E27FC236}">
                <a16:creationId xmlns:a16="http://schemas.microsoft.com/office/drawing/2014/main" id="{968DF9BB-C77A-44F6-B7B5-D40971EC7CE6}"/>
              </a:ext>
            </a:extLst>
          </p:cNvPr>
          <p:cNvSpPr txBox="1"/>
          <p:nvPr/>
        </p:nvSpPr>
        <p:spPr>
          <a:xfrm>
            <a:off x="545480" y="3531363"/>
            <a:ext cx="4331320" cy="461665"/>
          </a:xfrm>
          <a:prstGeom prst="rect">
            <a:avLst/>
          </a:prstGeom>
          <a:solidFill>
            <a:schemeClr val="accent3">
              <a:lumMod val="60000"/>
              <a:lumOff val="40000"/>
            </a:schemeClr>
          </a:solidFill>
        </p:spPr>
        <p:txBody>
          <a:bodyPr wrap="square" rtlCol="0">
            <a:spAutoFit/>
          </a:bodyPr>
          <a:lstStyle/>
          <a:p>
            <a:r>
              <a:rPr lang="en-US" sz="2400" dirty="0"/>
              <a:t>Exercise 6-5</a:t>
            </a:r>
          </a:p>
        </p:txBody>
      </p:sp>
    </p:spTree>
    <p:extLst>
      <p:ext uri="{BB962C8B-B14F-4D97-AF65-F5344CB8AC3E}">
        <p14:creationId xmlns:p14="http://schemas.microsoft.com/office/powerpoint/2010/main" val="2163822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40" r="2347" b="2416"/>
          <a:stretch/>
        </p:blipFill>
        <p:spPr bwMode="auto">
          <a:xfrm>
            <a:off x="330200" y="457200"/>
            <a:ext cx="315936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7200"/>
            <a:ext cx="4591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325" y="2762450"/>
            <a:ext cx="45910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8325" y="4332170"/>
            <a:ext cx="4781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50" y="3892484"/>
            <a:ext cx="3065463" cy="260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506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8346"/>
            <a:ext cx="3908207" cy="342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9EF2C730-4A30-4A51-A8EE-CA3E96B23AF3}"/>
              </a:ext>
            </a:extLst>
          </p:cNvPr>
          <p:cNvPicPr>
            <a:picLocks noChangeAspect="1"/>
          </p:cNvPicPr>
          <p:nvPr/>
        </p:nvPicPr>
        <p:blipFill>
          <a:blip r:embed="rId3"/>
          <a:stretch>
            <a:fillRect/>
          </a:stretch>
        </p:blipFill>
        <p:spPr>
          <a:xfrm>
            <a:off x="4267200" y="490537"/>
            <a:ext cx="4781550" cy="5876925"/>
          </a:xfrm>
          <a:prstGeom prst="rect">
            <a:avLst/>
          </a:prstGeom>
        </p:spPr>
      </p:pic>
    </p:spTree>
    <p:extLst>
      <p:ext uri="{BB962C8B-B14F-4D97-AF65-F5344CB8AC3E}">
        <p14:creationId xmlns:p14="http://schemas.microsoft.com/office/powerpoint/2010/main" val="337276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A1E13A-33D3-42A8-BBBD-A26FDFE20DCE}"/>
              </a:ext>
            </a:extLst>
          </p:cNvPr>
          <p:cNvPicPr>
            <a:picLocks noChangeAspect="1"/>
          </p:cNvPicPr>
          <p:nvPr/>
        </p:nvPicPr>
        <p:blipFill>
          <a:blip r:embed="rId2"/>
          <a:stretch>
            <a:fillRect/>
          </a:stretch>
        </p:blipFill>
        <p:spPr>
          <a:xfrm>
            <a:off x="304800" y="914343"/>
            <a:ext cx="4164576" cy="5029313"/>
          </a:xfrm>
          <a:prstGeom prst="rect">
            <a:avLst/>
          </a:prstGeom>
        </p:spPr>
      </p:pic>
      <p:pic>
        <p:nvPicPr>
          <p:cNvPr id="7" name="Picture 6">
            <a:extLst>
              <a:ext uri="{FF2B5EF4-FFF2-40B4-BE49-F238E27FC236}">
                <a16:creationId xmlns:a16="http://schemas.microsoft.com/office/drawing/2014/main" id="{D3BB1126-01AB-4360-A50F-2C71D0A550CD}"/>
              </a:ext>
            </a:extLst>
          </p:cNvPr>
          <p:cNvPicPr>
            <a:picLocks noChangeAspect="1"/>
          </p:cNvPicPr>
          <p:nvPr/>
        </p:nvPicPr>
        <p:blipFill>
          <a:blip r:embed="rId3"/>
          <a:stretch>
            <a:fillRect/>
          </a:stretch>
        </p:blipFill>
        <p:spPr>
          <a:xfrm>
            <a:off x="4674624" y="1143000"/>
            <a:ext cx="4164576" cy="4371975"/>
          </a:xfrm>
          <a:prstGeom prst="rect">
            <a:avLst/>
          </a:prstGeom>
        </p:spPr>
      </p:pic>
    </p:spTree>
    <p:extLst>
      <p:ext uri="{BB962C8B-B14F-4D97-AF65-F5344CB8AC3E}">
        <p14:creationId xmlns:p14="http://schemas.microsoft.com/office/powerpoint/2010/main" val="2491169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DF65D-33DE-4F2F-8A66-D31B45E4C580}"/>
              </a:ext>
            </a:extLst>
          </p:cNvPr>
          <p:cNvPicPr>
            <a:picLocks noChangeAspect="1"/>
          </p:cNvPicPr>
          <p:nvPr/>
        </p:nvPicPr>
        <p:blipFill>
          <a:blip r:embed="rId2"/>
          <a:stretch>
            <a:fillRect/>
          </a:stretch>
        </p:blipFill>
        <p:spPr>
          <a:xfrm>
            <a:off x="5216525" y="4053105"/>
            <a:ext cx="3543300" cy="2543175"/>
          </a:xfrm>
          <a:prstGeom prst="rect">
            <a:avLst/>
          </a:prstGeom>
        </p:spPr>
      </p:pic>
      <p:sp>
        <p:nvSpPr>
          <p:cNvPr id="8" name="TextBox 7">
            <a:extLst>
              <a:ext uri="{FF2B5EF4-FFF2-40B4-BE49-F238E27FC236}">
                <a16:creationId xmlns:a16="http://schemas.microsoft.com/office/drawing/2014/main" id="{E092A283-2525-4E49-9251-72970C497781}"/>
              </a:ext>
            </a:extLst>
          </p:cNvPr>
          <p:cNvSpPr txBox="1"/>
          <p:nvPr/>
        </p:nvSpPr>
        <p:spPr>
          <a:xfrm>
            <a:off x="1524000" y="5026620"/>
            <a:ext cx="3543299" cy="1569660"/>
          </a:xfrm>
          <a:prstGeom prst="rect">
            <a:avLst/>
          </a:prstGeom>
          <a:solidFill>
            <a:srgbClr val="A2C2E8"/>
          </a:solidFill>
        </p:spPr>
        <p:txBody>
          <a:bodyPr wrap="square" rtlCol="0">
            <a:spAutoFit/>
          </a:bodyPr>
          <a:lstStyle/>
          <a:p>
            <a:r>
              <a:rPr lang="en-US" sz="800" dirty="0">
                <a:latin typeface="Courier New" panose="02070309020205020404" pitchFamily="49" charset="0"/>
                <a:cs typeface="Courier New" panose="02070309020205020404" pitchFamily="49" charset="0"/>
              </a:rPr>
              <a:t> int </a:t>
            </a:r>
            <a:r>
              <a:rPr lang="en-US" sz="800" dirty="0" err="1">
                <a:latin typeface="Courier New" panose="02070309020205020404" pitchFamily="49" charset="0"/>
                <a:cs typeface="Courier New" panose="02070309020205020404" pitchFamily="49" charset="0"/>
              </a:rPr>
              <a:t>xpos</a:t>
            </a:r>
            <a:r>
              <a:rPr lang="en-US" sz="800" dirty="0">
                <a:latin typeface="Courier New" panose="02070309020205020404" pitchFamily="49" charset="0"/>
                <a:cs typeface="Courier New" panose="02070309020205020404" pitchFamily="49" charset="0"/>
              </a:rPr>
              <a:t> = 0 ;</a:t>
            </a:r>
          </a:p>
          <a:p>
            <a:r>
              <a:rPr lang="en-US" sz="800" dirty="0">
                <a:latin typeface="Courier New" panose="02070309020205020404" pitchFamily="49" charset="0"/>
                <a:cs typeface="Courier New" panose="02070309020205020404" pitchFamily="49" charset="0"/>
              </a:rPr>
              <a:t> int spacer = 20 ; //distance apart</a:t>
            </a:r>
          </a:p>
          <a:p>
            <a:r>
              <a:rPr lang="en-US" sz="800" dirty="0">
                <a:latin typeface="Courier New" panose="02070309020205020404" pitchFamily="49" charset="0"/>
                <a:cs typeface="Courier New" panose="02070309020205020404" pitchFamily="49" charset="0"/>
              </a:rPr>
              <a:t> int </a:t>
            </a:r>
            <a:r>
              <a:rPr lang="en-US" sz="800" dirty="0" err="1">
                <a:latin typeface="Courier New" panose="02070309020205020404" pitchFamily="49" charset="0"/>
                <a:cs typeface="Courier New" panose="02070309020205020404" pitchFamily="49" charset="0"/>
              </a:rPr>
              <a:t>yStart</a:t>
            </a:r>
            <a:r>
              <a:rPr lang="en-US" sz="800" dirty="0">
                <a:latin typeface="Courier New" panose="02070309020205020404" pitchFamily="49" charset="0"/>
                <a:cs typeface="Courier New" panose="02070309020205020404" pitchFamily="49" charset="0"/>
              </a:rPr>
              <a:t> = 20 ;</a:t>
            </a:r>
          </a:p>
          <a:p>
            <a:r>
              <a:rPr lang="en-US" sz="800" dirty="0">
                <a:latin typeface="Courier New" panose="02070309020205020404" pitchFamily="49" charset="0"/>
                <a:cs typeface="Courier New" panose="02070309020205020404" pitchFamily="49" charset="0"/>
              </a:rPr>
              <a:t> int </a:t>
            </a:r>
            <a:r>
              <a:rPr lang="en-US" sz="800" dirty="0" err="1">
                <a:latin typeface="Courier New" panose="02070309020205020404" pitchFamily="49" charset="0"/>
                <a:cs typeface="Courier New" panose="02070309020205020404" pitchFamily="49" charset="0"/>
              </a:rPr>
              <a:t>yEnd</a:t>
            </a:r>
            <a:r>
              <a:rPr lang="en-US" sz="800" dirty="0">
                <a:latin typeface="Courier New" panose="02070309020205020404" pitchFamily="49" charset="0"/>
                <a:cs typeface="Courier New" panose="02070309020205020404" pitchFamily="49" charset="0"/>
              </a:rPr>
              <a:t> = </a:t>
            </a:r>
            <a:r>
              <a:rPr lang="en-US" sz="800" dirty="0" err="1">
                <a:latin typeface="Courier New" panose="02070309020205020404" pitchFamily="49" charset="0"/>
                <a:cs typeface="Courier New" panose="02070309020205020404" pitchFamily="49" charset="0"/>
              </a:rPr>
              <a:t>yStart</a:t>
            </a:r>
            <a:r>
              <a:rPr lang="en-US" sz="800" dirty="0">
                <a:latin typeface="Courier New" panose="02070309020205020404" pitchFamily="49" charset="0"/>
                <a:cs typeface="Courier New" panose="02070309020205020404" pitchFamily="49" charset="0"/>
              </a:rPr>
              <a:t>+ 50; </a:t>
            </a:r>
          </a:p>
          <a:p>
            <a:r>
              <a:rPr lang="en-US" sz="800" dirty="0">
                <a:latin typeface="Courier New" panose="02070309020205020404" pitchFamily="49" charset="0"/>
                <a:cs typeface="Courier New" panose="02070309020205020404" pitchFamily="49" charset="0"/>
              </a:rPr>
              <a:t>  size(520, 350);</a:t>
            </a:r>
          </a:p>
          <a:p>
            <a:r>
              <a:rPr lang="en-US" sz="800" dirty="0">
                <a:latin typeface="Courier New" panose="02070309020205020404" pitchFamily="49" charset="0"/>
                <a:cs typeface="Courier New" panose="02070309020205020404" pitchFamily="49" charset="0"/>
              </a:rPr>
              <a:t> for ( </a:t>
            </a:r>
            <a:r>
              <a:rPr lang="en-US" sz="800" dirty="0" err="1">
                <a:latin typeface="Courier New" panose="02070309020205020404" pitchFamily="49" charset="0"/>
                <a:cs typeface="Courier New" panose="02070309020205020404" pitchFamily="49" charset="0"/>
              </a:rPr>
              <a:t>xpos</a:t>
            </a:r>
            <a:r>
              <a:rPr lang="en-US" sz="800" dirty="0">
                <a:latin typeface="Courier New" panose="02070309020205020404" pitchFamily="49" charset="0"/>
                <a:cs typeface="Courier New" panose="02070309020205020404" pitchFamily="49" charset="0"/>
              </a:rPr>
              <a:t> = -60 ; </a:t>
            </a:r>
            <a:r>
              <a:rPr lang="en-US" sz="800" dirty="0" err="1">
                <a:latin typeface="Courier New" panose="02070309020205020404" pitchFamily="49" charset="0"/>
                <a:cs typeface="Courier New" panose="02070309020205020404" pitchFamily="49" charset="0"/>
              </a:rPr>
              <a:t>xpos</a:t>
            </a:r>
            <a:r>
              <a:rPr lang="en-US" sz="800" dirty="0">
                <a:latin typeface="Courier New" panose="02070309020205020404" pitchFamily="49" charset="0"/>
                <a:cs typeface="Courier New" panose="02070309020205020404" pitchFamily="49" charset="0"/>
              </a:rPr>
              <a:t> &lt;width ; </a:t>
            </a:r>
            <a:r>
              <a:rPr lang="en-US" sz="800" dirty="0" err="1">
                <a:latin typeface="Courier New" panose="02070309020205020404" pitchFamily="49" charset="0"/>
                <a:cs typeface="Courier New" panose="02070309020205020404" pitchFamily="49" charset="0"/>
              </a:rPr>
              <a:t>xpos</a:t>
            </a:r>
            <a:r>
              <a:rPr lang="en-US" sz="800" dirty="0">
                <a:latin typeface="Courier New" panose="02070309020205020404" pitchFamily="49" charset="0"/>
                <a:cs typeface="Courier New" panose="02070309020205020404" pitchFamily="49" charset="0"/>
              </a:rPr>
              <a:t> += spacer ) {</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line(</a:t>
            </a:r>
            <a:r>
              <a:rPr lang="en-US" sz="800" dirty="0" err="1">
                <a:latin typeface="Courier New" panose="02070309020205020404" pitchFamily="49" charset="0"/>
                <a:cs typeface="Courier New" panose="02070309020205020404" pitchFamily="49" charset="0"/>
              </a:rPr>
              <a:t>xpos</a:t>
            </a:r>
            <a:r>
              <a:rPr lang="en-US" sz="800" dirty="0">
                <a:latin typeface="Courier New" panose="02070309020205020404" pitchFamily="49" charset="0"/>
                <a:cs typeface="Courier New" panose="02070309020205020404" pitchFamily="49" charset="0"/>
              </a:rPr>
              <a:t>, </a:t>
            </a:r>
            <a:r>
              <a:rPr lang="en-US" sz="800" dirty="0" err="1">
                <a:latin typeface="Courier New" panose="02070309020205020404" pitchFamily="49" charset="0"/>
                <a:cs typeface="Courier New" panose="02070309020205020404" pitchFamily="49" charset="0"/>
              </a:rPr>
              <a:t>yEnd</a:t>
            </a:r>
            <a:r>
              <a:rPr lang="en-US" sz="800" dirty="0">
                <a:latin typeface="Courier New" panose="02070309020205020404" pitchFamily="49" charset="0"/>
                <a:cs typeface="Courier New" panose="02070309020205020404" pitchFamily="49" charset="0"/>
              </a:rPr>
              <a:t>, xpos+40 , </a:t>
            </a:r>
            <a:r>
              <a:rPr lang="en-US" sz="800" dirty="0" err="1">
                <a:latin typeface="Courier New" panose="02070309020205020404" pitchFamily="49" charset="0"/>
                <a:cs typeface="Courier New" panose="02070309020205020404" pitchFamily="49" charset="0"/>
              </a:rPr>
              <a:t>yStart</a:t>
            </a:r>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line(</a:t>
            </a:r>
            <a:r>
              <a:rPr lang="en-US" sz="800" dirty="0" err="1">
                <a:latin typeface="Courier New" panose="02070309020205020404" pitchFamily="49" charset="0"/>
                <a:cs typeface="Courier New" panose="02070309020205020404" pitchFamily="49" charset="0"/>
              </a:rPr>
              <a:t>xpos</a:t>
            </a:r>
            <a:r>
              <a:rPr lang="en-US" sz="800" dirty="0">
                <a:latin typeface="Courier New" panose="02070309020205020404" pitchFamily="49" charset="0"/>
                <a:cs typeface="Courier New" panose="02070309020205020404" pitchFamily="49" charset="0"/>
              </a:rPr>
              <a:t>, </a:t>
            </a:r>
            <a:r>
              <a:rPr lang="en-US" sz="800" dirty="0" err="1">
                <a:latin typeface="Courier New" panose="02070309020205020404" pitchFamily="49" charset="0"/>
                <a:cs typeface="Courier New" panose="02070309020205020404" pitchFamily="49" charset="0"/>
              </a:rPr>
              <a:t>yStart</a:t>
            </a:r>
            <a:r>
              <a:rPr lang="en-US" sz="800" dirty="0">
                <a:latin typeface="Courier New" panose="02070309020205020404" pitchFamily="49" charset="0"/>
                <a:cs typeface="Courier New" panose="02070309020205020404" pitchFamily="49" charset="0"/>
              </a:rPr>
              <a:t>, xpos+40, </a:t>
            </a:r>
            <a:r>
              <a:rPr lang="en-US" sz="800" dirty="0" err="1">
                <a:latin typeface="Courier New" panose="02070309020205020404" pitchFamily="49" charset="0"/>
                <a:cs typeface="Courier New" panose="02070309020205020404" pitchFamily="49" charset="0"/>
              </a:rPr>
              <a:t>yEnd</a:t>
            </a:r>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p>
          <a:p>
            <a:endParaRPr lang="en-US" sz="800" dirty="0">
              <a:latin typeface="Courier New" panose="02070309020205020404" pitchFamily="49" charset="0"/>
              <a:cs typeface="Courier New" panose="02070309020205020404" pitchFamily="49" charset="0"/>
            </a:endParaRPr>
          </a:p>
        </p:txBody>
      </p:sp>
      <p:pic>
        <p:nvPicPr>
          <p:cNvPr id="10" name="Picture 9">
            <a:extLst>
              <a:ext uri="{FF2B5EF4-FFF2-40B4-BE49-F238E27FC236}">
                <a16:creationId xmlns:a16="http://schemas.microsoft.com/office/drawing/2014/main" id="{E5AA5D9B-FCE1-4460-9371-AE36B868125D}"/>
              </a:ext>
            </a:extLst>
          </p:cNvPr>
          <p:cNvPicPr>
            <a:picLocks noChangeAspect="1"/>
          </p:cNvPicPr>
          <p:nvPr/>
        </p:nvPicPr>
        <p:blipFill>
          <a:blip r:embed="rId3"/>
          <a:stretch>
            <a:fillRect/>
          </a:stretch>
        </p:blipFill>
        <p:spPr>
          <a:xfrm>
            <a:off x="3819525" y="244040"/>
            <a:ext cx="4972050" cy="3590925"/>
          </a:xfrm>
          <a:prstGeom prst="rect">
            <a:avLst/>
          </a:prstGeom>
        </p:spPr>
      </p:pic>
      <p:pic>
        <p:nvPicPr>
          <p:cNvPr id="2" name="Picture 1">
            <a:extLst>
              <a:ext uri="{FF2B5EF4-FFF2-40B4-BE49-F238E27FC236}">
                <a16:creationId xmlns:a16="http://schemas.microsoft.com/office/drawing/2014/main" id="{63CC939B-5A49-4065-B3AF-FF3C6FA37886}"/>
              </a:ext>
            </a:extLst>
          </p:cNvPr>
          <p:cNvPicPr>
            <a:picLocks noChangeAspect="1"/>
          </p:cNvPicPr>
          <p:nvPr/>
        </p:nvPicPr>
        <p:blipFill>
          <a:blip r:embed="rId4"/>
          <a:stretch>
            <a:fillRect/>
          </a:stretch>
        </p:blipFill>
        <p:spPr>
          <a:xfrm>
            <a:off x="404869" y="261720"/>
            <a:ext cx="2914650" cy="3609975"/>
          </a:xfrm>
          <a:prstGeom prst="rect">
            <a:avLst/>
          </a:prstGeom>
        </p:spPr>
      </p:pic>
    </p:spTree>
    <p:extLst>
      <p:ext uri="{BB962C8B-B14F-4D97-AF65-F5344CB8AC3E}">
        <p14:creationId xmlns:p14="http://schemas.microsoft.com/office/powerpoint/2010/main" val="3965163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683A99-2F62-C8B0-CA02-B46D474CB57A}"/>
              </a:ext>
            </a:extLst>
          </p:cNvPr>
          <p:cNvPicPr>
            <a:picLocks noChangeAspect="1"/>
          </p:cNvPicPr>
          <p:nvPr/>
        </p:nvPicPr>
        <p:blipFill>
          <a:blip r:embed="rId2"/>
          <a:stretch>
            <a:fillRect/>
          </a:stretch>
        </p:blipFill>
        <p:spPr>
          <a:xfrm>
            <a:off x="5304936" y="3200400"/>
            <a:ext cx="3362698" cy="3542290"/>
          </a:xfrm>
          <a:prstGeom prst="rect">
            <a:avLst/>
          </a:prstGeom>
        </p:spPr>
      </p:pic>
      <p:pic>
        <p:nvPicPr>
          <p:cNvPr id="11" name="Picture 10">
            <a:extLst>
              <a:ext uri="{FF2B5EF4-FFF2-40B4-BE49-F238E27FC236}">
                <a16:creationId xmlns:a16="http://schemas.microsoft.com/office/drawing/2014/main" id="{0C631BE5-A92D-D22B-9EEA-BE29DF2C3AC8}"/>
              </a:ext>
            </a:extLst>
          </p:cNvPr>
          <p:cNvPicPr>
            <a:picLocks noChangeAspect="1"/>
          </p:cNvPicPr>
          <p:nvPr/>
        </p:nvPicPr>
        <p:blipFill>
          <a:blip r:embed="rId3"/>
          <a:stretch>
            <a:fillRect/>
          </a:stretch>
        </p:blipFill>
        <p:spPr>
          <a:xfrm>
            <a:off x="5029200" y="216613"/>
            <a:ext cx="3914170" cy="2910364"/>
          </a:xfrm>
          <a:prstGeom prst="rect">
            <a:avLst/>
          </a:prstGeom>
        </p:spPr>
      </p:pic>
      <p:pic>
        <p:nvPicPr>
          <p:cNvPr id="15" name="Picture 14">
            <a:extLst>
              <a:ext uri="{FF2B5EF4-FFF2-40B4-BE49-F238E27FC236}">
                <a16:creationId xmlns:a16="http://schemas.microsoft.com/office/drawing/2014/main" id="{510693EA-BBAC-81CC-6FC9-0BD9EF6D0168}"/>
              </a:ext>
            </a:extLst>
          </p:cNvPr>
          <p:cNvPicPr>
            <a:picLocks noChangeAspect="1"/>
          </p:cNvPicPr>
          <p:nvPr/>
        </p:nvPicPr>
        <p:blipFill>
          <a:blip r:embed="rId4"/>
          <a:stretch>
            <a:fillRect/>
          </a:stretch>
        </p:blipFill>
        <p:spPr>
          <a:xfrm>
            <a:off x="76200" y="838199"/>
            <a:ext cx="4622273" cy="4887185"/>
          </a:xfrm>
          <a:prstGeom prst="rect">
            <a:avLst/>
          </a:prstGeom>
        </p:spPr>
      </p:pic>
    </p:spTree>
    <p:extLst>
      <p:ext uri="{BB962C8B-B14F-4D97-AF65-F5344CB8AC3E}">
        <p14:creationId xmlns:p14="http://schemas.microsoft.com/office/powerpoint/2010/main" val="4362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Goals</a:t>
            </a:r>
          </a:p>
        </p:txBody>
      </p:sp>
      <p:sp>
        <p:nvSpPr>
          <p:cNvPr id="3" name="Content Placeholder 2"/>
          <p:cNvSpPr>
            <a:spLocks noGrp="1"/>
          </p:cNvSpPr>
          <p:nvPr>
            <p:ph idx="1"/>
          </p:nvPr>
        </p:nvSpPr>
        <p:spPr>
          <a:xfrm>
            <a:off x="457200" y="1600201"/>
            <a:ext cx="8229600" cy="4267200"/>
          </a:xfrm>
        </p:spPr>
        <p:txBody>
          <a:bodyPr/>
          <a:lstStyle/>
          <a:p>
            <a:r>
              <a:rPr lang="en-US" dirty="0"/>
              <a:t>Learn the concept of iteration</a:t>
            </a:r>
          </a:p>
          <a:p>
            <a:r>
              <a:rPr lang="en-US" dirty="0"/>
              <a:t>Learn two types of loops: </a:t>
            </a:r>
            <a:br>
              <a:rPr lang="en-US" dirty="0"/>
            </a:br>
            <a:r>
              <a:rPr lang="en-US" dirty="0"/>
              <a:t>while() and for() functions </a:t>
            </a:r>
          </a:p>
          <a:p>
            <a:r>
              <a:rPr lang="en-US" dirty="0"/>
              <a:t>Learn about scope of variables: </a:t>
            </a:r>
            <a:br>
              <a:rPr lang="en-US" dirty="0"/>
            </a:br>
            <a:r>
              <a:rPr lang="en-US" dirty="0"/>
              <a:t>global &amp; local</a:t>
            </a:r>
          </a:p>
          <a:p>
            <a:r>
              <a:rPr lang="en-US" dirty="0"/>
              <a:t>Use iteration to create complex graphics</a:t>
            </a:r>
          </a:p>
        </p:txBody>
      </p:sp>
    </p:spTree>
    <p:extLst>
      <p:ext uri="{BB962C8B-B14F-4D97-AF65-F5344CB8AC3E}">
        <p14:creationId xmlns:p14="http://schemas.microsoft.com/office/powerpoint/2010/main" val="1241998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DC1C75-B761-BDC9-73F6-322D948451E1}"/>
              </a:ext>
            </a:extLst>
          </p:cNvPr>
          <p:cNvPicPr>
            <a:picLocks noChangeAspect="1"/>
          </p:cNvPicPr>
          <p:nvPr/>
        </p:nvPicPr>
        <p:blipFill>
          <a:blip r:embed="rId2"/>
          <a:stretch>
            <a:fillRect/>
          </a:stretch>
        </p:blipFill>
        <p:spPr>
          <a:xfrm>
            <a:off x="252001" y="3276600"/>
            <a:ext cx="4629796" cy="3513625"/>
          </a:xfrm>
          <a:prstGeom prst="rect">
            <a:avLst/>
          </a:prstGeom>
        </p:spPr>
      </p:pic>
      <p:pic>
        <p:nvPicPr>
          <p:cNvPr id="17" name="Picture 16">
            <a:extLst>
              <a:ext uri="{FF2B5EF4-FFF2-40B4-BE49-F238E27FC236}">
                <a16:creationId xmlns:a16="http://schemas.microsoft.com/office/drawing/2014/main" id="{79F06171-C9C3-4E92-A4F5-A4D53F47782E}"/>
              </a:ext>
            </a:extLst>
          </p:cNvPr>
          <p:cNvPicPr>
            <a:picLocks noChangeAspect="1"/>
          </p:cNvPicPr>
          <p:nvPr/>
        </p:nvPicPr>
        <p:blipFill>
          <a:blip r:embed="rId3"/>
          <a:stretch>
            <a:fillRect/>
          </a:stretch>
        </p:blipFill>
        <p:spPr>
          <a:xfrm>
            <a:off x="252001" y="94817"/>
            <a:ext cx="4629796" cy="3105583"/>
          </a:xfrm>
          <a:prstGeom prst="rect">
            <a:avLst/>
          </a:prstGeom>
        </p:spPr>
      </p:pic>
      <p:pic>
        <p:nvPicPr>
          <p:cNvPr id="3" name="Picture 2">
            <a:extLst>
              <a:ext uri="{FF2B5EF4-FFF2-40B4-BE49-F238E27FC236}">
                <a16:creationId xmlns:a16="http://schemas.microsoft.com/office/drawing/2014/main" id="{A5F2CAB8-8EF6-26AD-8A97-0D1E2C1CD507}"/>
              </a:ext>
            </a:extLst>
          </p:cNvPr>
          <p:cNvPicPr>
            <a:picLocks noChangeAspect="1"/>
          </p:cNvPicPr>
          <p:nvPr/>
        </p:nvPicPr>
        <p:blipFill>
          <a:blip r:embed="rId4"/>
          <a:stretch>
            <a:fillRect/>
          </a:stretch>
        </p:blipFill>
        <p:spPr>
          <a:xfrm>
            <a:off x="5138625" y="1423707"/>
            <a:ext cx="3753374" cy="4010585"/>
          </a:xfrm>
          <a:prstGeom prst="rect">
            <a:avLst/>
          </a:prstGeom>
        </p:spPr>
      </p:pic>
    </p:spTree>
    <p:extLst>
      <p:ext uri="{BB962C8B-B14F-4D97-AF65-F5344CB8AC3E}">
        <p14:creationId xmlns:p14="http://schemas.microsoft.com/office/powerpoint/2010/main" val="1064274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sz="4400" b="1" dirty="0">
                <a:latin typeface="Times New Roman" panose="02020603050405020304" pitchFamily="18" charset="0"/>
                <a:cs typeface="Times New Roman" panose="02020603050405020304" pitchFamily="18" charset="0"/>
              </a:rPr>
              <a:t>Controlled Randomness</a:t>
            </a:r>
          </a:p>
        </p:txBody>
      </p:sp>
      <p:sp>
        <p:nvSpPr>
          <p:cNvPr id="5" name="Content Placeholder 2">
            <a:extLst>
              <a:ext uri="{FF2B5EF4-FFF2-40B4-BE49-F238E27FC236}">
                <a16:creationId xmlns:a16="http://schemas.microsoft.com/office/drawing/2014/main" id="{9DE8E5C9-8ADE-4287-8982-6B2BE58BA14E}"/>
              </a:ext>
            </a:extLst>
          </p:cNvPr>
          <p:cNvSpPr txBox="1">
            <a:spLocks/>
          </p:cNvSpPr>
          <p:nvPr/>
        </p:nvSpPr>
        <p:spPr>
          <a:xfrm>
            <a:off x="990600" y="1414052"/>
            <a:ext cx="7162800" cy="2209800"/>
          </a:xfrm>
          <a:prstGeom prst="rect">
            <a:avLst/>
          </a:prstGeom>
          <a:solidFill>
            <a:schemeClr val="accent3">
              <a:lumMod val="60000"/>
              <a:lumOff val="40000"/>
              <a:alpha val="76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 remix from funprogramming.org  #18.  </a:t>
            </a:r>
          </a:p>
          <a:p>
            <a:pP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First, let’s fork #18 by creating red, yellow, green strokes depending on the random number.  (Use else if instead of nested)</a:t>
            </a:r>
          </a:p>
          <a:p>
            <a:pP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Simply a grid but allows 3 different fill colors based on whether random number is between 90-100, then 50-89, or 0-49. </a:t>
            </a:r>
          </a:p>
          <a:p>
            <a:pP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Similar to grade &amp; discount programs from Chap 5. </a:t>
            </a:r>
          </a:p>
        </p:txBody>
      </p:sp>
      <p:pic>
        <p:nvPicPr>
          <p:cNvPr id="6" name="Picture 2">
            <a:extLst>
              <a:ext uri="{FF2B5EF4-FFF2-40B4-BE49-F238E27FC236}">
                <a16:creationId xmlns:a16="http://schemas.microsoft.com/office/drawing/2014/main" id="{9A2D2B24-4934-4558-9236-ED5FD9124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916760"/>
            <a:ext cx="459482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A6385E7-1E46-4110-AC05-638F8D02922D}"/>
              </a:ext>
            </a:extLst>
          </p:cNvPr>
          <p:cNvSpPr txBox="1"/>
          <p:nvPr/>
        </p:nvSpPr>
        <p:spPr>
          <a:xfrm>
            <a:off x="6189713" y="3916760"/>
            <a:ext cx="1963687" cy="2354491"/>
          </a:xfrm>
          <a:prstGeom prst="rect">
            <a:avLst/>
          </a:prstGeom>
          <a:solidFill>
            <a:schemeClr val="accent3">
              <a:lumMod val="20000"/>
              <a:lumOff val="80000"/>
            </a:schemeClr>
          </a:solidFill>
        </p:spPr>
        <p:txBody>
          <a:bodyPr wrap="square" rtlCol="0">
            <a:spAutoFit/>
          </a:bodyPr>
          <a:lstStyle/>
          <a:p>
            <a:r>
              <a:rPr lang="en-US" sz="700" dirty="0">
                <a:latin typeface="Courier New" panose="02070309020205020404" pitchFamily="49" charset="0"/>
                <a:cs typeface="Courier New" panose="02070309020205020404" pitchFamily="49" charset="0"/>
              </a:rPr>
              <a:t>//Overall goal: in rare cases, paint using yellow color</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void setup() {</a:t>
            </a:r>
          </a:p>
          <a:p>
            <a:r>
              <a:rPr lang="en-US" sz="700" dirty="0">
                <a:latin typeface="Courier New" panose="02070309020205020404" pitchFamily="49" charset="0"/>
                <a:cs typeface="Courier New" panose="02070309020205020404" pitchFamily="49" charset="0"/>
              </a:rPr>
              <a:t>  size(470, 200);  </a:t>
            </a:r>
          </a:p>
          <a:p>
            <a:r>
              <a:rPr lang="en-US" sz="700" dirty="0">
                <a:latin typeface="Courier New" panose="02070309020205020404" pitchFamily="49" charset="0"/>
                <a:cs typeface="Courier New" panose="02070309020205020404" pitchFamily="49" charset="0"/>
              </a:rPr>
              <a:t>  background(191,11,44); </a:t>
            </a:r>
          </a:p>
          <a:p>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noLoop</a:t>
            </a:r>
            <a:r>
              <a:rPr lang="en-US" sz="700" dirty="0">
                <a:latin typeface="Courier New" panose="02070309020205020404" pitchFamily="49" charset="0"/>
                <a:cs typeface="Courier New" panose="02070309020205020404" pitchFamily="49" charset="0"/>
              </a:rPr>
              <a:t>(); //delete for animation </a:t>
            </a:r>
          </a:p>
          <a:p>
            <a:r>
              <a:rPr lang="en-US" sz="700" dirty="0">
                <a:latin typeface="Courier New" panose="02070309020205020404" pitchFamily="49" charset="0"/>
                <a:cs typeface="Courier New" panose="02070309020205020404" pitchFamily="49" charset="0"/>
              </a:rPr>
              <a:t>}</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void draw() {</a:t>
            </a:r>
          </a:p>
          <a:p>
            <a:r>
              <a:rPr lang="en-US" sz="700" dirty="0">
                <a:latin typeface="Courier New" panose="02070309020205020404" pitchFamily="49" charset="0"/>
                <a:cs typeface="Courier New" panose="02070309020205020404" pitchFamily="49" charset="0"/>
              </a:rPr>
              <a:t>  for(int x=20; x&lt;width-20  ; x+=25) { //extra 20 to frame properly</a:t>
            </a:r>
          </a:p>
          <a:p>
            <a:r>
              <a:rPr lang="en-US" sz="700" dirty="0">
                <a:latin typeface="Courier New" panose="02070309020205020404" pitchFamily="49" charset="0"/>
                <a:cs typeface="Courier New" panose="02070309020205020404" pitchFamily="49" charset="0"/>
              </a:rPr>
              <a:t>    </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ellipse(x, 20, 20, 20); </a:t>
            </a:r>
          </a:p>
          <a:p>
            <a:r>
              <a:rPr lang="en-US" sz="700" dirty="0">
                <a:latin typeface="Courier New" panose="02070309020205020404" pitchFamily="49" charset="0"/>
                <a:cs typeface="Courier New" panose="02070309020205020404" pitchFamily="49" charset="0"/>
              </a:rPr>
              <a:t>}</a:t>
            </a:r>
          </a:p>
          <a:p>
            <a:r>
              <a:rPr lang="en-US" sz="700" dirty="0">
                <a:latin typeface="Courier New" panose="02070309020205020404" pitchFamily="49" charset="0"/>
                <a:cs typeface="Courier New" panose="02070309020205020404" pitchFamily="49" charset="0"/>
              </a:rPr>
              <a:t>  </a:t>
            </a:r>
          </a:p>
          <a:p>
            <a:r>
              <a:rPr lang="en-US" sz="700" dirty="0">
                <a:latin typeface="Courier New" panose="02070309020205020404" pitchFamily="49" charset="0"/>
                <a:cs typeface="Courier New" panose="02070309020205020404" pitchFamily="49" charset="0"/>
              </a:rPr>
              <a:t> </a:t>
            </a:r>
          </a:p>
          <a:p>
            <a:r>
              <a:rPr lang="en-US" sz="700" dirty="0">
                <a:latin typeface="Courier New" panose="02070309020205020404" pitchFamily="49" charset="0"/>
                <a:cs typeface="Courier New" panose="02070309020205020404" pitchFamily="49" charset="0"/>
              </a:rPr>
              <a:t>}//end draw</a:t>
            </a:r>
          </a:p>
        </p:txBody>
      </p:sp>
    </p:spTree>
    <p:extLst>
      <p:ext uri="{BB962C8B-B14F-4D97-AF65-F5344CB8AC3E}">
        <p14:creationId xmlns:p14="http://schemas.microsoft.com/office/powerpoint/2010/main" val="322287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Before we begin looping!</a:t>
            </a:r>
            <a:endParaRPr lang="en-US" sz="3600" dirty="0"/>
          </a:p>
        </p:txBody>
      </p:sp>
      <p:sp>
        <p:nvSpPr>
          <p:cNvPr id="3" name="Content Placeholder 2"/>
          <p:cNvSpPr>
            <a:spLocks noGrp="1"/>
          </p:cNvSpPr>
          <p:nvPr>
            <p:ph idx="1"/>
          </p:nvPr>
        </p:nvSpPr>
        <p:spPr>
          <a:xfrm>
            <a:off x="838200" y="1295400"/>
            <a:ext cx="7543800" cy="3124200"/>
          </a:xfrm>
        </p:spPr>
        <p:txBody>
          <a:bodyPr>
            <a:noAutofit/>
          </a:bodyPr>
          <a:lstStyle/>
          <a:p>
            <a:pPr marL="0" indent="0">
              <a:buNone/>
            </a:pPr>
            <a:r>
              <a:rPr lang="en-US" sz="2800" dirty="0"/>
              <a:t>Take 2 minutes to create the following rectangles that are: </a:t>
            </a:r>
          </a:p>
          <a:p>
            <a:pPr marL="688975" indent="-285750"/>
            <a:r>
              <a:rPr lang="en-US" sz="2800" dirty="0"/>
              <a:t>20 pixels wide </a:t>
            </a:r>
          </a:p>
          <a:p>
            <a:pPr marL="688975" indent="-285750"/>
            <a:r>
              <a:rPr lang="en-US" sz="2800" dirty="0"/>
              <a:t>5 pixels in between </a:t>
            </a:r>
          </a:p>
          <a:p>
            <a:pPr marL="688975" indent="-285750"/>
            <a:r>
              <a:rPr lang="en-US" sz="2800" dirty="0"/>
              <a:t>Takes up height of 100px window. </a:t>
            </a:r>
            <a:endParaRPr lang="en-US" sz="2200" dirty="0"/>
          </a:p>
          <a:p>
            <a:pPr marL="0" indent="0">
              <a:buNone/>
            </a:pPr>
            <a:endParaRPr lang="en-US" sz="2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59"/>
          <a:stretch/>
        </p:blipFill>
        <p:spPr bwMode="auto">
          <a:xfrm>
            <a:off x="1447800" y="3872819"/>
            <a:ext cx="1922162" cy="156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839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170" y="1295400"/>
            <a:ext cx="8055429" cy="762000"/>
          </a:xfrm>
        </p:spPr>
        <p:txBody>
          <a:bodyPr>
            <a:noAutofit/>
          </a:bodyPr>
          <a:lstStyle/>
          <a:p>
            <a:pPr marL="0" indent="0" algn="ctr">
              <a:buNone/>
            </a:pPr>
            <a:r>
              <a:rPr lang="en-US" sz="2800" dirty="0"/>
              <a:t>What if you needed 96  rectangles in a design? </a:t>
            </a:r>
          </a:p>
          <a:p>
            <a:pPr marL="285750" indent="-285750"/>
            <a:endParaRPr lang="en-US" sz="2800" dirty="0"/>
          </a:p>
          <a:p>
            <a:pPr marL="285750" indent="-285750"/>
            <a:endParaRPr lang="en-US" sz="2800" dirty="0"/>
          </a:p>
          <a:p>
            <a:pPr marL="0" indent="0">
              <a:buNone/>
            </a:pPr>
            <a:endParaRPr lang="en-US" sz="2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215743" cy="272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274638"/>
            <a:ext cx="8229600" cy="1143000"/>
          </a:xfrm>
        </p:spPr>
        <p:txBody>
          <a:bodyPr>
            <a:normAutofit/>
          </a:bodyPr>
          <a:lstStyle/>
          <a:p>
            <a:r>
              <a:rPr lang="en-US" sz="3600" b="1" dirty="0"/>
              <a:t>Don’t Quit!</a:t>
            </a:r>
            <a:endParaRPr lang="en-US" sz="3600" dirty="0"/>
          </a:p>
        </p:txBody>
      </p:sp>
      <p:sp>
        <p:nvSpPr>
          <p:cNvPr id="5" name="Content Placeholder 2">
            <a:extLst>
              <a:ext uri="{FF2B5EF4-FFF2-40B4-BE49-F238E27FC236}">
                <a16:creationId xmlns:a16="http://schemas.microsoft.com/office/drawing/2014/main" id="{7C5AE06B-03B7-43C6-862D-A67CBBE213A4}"/>
              </a:ext>
            </a:extLst>
          </p:cNvPr>
          <p:cNvSpPr txBox="1">
            <a:spLocks/>
          </p:cNvSpPr>
          <p:nvPr/>
        </p:nvSpPr>
        <p:spPr>
          <a:xfrm>
            <a:off x="631371" y="4800601"/>
            <a:ext cx="8055429"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a:solidFill>
                  <a:srgbClr val="C00000"/>
                </a:solidFill>
                <a:latin typeface="Georgia" panose="02040502050405020303" pitchFamily="18" charset="0"/>
              </a:rPr>
              <a:t>Just kidding, don’t do that!</a:t>
            </a:r>
          </a:p>
          <a:p>
            <a:pPr marL="285750" indent="-285750"/>
            <a:endParaRPr lang="en-US" sz="2800" dirty="0"/>
          </a:p>
          <a:p>
            <a:pPr marL="285750" indent="-285750"/>
            <a:endParaRPr lang="en-US" sz="2800" dirty="0"/>
          </a:p>
          <a:p>
            <a:pPr marL="0" indent="0">
              <a:buFont typeface="Arial" panose="020B0604020202020204" pitchFamily="34" charset="0"/>
              <a:buNone/>
            </a:pPr>
            <a:endParaRPr lang="en-US" sz="2800" dirty="0"/>
          </a:p>
        </p:txBody>
      </p:sp>
    </p:spTree>
    <p:extLst>
      <p:ext uri="{BB962C8B-B14F-4D97-AF65-F5344CB8AC3E}">
        <p14:creationId xmlns:p14="http://schemas.microsoft.com/office/powerpoint/2010/main" val="277071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BDA4-A90D-4D23-858E-B5DBE14FCDDA}"/>
              </a:ext>
            </a:extLst>
          </p:cNvPr>
          <p:cNvSpPr>
            <a:spLocks noGrp="1"/>
          </p:cNvSpPr>
          <p:nvPr>
            <p:ph type="title"/>
          </p:nvPr>
        </p:nvSpPr>
        <p:spPr>
          <a:xfrm>
            <a:off x="418110" y="1843503"/>
            <a:ext cx="7354290" cy="1052097"/>
          </a:xfrm>
        </p:spPr>
        <p:txBody>
          <a:bodyPr vert="horz" lIns="91440" tIns="45720" rIns="91440" bIns="45720" rtlCol="0" anchor="ctr">
            <a:normAutofit/>
          </a:bodyPr>
          <a:lstStyle/>
          <a:p>
            <a:pPr algn="l">
              <a:lnSpc>
                <a:spcPct val="90000"/>
              </a:lnSpc>
            </a:pPr>
            <a:r>
              <a:rPr lang="en-US" sz="4000" dirty="0"/>
              <a:t>Think about our progress so far</a:t>
            </a:r>
          </a:p>
        </p:txBody>
      </p:sp>
      <p:sp>
        <p:nvSpPr>
          <p:cNvPr id="3" name="Content Placeholder 2">
            <a:extLst>
              <a:ext uri="{FF2B5EF4-FFF2-40B4-BE49-F238E27FC236}">
                <a16:creationId xmlns:a16="http://schemas.microsoft.com/office/drawing/2014/main" id="{7EC7E7A1-E8FC-4E58-8F09-EEA3F7E162FE}"/>
              </a:ext>
            </a:extLst>
          </p:cNvPr>
          <p:cNvSpPr txBox="1">
            <a:spLocks/>
          </p:cNvSpPr>
          <p:nvPr/>
        </p:nvSpPr>
        <p:spPr>
          <a:xfrm>
            <a:off x="1066800" y="2743200"/>
            <a:ext cx="7467600" cy="37338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a:lnSpc>
                <a:spcPct val="90000"/>
              </a:lnSpc>
            </a:pPr>
            <a:r>
              <a:rPr lang="en-US" sz="2600" dirty="0"/>
              <a:t>You learned how to contort </a:t>
            </a:r>
            <a:r>
              <a:rPr lang="en-US" sz="2600" b="1" dirty="0"/>
              <a:t>basic shapes </a:t>
            </a:r>
            <a:r>
              <a:rPr lang="en-US" sz="2600" dirty="0"/>
              <a:t>into unimaginable artwork.</a:t>
            </a:r>
          </a:p>
          <a:p>
            <a:pPr indent="-228600">
              <a:lnSpc>
                <a:spcPct val="90000"/>
              </a:lnSpc>
            </a:pPr>
            <a:r>
              <a:rPr lang="en-US" sz="2600" dirty="0"/>
              <a:t>Think of the benefits of </a:t>
            </a:r>
            <a:r>
              <a:rPr lang="en-US" sz="2600" b="1" dirty="0"/>
              <a:t>variables</a:t>
            </a:r>
            <a:r>
              <a:rPr lang="en-US" sz="2600" dirty="0"/>
              <a:t>.</a:t>
            </a:r>
          </a:p>
          <a:p>
            <a:pPr indent="-228600">
              <a:lnSpc>
                <a:spcPct val="90000"/>
              </a:lnSpc>
            </a:pPr>
            <a:r>
              <a:rPr lang="en-US" sz="2600" dirty="0"/>
              <a:t>Think about the additional control we have through </a:t>
            </a:r>
            <a:r>
              <a:rPr lang="en-US" sz="2600" b="1" dirty="0"/>
              <a:t>conditionals</a:t>
            </a:r>
            <a:r>
              <a:rPr lang="en-US" sz="2600" dirty="0"/>
              <a:t>.</a:t>
            </a:r>
          </a:p>
          <a:p>
            <a:pPr indent="-228600">
              <a:lnSpc>
                <a:spcPct val="90000"/>
              </a:lnSpc>
            </a:pPr>
            <a:r>
              <a:rPr lang="en-US" sz="2600" dirty="0"/>
              <a:t>Now start to think about how we can </a:t>
            </a:r>
            <a:r>
              <a:rPr lang="en-US" sz="2600" b="1" i="1" dirty="0">
                <a:latin typeface="Georgia" panose="02040502050405020303" pitchFamily="18" charset="0"/>
              </a:rPr>
              <a:t>stop repeating ourselves</a:t>
            </a:r>
            <a:r>
              <a:rPr lang="en-US" sz="2600" dirty="0"/>
              <a:t>. Imagine a highway, for example.  </a:t>
            </a:r>
          </a:p>
          <a:p>
            <a:pPr indent="-228600">
              <a:lnSpc>
                <a:spcPct val="90000"/>
              </a:lnSpc>
            </a:pPr>
            <a:endParaRPr lang="en-US" sz="2600" dirty="0"/>
          </a:p>
        </p:txBody>
      </p:sp>
      <p:pic>
        <p:nvPicPr>
          <p:cNvPr id="5" name="Picture 4">
            <a:extLst>
              <a:ext uri="{FF2B5EF4-FFF2-40B4-BE49-F238E27FC236}">
                <a16:creationId xmlns:a16="http://schemas.microsoft.com/office/drawing/2014/main" id="{910A3651-CD0F-4924-9A08-0A06BD1E5799}"/>
              </a:ext>
            </a:extLst>
          </p:cNvPr>
          <p:cNvPicPr>
            <a:picLocks noChangeAspect="1"/>
          </p:cNvPicPr>
          <p:nvPr/>
        </p:nvPicPr>
        <p:blipFill>
          <a:blip r:embed="rId2"/>
          <a:stretch>
            <a:fillRect/>
          </a:stretch>
        </p:blipFill>
        <p:spPr>
          <a:xfrm>
            <a:off x="0" y="-9144"/>
            <a:ext cx="9144000" cy="1852646"/>
          </a:xfrm>
          <a:prstGeom prst="rect">
            <a:avLst/>
          </a:prstGeom>
        </p:spPr>
      </p:pic>
    </p:spTree>
    <p:extLst>
      <p:ext uri="{BB962C8B-B14F-4D97-AF65-F5344CB8AC3E}">
        <p14:creationId xmlns:p14="http://schemas.microsoft.com/office/powerpoint/2010/main" val="6699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BDA4-A90D-4D23-858E-B5DBE14FCDDA}"/>
              </a:ext>
            </a:extLst>
          </p:cNvPr>
          <p:cNvSpPr>
            <a:spLocks noGrp="1"/>
          </p:cNvSpPr>
          <p:nvPr>
            <p:ph type="title"/>
          </p:nvPr>
        </p:nvSpPr>
        <p:spPr/>
        <p:txBody>
          <a:bodyPr/>
          <a:lstStyle/>
          <a:p>
            <a:r>
              <a:rPr lang="en-US" dirty="0"/>
              <a:t>What is Iteration?</a:t>
            </a:r>
          </a:p>
        </p:txBody>
      </p:sp>
      <p:sp>
        <p:nvSpPr>
          <p:cNvPr id="3" name="Content Placeholder 2">
            <a:extLst>
              <a:ext uri="{FF2B5EF4-FFF2-40B4-BE49-F238E27FC236}">
                <a16:creationId xmlns:a16="http://schemas.microsoft.com/office/drawing/2014/main" id="{7EC7E7A1-E8FC-4E58-8F09-EEA3F7E162FE}"/>
              </a:ext>
            </a:extLst>
          </p:cNvPr>
          <p:cNvSpPr txBox="1">
            <a:spLocks/>
          </p:cNvSpPr>
          <p:nvPr/>
        </p:nvSpPr>
        <p:spPr>
          <a:xfrm>
            <a:off x="838200" y="4030292"/>
            <a:ext cx="74676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Programming languages employ three types of loops: for, while, and do while.  </a:t>
            </a:r>
          </a:p>
          <a:p>
            <a:r>
              <a:rPr lang="en-US" sz="2800" dirty="0"/>
              <a:t>We will focus on </a:t>
            </a:r>
            <a:r>
              <a:rPr lang="en-US" sz="2800" b="1" dirty="0"/>
              <a:t>for() </a:t>
            </a:r>
            <a:r>
              <a:rPr lang="en-US" sz="2800" dirty="0"/>
              <a:t>and </a:t>
            </a:r>
            <a:r>
              <a:rPr lang="en-US" sz="2800" b="1" dirty="0"/>
              <a:t>while(). </a:t>
            </a:r>
            <a:endParaRPr lang="en-US" sz="2800" dirty="0"/>
          </a:p>
        </p:txBody>
      </p:sp>
      <p:sp>
        <p:nvSpPr>
          <p:cNvPr id="4" name="TextBox 3">
            <a:extLst>
              <a:ext uri="{FF2B5EF4-FFF2-40B4-BE49-F238E27FC236}">
                <a16:creationId xmlns:a16="http://schemas.microsoft.com/office/drawing/2014/main" id="{833CA491-F496-4707-B4A9-57848EF3C715}"/>
              </a:ext>
            </a:extLst>
          </p:cNvPr>
          <p:cNvSpPr txBox="1"/>
          <p:nvPr/>
        </p:nvSpPr>
        <p:spPr>
          <a:xfrm>
            <a:off x="838200" y="1677524"/>
            <a:ext cx="7391400" cy="2092881"/>
          </a:xfrm>
          <a:prstGeom prst="rect">
            <a:avLst/>
          </a:prstGeom>
          <a:noFill/>
        </p:spPr>
        <p:txBody>
          <a:bodyPr wrap="square" rtlCol="0">
            <a:spAutoFit/>
          </a:bodyPr>
          <a:lstStyle/>
          <a:p>
            <a:r>
              <a:rPr lang="en-US" sz="2800" b="1" dirty="0"/>
              <a:t>Definition: </a:t>
            </a:r>
            <a:br>
              <a:rPr lang="en-US" sz="2800" b="1" dirty="0"/>
            </a:br>
            <a:r>
              <a:rPr lang="en-US" sz="2800" dirty="0"/>
              <a:t>A loop, or iteration, is the generative process of repeating a set of rules or steps over and over until a condition is met. </a:t>
            </a:r>
          </a:p>
          <a:p>
            <a:endParaRPr lang="en-US" dirty="0"/>
          </a:p>
        </p:txBody>
      </p:sp>
    </p:spTree>
    <p:extLst>
      <p:ext uri="{BB962C8B-B14F-4D97-AF65-F5344CB8AC3E}">
        <p14:creationId xmlns:p14="http://schemas.microsoft.com/office/powerpoint/2010/main" val="190394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Anatomy of while()</a:t>
            </a:r>
            <a:endParaRPr lang="en-US" sz="3600" dirty="0"/>
          </a:p>
        </p:txBody>
      </p:sp>
      <p:sp>
        <p:nvSpPr>
          <p:cNvPr id="3" name="Content Placeholder 2"/>
          <p:cNvSpPr>
            <a:spLocks noGrp="1"/>
          </p:cNvSpPr>
          <p:nvPr>
            <p:ph idx="1"/>
          </p:nvPr>
        </p:nvSpPr>
        <p:spPr>
          <a:xfrm>
            <a:off x="431157" y="1204119"/>
            <a:ext cx="2921643" cy="3063081"/>
          </a:xfrm>
        </p:spPr>
        <p:txBody>
          <a:bodyPr>
            <a:noAutofit/>
          </a:bodyPr>
          <a:lstStyle/>
          <a:p>
            <a:pPr marL="0" indent="0">
              <a:buNone/>
            </a:pPr>
            <a:r>
              <a:rPr lang="en-US" sz="2200" dirty="0"/>
              <a:t>while (expression) {</a:t>
            </a:r>
          </a:p>
          <a:p>
            <a:pPr marL="0" indent="0">
              <a:buNone/>
            </a:pPr>
            <a:r>
              <a:rPr lang="en-US" sz="2200" dirty="0"/>
              <a:t>//statements</a:t>
            </a:r>
          </a:p>
          <a:p>
            <a:pPr marL="0" indent="0">
              <a:buNone/>
            </a:pPr>
            <a:r>
              <a:rPr lang="en-US" sz="2200" dirty="0"/>
              <a:t>}</a:t>
            </a:r>
          </a:p>
          <a:p>
            <a:pPr marL="0" indent="0">
              <a:buNone/>
            </a:pPr>
            <a:r>
              <a:rPr lang="en-US" sz="2200" dirty="0"/>
              <a:t>For example:</a:t>
            </a:r>
          </a:p>
          <a:p>
            <a:pPr marL="0" indent="0">
              <a:buNone/>
            </a:pPr>
            <a:r>
              <a:rPr lang="en-US" sz="1000" dirty="0">
                <a:latin typeface="Courier New" panose="02070309020205020404" pitchFamily="49" charset="0"/>
                <a:cs typeface="Courier New" panose="02070309020205020404" pitchFamily="49" charset="0"/>
              </a:rPr>
              <a:t>size(500,200);</a:t>
            </a:r>
          </a:p>
          <a:p>
            <a:pPr marL="0" indent="0">
              <a:buNone/>
            </a:pPr>
            <a:r>
              <a:rPr lang="en-US" sz="1000" dirty="0">
                <a:latin typeface="Courier New" panose="02070309020205020404" pitchFamily="49" charset="0"/>
                <a:cs typeface="Courier New" panose="02070309020205020404" pitchFamily="49" charset="0"/>
              </a:rPr>
              <a:t>background(255);</a:t>
            </a:r>
          </a:p>
          <a:p>
            <a:pPr marL="0" indent="0">
              <a:buNone/>
            </a:pPr>
            <a:r>
              <a:rPr lang="en-US" sz="1000" dirty="0" err="1">
                <a:latin typeface="Courier New" panose="02070309020205020404" pitchFamily="49" charset="0"/>
                <a:cs typeface="Courier New" panose="02070309020205020404" pitchFamily="49" charset="0"/>
              </a:rPr>
              <a:t>noFill</a:t>
            </a:r>
            <a:r>
              <a:rPr lang="en-US" sz="1000" dirty="0">
                <a:latin typeface="Courier New" panose="02070309020205020404" pitchFamily="49" charset="0"/>
                <a:cs typeface="Courier New" panose="02070309020205020404" pitchFamily="49" charset="0"/>
              </a:rPr>
              <a:t>();</a:t>
            </a:r>
          </a:p>
          <a:p>
            <a:pPr marL="0" indent="0">
              <a:buNone/>
            </a:pPr>
            <a:r>
              <a:rPr lang="en-US" sz="1000" dirty="0">
                <a:latin typeface="Courier New" panose="02070309020205020404" pitchFamily="49" charset="0"/>
                <a:cs typeface="Courier New" panose="02070309020205020404" pitchFamily="49" charset="0"/>
              </a:rPr>
              <a:t>int x = 0;</a:t>
            </a:r>
          </a:p>
          <a:p>
            <a:pPr marL="0" indent="0">
              <a:buNone/>
            </a:pPr>
            <a:r>
              <a:rPr lang="en-US" sz="1000" dirty="0">
                <a:latin typeface="Courier New" panose="02070309020205020404" pitchFamily="49" charset="0"/>
                <a:cs typeface="Courier New" panose="02070309020205020404" pitchFamily="49" charset="0"/>
              </a:rPr>
              <a:t>while (x&lt;width) {</a:t>
            </a:r>
          </a:p>
          <a:p>
            <a:pPr marL="0" indent="0">
              <a:buNone/>
            </a:pPr>
            <a:r>
              <a:rPr lang="en-US" sz="1000" dirty="0">
                <a:latin typeface="Courier New" panose="02070309020205020404" pitchFamily="49" charset="0"/>
                <a:cs typeface="Courier New" panose="02070309020205020404" pitchFamily="49" charset="0"/>
              </a:rPr>
              <a:t>ellipse(x,100,100,100);</a:t>
            </a:r>
          </a:p>
          <a:p>
            <a:pPr marL="0" indent="0">
              <a:buNone/>
            </a:pPr>
            <a:r>
              <a:rPr lang="en-US" sz="1000" dirty="0">
                <a:latin typeface="Courier New" panose="02070309020205020404" pitchFamily="49" charset="0"/>
                <a:cs typeface="Courier New" panose="02070309020205020404" pitchFamily="49" charset="0"/>
              </a:rPr>
              <a:t>x = x+60;</a:t>
            </a:r>
          </a:p>
          <a:p>
            <a:pPr marL="0" indent="0">
              <a:buNone/>
            </a:pPr>
            <a:r>
              <a:rPr lang="en-US" sz="1000" dirty="0">
                <a:latin typeface="Courier New" panose="02070309020205020404" pitchFamily="49" charset="0"/>
                <a:cs typeface="Courier New" panose="02070309020205020404" pitchFamily="49" charset="0"/>
              </a:rPr>
              <a:t>}</a:t>
            </a:r>
          </a:p>
        </p:txBody>
      </p:sp>
      <p:sp>
        <p:nvSpPr>
          <p:cNvPr id="4" name="TextBox 3"/>
          <p:cNvSpPr txBox="1"/>
          <p:nvPr/>
        </p:nvSpPr>
        <p:spPr>
          <a:xfrm>
            <a:off x="509816" y="4486254"/>
            <a:ext cx="5685968" cy="1908215"/>
          </a:xfrm>
          <a:prstGeom prst="rect">
            <a:avLst/>
          </a:prstGeom>
          <a:noFill/>
          <a:ln>
            <a:solidFill>
              <a:schemeClr val="accent1"/>
            </a:solidFill>
          </a:ln>
        </p:spPr>
        <p:txBody>
          <a:bodyPr wrap="square" rtlCol="0">
            <a:spAutoFit/>
          </a:bodyPr>
          <a:lstStyle/>
          <a:p>
            <a:r>
              <a:rPr lang="en-US" sz="2200" b="1" dirty="0">
                <a:solidFill>
                  <a:srgbClr val="C00000"/>
                </a:solidFill>
              </a:rPr>
              <a:t>Yet another way of describing full program: </a:t>
            </a:r>
          </a:p>
          <a:p>
            <a:pPr marL="342900" lvl="0" indent="-342900">
              <a:buFont typeface="+mj-lt"/>
              <a:buAutoNum type="arabicPeriod"/>
            </a:pPr>
            <a:r>
              <a:rPr lang="en-US" sz="2400" dirty="0">
                <a:solidFill>
                  <a:srgbClr val="C00000"/>
                </a:solidFill>
              </a:rPr>
              <a:t>Variable for initial condition </a:t>
            </a:r>
          </a:p>
          <a:p>
            <a:pPr marL="342900" lvl="0" indent="-342900">
              <a:buFont typeface="+mj-lt"/>
              <a:buAutoNum type="arabicPeriod"/>
            </a:pPr>
            <a:r>
              <a:rPr lang="en-US" sz="2400" dirty="0">
                <a:solidFill>
                  <a:srgbClr val="C00000"/>
                </a:solidFill>
              </a:rPr>
              <a:t>When should loop stop? </a:t>
            </a:r>
          </a:p>
          <a:p>
            <a:pPr marL="342900" lvl="0" indent="-342900">
              <a:buFont typeface="+mj-lt"/>
              <a:buAutoNum type="arabicPeriod"/>
            </a:pPr>
            <a:r>
              <a:rPr lang="en-US" sz="2400" dirty="0">
                <a:solidFill>
                  <a:srgbClr val="C00000"/>
                </a:solidFill>
              </a:rPr>
              <a:t>What should happen each time through the loop?</a:t>
            </a:r>
          </a:p>
        </p:txBody>
      </p:sp>
      <p:pic>
        <p:nvPicPr>
          <p:cNvPr id="6" name="Picture 5" descr="Diagram&#10;&#10;Description automatically generated">
            <a:extLst>
              <a:ext uri="{FF2B5EF4-FFF2-40B4-BE49-F238E27FC236}">
                <a16:creationId xmlns:a16="http://schemas.microsoft.com/office/drawing/2014/main" id="{0D4C50E9-6F38-4349-93CF-4556E8263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417638"/>
            <a:ext cx="2561768" cy="3935187"/>
          </a:xfrm>
          <a:prstGeom prst="rect">
            <a:avLst/>
          </a:prstGeom>
        </p:spPr>
      </p:pic>
    </p:spTree>
    <p:extLst>
      <p:ext uri="{BB962C8B-B14F-4D97-AF65-F5344CB8AC3E}">
        <p14:creationId xmlns:p14="http://schemas.microsoft.com/office/powerpoint/2010/main" val="124502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Do </a:t>
            </a:r>
            <a:r>
              <a:rPr lang="en-US" sz="3600" b="1" dirty="0">
                <a:solidFill>
                  <a:srgbClr val="FF0000"/>
                </a:solidFill>
              </a:rPr>
              <a:t>one of these </a:t>
            </a:r>
            <a:r>
              <a:rPr lang="en-US" sz="3600" b="1" dirty="0"/>
              <a:t>challenges </a:t>
            </a:r>
            <a:endParaRPr lang="en-US" sz="3600" dirty="0"/>
          </a:p>
        </p:txBody>
      </p:sp>
      <p:sp>
        <p:nvSpPr>
          <p:cNvPr id="3" name="Content Placeholder 2"/>
          <p:cNvSpPr>
            <a:spLocks noGrp="1"/>
          </p:cNvSpPr>
          <p:nvPr>
            <p:ph idx="1"/>
          </p:nvPr>
        </p:nvSpPr>
        <p:spPr>
          <a:xfrm>
            <a:off x="838200" y="1295400"/>
            <a:ext cx="7543800" cy="609600"/>
          </a:xfrm>
        </p:spPr>
        <p:txBody>
          <a:bodyPr>
            <a:noAutofit/>
          </a:bodyPr>
          <a:lstStyle/>
          <a:p>
            <a:pPr marL="0" indent="0">
              <a:buNone/>
            </a:pPr>
            <a:r>
              <a:rPr lang="en-US" sz="2400" dirty="0"/>
              <a:t>1. Create Slide #4 example as a while() statement.</a:t>
            </a:r>
          </a:p>
          <a:p>
            <a:pPr marL="0" indent="0">
              <a:buNone/>
            </a:pPr>
            <a:endParaRPr lang="en-US" sz="2200" dirty="0"/>
          </a:p>
          <a:p>
            <a:pPr marL="285750" indent="-285750"/>
            <a:endParaRPr lang="en-US" sz="2200" dirty="0"/>
          </a:p>
          <a:p>
            <a:pPr marL="0" indent="0">
              <a:buNone/>
            </a:pPr>
            <a:endParaRPr lang="en-US" sz="2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59"/>
          <a:stretch/>
        </p:blipFill>
        <p:spPr bwMode="auto">
          <a:xfrm>
            <a:off x="1066800" y="1861457"/>
            <a:ext cx="1922162" cy="156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812800" y="3657600"/>
            <a:ext cx="8102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2. Use my code if you wish. Remix by putting put space between triangles.</a:t>
            </a:r>
          </a:p>
          <a:p>
            <a:pPr marL="285750" indent="-285750"/>
            <a:endParaRPr lang="en-US" sz="2400" dirty="0"/>
          </a:p>
          <a:p>
            <a:pPr marL="0" indent="0">
              <a:buFont typeface="Arial" panose="020B0604020202020204" pitchFamily="34" charset="0"/>
              <a:buNone/>
            </a:pPr>
            <a:endParaRPr lang="en-US" sz="2400" dirty="0"/>
          </a:p>
        </p:txBody>
      </p:sp>
      <p:sp>
        <p:nvSpPr>
          <p:cNvPr id="4" name="TextBox 3">
            <a:extLst>
              <a:ext uri="{FF2B5EF4-FFF2-40B4-BE49-F238E27FC236}">
                <a16:creationId xmlns:a16="http://schemas.microsoft.com/office/drawing/2014/main" id="{91179B8B-5601-49A8-954B-22F4C7FFDBF5}"/>
              </a:ext>
            </a:extLst>
          </p:cNvPr>
          <p:cNvSpPr txBox="1"/>
          <p:nvPr/>
        </p:nvSpPr>
        <p:spPr>
          <a:xfrm>
            <a:off x="4647314" y="4408538"/>
            <a:ext cx="3734686" cy="1631216"/>
          </a:xfrm>
          <a:prstGeom prst="rect">
            <a:avLst/>
          </a:prstGeom>
          <a:noFill/>
        </p:spPr>
        <p:txBody>
          <a:bodyPr wrap="square" rtlCol="0">
            <a:spAutoFit/>
          </a:bodyPr>
          <a:lstStyle/>
          <a:p>
            <a:r>
              <a:rPr lang="en-US" sz="1000" dirty="0">
                <a:latin typeface="Courier New" panose="02070309020205020404" pitchFamily="49" charset="0"/>
                <a:cs typeface="Courier New" panose="02070309020205020404" pitchFamily="49" charset="0"/>
              </a:rPr>
              <a:t>int x = 10; </a:t>
            </a:r>
          </a:p>
          <a:p>
            <a:r>
              <a:rPr lang="en-US" sz="1000" dirty="0">
                <a:latin typeface="Courier New" panose="02070309020205020404" pitchFamily="49" charset="0"/>
                <a:cs typeface="Courier New" panose="02070309020205020404" pitchFamily="49" charset="0"/>
              </a:rPr>
              <a:t>int y = 110; </a:t>
            </a:r>
          </a:p>
          <a:p>
            <a:r>
              <a:rPr lang="en-US" sz="1000" dirty="0">
                <a:latin typeface="Courier New" panose="02070309020205020404" pitchFamily="49" charset="0"/>
                <a:cs typeface="Courier New" panose="02070309020205020404" pitchFamily="49" charset="0"/>
              </a:rPr>
              <a:t>size(300,150);</a:t>
            </a:r>
          </a:p>
          <a:p>
            <a:r>
              <a:rPr lang="en-US" sz="1000" dirty="0">
                <a:latin typeface="Courier New" panose="02070309020205020404" pitchFamily="49" charset="0"/>
                <a:cs typeface="Courier New" panose="02070309020205020404" pitchFamily="49" charset="0"/>
              </a:rPr>
              <a:t>background(255); </a:t>
            </a:r>
          </a:p>
          <a:p>
            <a:r>
              <a:rPr lang="en-US" sz="1000" dirty="0">
                <a:latin typeface="Courier New" panose="02070309020205020404" pitchFamily="49" charset="0"/>
                <a:cs typeface="Courier New" panose="02070309020205020404" pitchFamily="49" charset="0"/>
              </a:rPr>
              <a:t>fill(0,200,0); </a:t>
            </a:r>
          </a:p>
          <a:p>
            <a:r>
              <a:rPr lang="en-US" sz="1000" dirty="0" err="1">
                <a:latin typeface="Courier New" panose="02070309020205020404" pitchFamily="49" charset="0"/>
                <a:cs typeface="Courier New" panose="02070309020205020404" pitchFamily="49" charset="0"/>
              </a:rPr>
              <a:t>noStroke</a:t>
            </a:r>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while(x&lt;width) {</a:t>
            </a:r>
          </a:p>
          <a:p>
            <a:r>
              <a:rPr lang="en-US" sz="1000" dirty="0">
                <a:latin typeface="Courier New" panose="02070309020205020404" pitchFamily="49" charset="0"/>
                <a:cs typeface="Courier New" panose="02070309020205020404" pitchFamily="49" charset="0"/>
              </a:rPr>
              <a:t>   triangle(</a:t>
            </a:r>
            <a:r>
              <a:rPr lang="en-US" sz="1000" dirty="0" err="1">
                <a:latin typeface="Courier New" panose="02070309020205020404" pitchFamily="49" charset="0"/>
                <a:cs typeface="Courier New" panose="02070309020205020404" pitchFamily="49" charset="0"/>
              </a:rPr>
              <a:t>x,y</a:t>
            </a:r>
            <a:r>
              <a:rPr lang="en-US" sz="1000" dirty="0">
                <a:latin typeface="Courier New" panose="02070309020205020404" pitchFamily="49" charset="0"/>
                <a:cs typeface="Courier New" panose="02070309020205020404" pitchFamily="49" charset="0"/>
              </a:rPr>
              <a:t>,   x+10,y+40,    x-10,y+40); </a:t>
            </a:r>
          </a:p>
          <a:p>
            <a:r>
              <a:rPr lang="en-US" sz="1000" dirty="0">
                <a:latin typeface="Courier New" panose="02070309020205020404" pitchFamily="49" charset="0"/>
                <a:cs typeface="Courier New" panose="02070309020205020404" pitchFamily="49" charset="0"/>
              </a:rPr>
              <a:t>   x = x+10; </a:t>
            </a:r>
          </a:p>
          <a:p>
            <a:r>
              <a:rPr lang="en-US" sz="1000"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481313C8-DE6E-49E2-9858-E016FBF948BC}"/>
              </a:ext>
            </a:extLst>
          </p:cNvPr>
          <p:cNvSpPr txBox="1"/>
          <p:nvPr/>
        </p:nvSpPr>
        <p:spPr>
          <a:xfrm>
            <a:off x="4610100" y="6039754"/>
            <a:ext cx="3657600" cy="400110"/>
          </a:xfrm>
          <a:prstGeom prst="rect">
            <a:avLst/>
          </a:prstGeom>
          <a:noFill/>
        </p:spPr>
        <p:txBody>
          <a:bodyPr wrap="square" rtlCol="0">
            <a:spAutoFit/>
          </a:bodyPr>
          <a:lstStyle/>
          <a:p>
            <a:r>
              <a:rPr lang="en-US" sz="2000" dirty="0">
                <a:solidFill>
                  <a:srgbClr val="FF0000"/>
                </a:solidFill>
              </a:rPr>
              <a:t>Soon I’ll ask you to do it as a for() </a:t>
            </a:r>
          </a:p>
        </p:txBody>
      </p:sp>
      <p:pic>
        <p:nvPicPr>
          <p:cNvPr id="12" name="Picture 11">
            <a:extLst>
              <a:ext uri="{FF2B5EF4-FFF2-40B4-BE49-F238E27FC236}">
                <a16:creationId xmlns:a16="http://schemas.microsoft.com/office/drawing/2014/main" id="{5DB4545B-1F90-4790-AD0F-711602E5C262}"/>
              </a:ext>
            </a:extLst>
          </p:cNvPr>
          <p:cNvPicPr>
            <a:picLocks noChangeAspect="1"/>
          </p:cNvPicPr>
          <p:nvPr/>
        </p:nvPicPr>
        <p:blipFill>
          <a:blip r:embed="rId3"/>
          <a:stretch>
            <a:fillRect/>
          </a:stretch>
        </p:blipFill>
        <p:spPr>
          <a:xfrm>
            <a:off x="1219200" y="4596557"/>
            <a:ext cx="2876550" cy="1685925"/>
          </a:xfrm>
          <a:prstGeom prst="rect">
            <a:avLst/>
          </a:prstGeom>
        </p:spPr>
      </p:pic>
    </p:spTree>
    <p:extLst>
      <p:ext uri="{BB962C8B-B14F-4D97-AF65-F5344CB8AC3E}">
        <p14:creationId xmlns:p14="http://schemas.microsoft.com/office/powerpoint/2010/main" val="677124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2652</Words>
  <Application>Microsoft Office PowerPoint</Application>
  <PresentationFormat>On-screen Show (4:3)</PresentationFormat>
  <Paragraphs>398</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Calibri</vt:lpstr>
      <vt:lpstr>Courier New</vt:lpstr>
      <vt:lpstr>Georgia</vt:lpstr>
      <vt:lpstr>MS Reference Sans Serif</vt:lpstr>
      <vt:lpstr>Times New Roman</vt:lpstr>
      <vt:lpstr>Wingdings</vt:lpstr>
      <vt:lpstr>Office Theme</vt:lpstr>
      <vt:lpstr>Chapter 6 </vt:lpstr>
      <vt:lpstr>PowerPoint Presentation</vt:lpstr>
      <vt:lpstr>Chapter Goals</vt:lpstr>
      <vt:lpstr>Before we begin looping!</vt:lpstr>
      <vt:lpstr>Don’t Quit!</vt:lpstr>
      <vt:lpstr>Think about our progress so far</vt:lpstr>
      <vt:lpstr>What is Iteration?</vt:lpstr>
      <vt:lpstr>Anatomy of while()</vt:lpstr>
      <vt:lpstr>Do one of these challenges </vt:lpstr>
      <vt:lpstr>Take a Look </vt:lpstr>
      <vt:lpstr>Before moving on…</vt:lpstr>
      <vt:lpstr>Anatomy of for() loop</vt:lpstr>
      <vt:lpstr>Comparison of repetition</vt:lpstr>
      <vt:lpstr>Do this challenge: </vt:lpstr>
      <vt:lpstr>PowerPoint Presentation</vt:lpstr>
      <vt:lpstr>Increment &amp; decrement shortcuts</vt:lpstr>
      <vt:lpstr>Exercise 6-3 </vt:lpstr>
      <vt:lpstr>Brief Challenge</vt:lpstr>
      <vt:lpstr>PowerPoint Presentation</vt:lpstr>
      <vt:lpstr>Another Nested loop</vt:lpstr>
      <vt:lpstr>PowerPoint Presentation</vt:lpstr>
      <vt:lpstr>Variable Scope </vt:lpstr>
      <vt:lpstr>Off-topic  </vt:lpstr>
      <vt:lpstr>Quick Access to looping in draw</vt:lpstr>
      <vt:lpstr>PowerPoint Presentation</vt:lpstr>
      <vt:lpstr>PowerPoint Presentation</vt:lpstr>
      <vt:lpstr>PowerPoint Presentation</vt:lpstr>
      <vt:lpstr>PowerPoint Presentation</vt:lpstr>
      <vt:lpstr>PowerPoint Presentation</vt:lpstr>
      <vt:lpstr>PowerPoint Presentation</vt:lpstr>
      <vt:lpstr>Controlled Randomness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remnants &amp; tidbits</dc:title>
  <dc:creator>Christine Moore</dc:creator>
  <cp:lastModifiedBy>Moore, Christine Linen</cp:lastModifiedBy>
  <cp:revision>23</cp:revision>
  <dcterms:created xsi:type="dcterms:W3CDTF">2020-10-07T11:37:46Z</dcterms:created>
  <dcterms:modified xsi:type="dcterms:W3CDTF">2022-10-17T11:26:39Z</dcterms:modified>
</cp:coreProperties>
</file>