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9" r:id="rId3"/>
    <p:sldId id="263" r:id="rId4"/>
    <p:sldId id="264" r:id="rId5"/>
    <p:sldId id="265" r:id="rId6"/>
    <p:sldId id="271" r:id="rId7"/>
    <p:sldId id="257" r:id="rId8"/>
    <p:sldId id="266" r:id="rId9"/>
    <p:sldId id="258" r:id="rId10"/>
    <p:sldId id="268" r:id="rId11"/>
    <p:sldId id="269" r:id="rId12"/>
    <p:sldId id="267" r:id="rId13"/>
    <p:sldId id="278" r:id="rId14"/>
    <p:sldId id="281" r:id="rId15"/>
    <p:sldId id="270" r:id="rId16"/>
    <p:sldId id="282" r:id="rId17"/>
    <p:sldId id="275" r:id="rId18"/>
    <p:sldId id="280" r:id="rId19"/>
    <p:sldId id="279" r:id="rId20"/>
    <p:sldId id="272" r:id="rId21"/>
    <p:sldId id="277" r:id="rId22"/>
    <p:sldId id="273" r:id="rId23"/>
    <p:sldId id="284" r:id="rId24"/>
    <p:sldId id="283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69" autoAdjust="0"/>
    <p:restoredTop sz="94660"/>
  </p:normalViewPr>
  <p:slideViewPr>
    <p:cSldViewPr>
      <p:cViewPr varScale="1">
        <p:scale>
          <a:sx n="77" d="100"/>
          <a:sy n="77" d="100"/>
        </p:scale>
        <p:origin x="114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411AA-7C69-40C3-9699-838D646D2DB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8782C-1FB4-428F-B413-2500370F1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50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8782C-1FB4-428F-B413-2500370F15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75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0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1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7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8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6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5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B3196-C2E4-4CA0-BA38-2B6EFB61237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CB88A-7261-461D-AA9A-302A56E3B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Chapter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11400" dirty="0">
                <a:solidFill>
                  <a:srgbClr val="002060"/>
                </a:solidFill>
              </a:rPr>
              <a:t>Objects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4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the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New to OOP? Start with a former sketch. Then rewrite with objects. Make no functional changes.  KISS. (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 keep it simple scholar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600" dirty="0"/>
              <a:t>Each class must have 4 elements </a:t>
            </a:r>
          </a:p>
          <a:p>
            <a:pPr marL="973138" lvl="0" indent="-465138">
              <a:buFont typeface="+mj-lt"/>
              <a:buAutoNum type="arabicPeriod"/>
            </a:pPr>
            <a:r>
              <a:rPr lang="en-US" sz="3600" dirty="0"/>
              <a:t>Name –  </a:t>
            </a:r>
          </a:p>
          <a:p>
            <a:pPr marL="973138" lvl="0" indent="-465138">
              <a:buFont typeface="+mj-lt"/>
              <a:buAutoNum type="arabicPeriod"/>
            </a:pPr>
            <a:r>
              <a:rPr lang="en-US" sz="3600" dirty="0"/>
              <a:t>Data –  </a:t>
            </a:r>
          </a:p>
          <a:p>
            <a:pPr marL="973138" lvl="0" indent="-465138">
              <a:buFont typeface="+mj-lt"/>
              <a:buAutoNum type="arabicPeriod"/>
            </a:pPr>
            <a:r>
              <a:rPr lang="en-US" sz="3600" dirty="0"/>
              <a:t>Constructor  –  </a:t>
            </a:r>
          </a:p>
          <a:p>
            <a:pPr marL="973138" lvl="0" indent="-465138">
              <a:buFont typeface="+mj-lt"/>
              <a:buAutoNum type="arabicPeriod"/>
            </a:pPr>
            <a:r>
              <a:rPr lang="en-US" sz="3600" dirty="0"/>
              <a:t>Methods –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8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Details of  creating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Name</a:t>
            </a:r>
            <a:r>
              <a:rPr lang="en-US" dirty="0"/>
              <a:t> – Good to start with caps to distinguish from variables. Use </a:t>
            </a:r>
            <a:r>
              <a:rPr lang="en-US" dirty="0" err="1"/>
              <a:t>camelCase</a:t>
            </a:r>
            <a:r>
              <a:rPr lang="en-US" dirty="0"/>
              <a:t> naming. Then start curly bracket. </a:t>
            </a:r>
          </a:p>
          <a:p>
            <a:pPr lvl="0"/>
            <a:r>
              <a:rPr lang="en-US" b="1" dirty="0"/>
              <a:t>Data</a:t>
            </a:r>
            <a:r>
              <a:rPr lang="en-US" dirty="0"/>
              <a:t> – a collection of variables. Each instance of an object contains these variables. </a:t>
            </a:r>
          </a:p>
          <a:p>
            <a:pPr lvl="0"/>
            <a:r>
              <a:rPr lang="en-US" b="1" dirty="0"/>
              <a:t>Constructor</a:t>
            </a:r>
            <a:r>
              <a:rPr lang="en-US" dirty="0"/>
              <a:t>  – a special function inside of a class that creates the instance of the object. Give instructions on setting up.</a:t>
            </a:r>
            <a:br>
              <a:rPr lang="en-US" dirty="0"/>
            </a:br>
            <a:r>
              <a:rPr lang="en-US" dirty="0"/>
              <a:t>When called, it uses the </a:t>
            </a:r>
            <a:r>
              <a:rPr lang="en-US" b="1" dirty="0"/>
              <a:t>new </a:t>
            </a:r>
            <a:r>
              <a:rPr lang="en-US" dirty="0"/>
              <a:t>operator , as in: </a:t>
            </a:r>
            <a:br>
              <a:rPr lang="en-US" dirty="0"/>
            </a:b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 myCar = new Car();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b="1" dirty="0"/>
              <a:t>Methods</a:t>
            </a:r>
            <a:r>
              <a:rPr lang="en-US" dirty="0"/>
              <a:t> – add all kinds of functionality such as name, return type, arguments, &amp; code body. </a:t>
            </a:r>
          </a:p>
        </p:txBody>
      </p:sp>
    </p:spTree>
    <p:extLst>
      <p:ext uri="{BB962C8B-B14F-4D97-AF65-F5344CB8AC3E}">
        <p14:creationId xmlns:p14="http://schemas.microsoft.com/office/powerpoint/2010/main" val="359358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Details of using an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47" y="1933074"/>
            <a:ext cx="8382000" cy="4648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b="1" dirty="0"/>
              <a:t>Declaring an object variable. </a:t>
            </a:r>
            <a:r>
              <a:rPr lang="en-US" sz="3400" dirty="0"/>
              <a:t>(a variable of complex data type) </a:t>
            </a:r>
            <a:br>
              <a:rPr lang="en-US" sz="3400" dirty="0"/>
            </a:br>
            <a:r>
              <a:rPr lang="en-US" sz="3400" dirty="0"/>
              <a:t>- holds both variables and functions. </a:t>
            </a:r>
            <a:br>
              <a:rPr lang="en-US" sz="3400" dirty="0"/>
            </a:br>
            <a:r>
              <a:rPr lang="en-US" sz="3400" dirty="0"/>
              <a:t>- unlike primitive variables that hold only one data type.</a:t>
            </a:r>
          </a:p>
          <a:p>
            <a:pPr lvl="0"/>
            <a:r>
              <a:rPr lang="en-US" sz="3400" b="1" dirty="0"/>
              <a:t>Initialize it. </a:t>
            </a:r>
            <a:r>
              <a:rPr lang="en-US" sz="3400" dirty="0"/>
              <a:t>Initialize it by giving it a value. </a:t>
            </a:r>
            <a:br>
              <a:rPr lang="en-US" sz="3400" dirty="0"/>
            </a:br>
            <a:r>
              <a:rPr lang="en-US" sz="3400" dirty="0"/>
              <a:t>- Must construct object with the </a:t>
            </a:r>
            <a:r>
              <a:rPr lang="en-US" sz="3400" b="1" dirty="0"/>
              <a:t>new</a:t>
            </a:r>
            <a:r>
              <a:rPr lang="en-US" sz="3400" dirty="0"/>
              <a:t> operator.  </a:t>
            </a:r>
          </a:p>
          <a:p>
            <a:pPr marL="400050" lvl="1" indent="0">
              <a:buNone/>
            </a:pPr>
            <a:r>
              <a:rPr lang="en-US" sz="3400" dirty="0"/>
              <a:t>- This line </a:t>
            </a:r>
            <a:r>
              <a:rPr lang="en-US" sz="3400" i="1" dirty="0"/>
              <a:t>calls the</a:t>
            </a:r>
            <a:r>
              <a:rPr lang="en-US" sz="3400" dirty="0"/>
              <a:t> constructor; and includes all of object’s variables. </a:t>
            </a:r>
          </a:p>
          <a:p>
            <a:pPr marL="400050" lvl="1" indent="0">
              <a:buNone/>
            </a:pPr>
            <a:r>
              <a:rPr lang="en-US" sz="3400" dirty="0"/>
              <a:t>- Remember primitives can be initialized without value. </a:t>
            </a:r>
            <a:br>
              <a:rPr lang="en-US" sz="3400" dirty="0"/>
            </a:br>
            <a:r>
              <a:rPr lang="en-US" sz="3400" dirty="0"/>
              <a:t>   </a:t>
            </a:r>
            <a:r>
              <a:rPr lang="en-US" sz="2900" dirty="0">
                <a:solidFill>
                  <a:srgbClr val="C00000"/>
                </a:solidFill>
              </a:rPr>
              <a:t>What happens if you don’t initialize an object?</a:t>
            </a:r>
            <a:endParaRPr lang="en-US" sz="2900" dirty="0"/>
          </a:p>
          <a:p>
            <a:pPr lvl="0"/>
            <a:r>
              <a:rPr lang="en-US" sz="3400" b="1" dirty="0"/>
              <a:t>Using an object.  </a:t>
            </a:r>
            <a:r>
              <a:rPr lang="en-US" sz="3400" dirty="0"/>
              <a:t>This involves calling functions that are built into that object. AKA methods. </a:t>
            </a:r>
            <a:br>
              <a:rPr lang="en-US" sz="3400" dirty="0"/>
            </a:br>
            <a:br>
              <a:rPr lang="en-US" sz="3400" dirty="0"/>
            </a:br>
            <a:r>
              <a:rPr lang="en-US" sz="3400" dirty="0"/>
              <a:t>- Also, notice the dot notation syntax.  </a:t>
            </a:r>
            <a:br>
              <a:rPr lang="en-US" sz="3400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variableName.objectMethod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(method arguments); </a:t>
            </a:r>
          </a:p>
        </p:txBody>
      </p:sp>
    </p:spTree>
    <p:extLst>
      <p:ext uri="{BB962C8B-B14F-4D97-AF65-F5344CB8AC3E}">
        <p14:creationId xmlns:p14="http://schemas.microsoft.com/office/powerpoint/2010/main" val="4095172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154362"/>
          </a:xfrm>
        </p:spPr>
        <p:txBody>
          <a:bodyPr>
            <a:normAutofit/>
          </a:bodyPr>
          <a:lstStyle/>
          <a:p>
            <a:r>
              <a:rPr lang="en-US" sz="4800" dirty="0"/>
              <a:t>And now…</a:t>
            </a:r>
            <a:br>
              <a:rPr lang="en-US" sz="4800" dirty="0"/>
            </a:br>
            <a:r>
              <a:rPr lang="en-US" sz="4800" dirty="0">
                <a:solidFill>
                  <a:srgbClr val="C00000"/>
                </a:solidFill>
              </a:rPr>
              <a:t>Are you down with OOP?</a:t>
            </a:r>
            <a:br>
              <a:rPr lang="en-US" sz="4800" dirty="0">
                <a:solidFill>
                  <a:srgbClr val="C00000"/>
                </a:solidFill>
              </a:rPr>
            </a:br>
            <a:br>
              <a:rPr lang="en-US" sz="4800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00B0F0"/>
                </a:solidFill>
              </a:rPr>
              <a:t>The ball again! </a:t>
            </a:r>
            <a:r>
              <a:rPr lang="en-US" sz="3600" dirty="0"/>
              <a:t>We’ll do it from scratch.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97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154362"/>
          </a:xfrm>
        </p:spPr>
        <p:txBody>
          <a:bodyPr>
            <a:noAutofit/>
          </a:bodyPr>
          <a:lstStyle/>
          <a:p>
            <a:r>
              <a:rPr lang="en-US" sz="3200" dirty="0"/>
              <a:t>We will start with example 8.1.</a:t>
            </a:r>
            <a:br>
              <a:rPr lang="en-US" sz="3200" dirty="0"/>
            </a:br>
            <a:r>
              <a:rPr lang="en-US" sz="3200" dirty="0"/>
              <a:t>Then remix it. </a:t>
            </a:r>
            <a:br>
              <a:rPr lang="en-US" sz="3200" dirty="0"/>
            </a:br>
            <a:r>
              <a:rPr lang="en-US" sz="3200" dirty="0"/>
              <a:t>Then do another from scratch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56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8.1 puts all together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1219200"/>
            <a:ext cx="609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C00000"/>
                </a:solidFill>
              </a:rPr>
              <a:t>What does author say about where to place the class?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1" y="3563382"/>
            <a:ext cx="37338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A class is created (preferably in a separate tab) of a simple car. 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#1 The class is called Car.  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#2. It has 4 variables: c, </a:t>
            </a:r>
            <a:r>
              <a:rPr lang="en-US" sz="1700" dirty="0" err="1"/>
              <a:t>xpos</a:t>
            </a:r>
            <a:r>
              <a:rPr lang="en-US" sz="1700" dirty="0"/>
              <a:t>, </a:t>
            </a:r>
            <a:r>
              <a:rPr lang="en-US" sz="1700" dirty="0" err="1"/>
              <a:t>ypos</a:t>
            </a:r>
            <a:r>
              <a:rPr lang="en-US" sz="1700" dirty="0"/>
              <a:t> and </a:t>
            </a:r>
            <a:r>
              <a:rPr lang="en-US" sz="1700" dirty="0" err="1"/>
              <a:t>yspeed</a:t>
            </a:r>
            <a:r>
              <a:rPr lang="en-US" sz="1700" dirty="0"/>
              <a:t>. 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#3 The constructor is created where the variables are initialized or given values. 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#4. Two functions – display() and move() are created.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372618"/>
            <a:ext cx="8305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/>
              <a:t>A superfluous explanation  of Example 8.1 , starting with the creation of the class.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81000" y="3080955"/>
            <a:ext cx="3429000" cy="4191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Define a class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1470" y="3563382"/>
            <a:ext cx="4153930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On the main screen: 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#1 A Car object is declared as a global variable. The object is called myCar, like this: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Car myCar; 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#2 Inside setup, the car object is initialized as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MyCar = new Car(); 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#3 Inside draw, both the move() &amp; display() methods are called, using the dot syntax notation, like this:</a:t>
            </a:r>
            <a:br>
              <a:rPr lang="en-US" sz="1700" dirty="0"/>
            </a:b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myCar.display()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761470" y="3080955"/>
            <a:ext cx="3429000" cy="4191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Using an object</a:t>
            </a:r>
          </a:p>
        </p:txBody>
      </p:sp>
    </p:spTree>
    <p:extLst>
      <p:ext uri="{BB962C8B-B14F-4D97-AF65-F5344CB8AC3E}">
        <p14:creationId xmlns:p14="http://schemas.microsoft.com/office/powerpoint/2010/main" val="1114289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4C04E-DF63-4639-AB57-19408C7F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81563-3C9F-41FF-B06F-EC5232124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1904999"/>
          </a:xfrm>
        </p:spPr>
        <p:txBody>
          <a:bodyPr>
            <a:normAutofit fontScale="92500"/>
          </a:bodyPr>
          <a:lstStyle/>
          <a:p>
            <a:r>
              <a:rPr lang="en-US" dirty="0"/>
              <a:t>Create a class for a bowl object</a:t>
            </a:r>
          </a:p>
          <a:p>
            <a:r>
              <a:rPr lang="en-US" dirty="0"/>
              <a:t>These are sitting on a brown shelf.  (irrelevant)</a:t>
            </a:r>
          </a:p>
          <a:p>
            <a:r>
              <a:rPr lang="en-US" dirty="0"/>
              <a:t>The color, radius for roundness, and x position vary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C56DF0-F06D-4500-B440-1BAC98D89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700461"/>
            <a:ext cx="573405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981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Fish Instead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0812" y="3098452"/>
            <a:ext cx="304636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Fish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tastyFish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size(500,350);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tastyFish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= new Fish(); 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background(200);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tastyFish.display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tastyFish.swim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352" y="3098452"/>
            <a:ext cx="3820297" cy="3323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//the data or variables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class Fish {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;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;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float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float speed;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//the constructor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Fish( ) {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= 50;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= 100;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=120;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//The functionality or methods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void display() {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//In sequence of: the tail, the body, and the eye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  triangle(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-(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*.375),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-(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*.625),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+ (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* .1875),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-(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*.625),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-(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* .1875));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  ellipse(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/2);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  ellipse(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fishX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+(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*.375),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fishY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/8, </a:t>
            </a:r>
            <a:r>
              <a:rPr lang="en-US" sz="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fishSize</a:t>
            </a:r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/8);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void swim() {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//Please create the swim method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600" dirty="0">
                <a:latin typeface="Courier New" panose="02070309020205020404" pitchFamily="49" charset="0"/>
                <a:cs typeface="Courier New" panose="02070309020205020404" pitchFamily="49" charset="0"/>
              </a:rPr>
              <a:t>}//end of class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5238" y="1364087"/>
            <a:ext cx="7473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Let’s look at another example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66352" y="2057332"/>
            <a:ext cx="2551670" cy="4191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Define a class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59115" y="2076328"/>
            <a:ext cx="2743200" cy="4191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Using an object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59115" y="2639048"/>
            <a:ext cx="3149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Create without looking at code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6352" y="263916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with only display() function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B45662-F797-48FA-BE54-6EAAD38B0C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5" t="19211" r="16360" b="917"/>
          <a:stretch/>
        </p:blipFill>
        <p:spPr>
          <a:xfrm>
            <a:off x="5212237" y="4767736"/>
            <a:ext cx="3046360" cy="165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89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Original Fish Anatomy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F4C997-4CD9-4DE6-BEE8-0ACED15ADF1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82282" y="2458382"/>
            <a:ext cx="5579436" cy="30880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A0B1CD-945C-4EF2-8B1A-03916D6E829C}"/>
              </a:ext>
            </a:extLst>
          </p:cNvPr>
          <p:cNvSpPr txBox="1"/>
          <p:nvPr/>
        </p:nvSpPr>
        <p:spPr>
          <a:xfrm>
            <a:off x="666750" y="1676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…but I later changed the numbers to be proportional</a:t>
            </a:r>
          </a:p>
        </p:txBody>
      </p:sp>
    </p:spTree>
    <p:extLst>
      <p:ext uri="{BB962C8B-B14F-4D97-AF65-F5344CB8AC3E}">
        <p14:creationId xmlns:p14="http://schemas.microsoft.com/office/powerpoint/2010/main" val="4236396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B510DF-6D4A-4B7D-8780-E5B4BD44A9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42" t="12436" r="9678" b="12954"/>
          <a:stretch/>
        </p:blipFill>
        <p:spPr>
          <a:xfrm>
            <a:off x="76200" y="3395546"/>
            <a:ext cx="3429000" cy="274320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C6B667F0-7B93-4AD5-A7F8-D5236399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/>
              <a:t>Add a House Class to </a:t>
            </a:r>
            <a:r>
              <a:rPr lang="en-US" b="1" dirty="0" err="1"/>
              <a:t>exer</a:t>
            </a:r>
            <a:r>
              <a:rPr lang="en-US" b="1" dirty="0"/>
              <a:t> 8.2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ABBB6D-7DA5-4E49-80A0-726B62FD45A7}"/>
              </a:ext>
            </a:extLst>
          </p:cNvPr>
          <p:cNvSpPr txBox="1">
            <a:spLocks/>
          </p:cNvSpPr>
          <p:nvPr/>
        </p:nvSpPr>
        <p:spPr>
          <a:xfrm>
            <a:off x="457200" y="1417638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00B0F0"/>
                </a:solidFill>
              </a:rPr>
              <a:t>You may keep it simple if you’d like. </a:t>
            </a:r>
          </a:p>
          <a:p>
            <a:pPr marL="234950" indent="-234950" algn="l">
              <a:buFont typeface="Arial" panose="020B0604020202020204" pitchFamily="34" charset="0"/>
              <a:buChar char="•"/>
            </a:pPr>
            <a:r>
              <a:rPr lang="en-US" sz="2800" dirty="0"/>
              <a:t>For the house class, create a simple box for the house. And maybe a triangle roof, if time. </a:t>
            </a:r>
          </a:p>
          <a:p>
            <a:pPr marL="234950" indent="-234950" algn="l">
              <a:buFont typeface="Arial" panose="020B0604020202020204" pitchFamily="34" charset="0"/>
              <a:buChar char="•"/>
            </a:pPr>
            <a:r>
              <a:rPr lang="en-US" sz="2800" dirty="0"/>
              <a:t>Change </a:t>
            </a:r>
            <a:r>
              <a:rPr lang="en-US" sz="2800" dirty="0" err="1"/>
              <a:t>myCar.move</a:t>
            </a:r>
            <a:r>
              <a:rPr lang="en-US" sz="2800" dirty="0"/>
              <a:t>() to stop and stay in front of house. </a:t>
            </a:r>
          </a:p>
        </p:txBody>
      </p:sp>
    </p:spTree>
    <p:extLst>
      <p:ext uri="{BB962C8B-B14F-4D97-AF65-F5344CB8AC3E}">
        <p14:creationId xmlns:p14="http://schemas.microsoft.com/office/powerpoint/2010/main" val="103266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Chapter 8 you will learn: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to put data and functionality together</a:t>
            </a:r>
          </a:p>
          <a:p>
            <a:pPr lvl="0"/>
            <a:r>
              <a:rPr lang="en-US" dirty="0"/>
              <a:t>Definitions of object and class </a:t>
            </a:r>
          </a:p>
          <a:p>
            <a:pPr lvl="0"/>
            <a:r>
              <a:rPr lang="en-US" dirty="0"/>
              <a:t>How to write classes</a:t>
            </a:r>
          </a:p>
          <a:p>
            <a:pPr lvl="0"/>
            <a:r>
              <a:rPr lang="en-US" dirty="0"/>
              <a:t>How to create objects</a:t>
            </a:r>
          </a:p>
          <a:p>
            <a:pPr lvl="0"/>
            <a:r>
              <a:rPr lang="en-US" dirty="0"/>
              <a:t>How to use tabs to separate info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85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/>
              <a:t>Discussion of Example 8.2 </a:t>
            </a:r>
            <a:r>
              <a:rPr lang="en-US" sz="3200" dirty="0"/>
              <a:t>(p.153)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4817" y="1250483"/>
            <a:ext cx="7822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Rewrite constructor to accept arguments.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949" y="2144018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Car(color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float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tempXpos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float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tempYpos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float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tempXspeed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c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tempXpos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tempYpos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xspeed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tempXspeed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1148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Guidelines for temp variable name: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Any name is OK, such as “temp” or “x_”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Be consistent </a:t>
            </a:r>
          </a:p>
        </p:txBody>
      </p:sp>
    </p:spTree>
    <p:extLst>
      <p:ext uri="{BB962C8B-B14F-4D97-AF65-F5344CB8AC3E}">
        <p14:creationId xmlns:p14="http://schemas.microsoft.com/office/powerpoint/2010/main" val="921398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429795-C353-4106-8FC3-C6C810545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807" y="4088763"/>
            <a:ext cx="3246304" cy="26406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393C9F-9A5E-4240-8430-C2F7B55543C7}"/>
              </a:ext>
            </a:extLst>
          </p:cNvPr>
          <p:cNvSpPr txBox="1"/>
          <p:nvPr/>
        </p:nvSpPr>
        <p:spPr>
          <a:xfrm>
            <a:off x="381000" y="1524000"/>
            <a:ext cx="381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My idea came from this PNG image: </a:t>
            </a:r>
          </a:p>
          <a:p>
            <a:r>
              <a:rPr lang="en-US" sz="2200" dirty="0"/>
              <a:t>Spaceships leaving earth as they jitter/jiggle about among the stars</a:t>
            </a:r>
          </a:p>
        </p:txBody>
      </p:sp>
      <p:pic>
        <p:nvPicPr>
          <p:cNvPr id="3" name="Picture 2" descr="A picture containing large, clock, display, table&#10;&#10;Description automatically generated">
            <a:extLst>
              <a:ext uri="{FF2B5EF4-FFF2-40B4-BE49-F238E27FC236}">
                <a16:creationId xmlns:a16="http://schemas.microsoft.com/office/drawing/2014/main" id="{FD64DACA-A47F-4021-8E9A-026161D603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143000"/>
            <a:ext cx="4559711" cy="28498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2F6AA3-CE4C-472C-B4BD-5F5C32C5DFF4}"/>
              </a:ext>
            </a:extLst>
          </p:cNvPr>
          <p:cNvSpPr txBox="1"/>
          <p:nvPr/>
        </p:nvSpPr>
        <p:spPr>
          <a:xfrm>
            <a:off x="381000" y="4516536"/>
            <a:ext cx="49625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This is my simple version, using </a:t>
            </a:r>
            <a:r>
              <a:rPr lang="en-US" sz="2200" dirty="0" err="1"/>
              <a:t>FunProgramming</a:t>
            </a:r>
            <a:r>
              <a:rPr lang="en-US" sz="2200" dirty="0"/>
              <a:t> stars for convenience.</a:t>
            </a:r>
          </a:p>
          <a:p>
            <a:endParaRPr lang="en-US" sz="2200" dirty="0"/>
          </a:p>
          <a:p>
            <a:r>
              <a:rPr lang="en-US" sz="2200" dirty="0">
                <a:solidFill>
                  <a:srgbClr val="FF0000"/>
                </a:solidFill>
              </a:rPr>
              <a:t>Your challenge: </a:t>
            </a:r>
            <a:r>
              <a:rPr lang="en-US" sz="2200" dirty="0"/>
              <a:t>Use it as inspiration and do anything to practice at home.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FB9C5B6-FB9B-4136-B5C3-38ACF1B83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Exer</a:t>
            </a:r>
            <a:r>
              <a:rPr lang="en-US" dirty="0"/>
              <a:t> 8.4 Object Creation </a:t>
            </a:r>
          </a:p>
        </p:txBody>
      </p:sp>
    </p:spTree>
    <p:extLst>
      <p:ext uri="{BB962C8B-B14F-4D97-AF65-F5344CB8AC3E}">
        <p14:creationId xmlns:p14="http://schemas.microsoft.com/office/powerpoint/2010/main" val="3825067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Creation Challenge #1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8086F5-B328-49FE-981B-BEEB5ACA2709}"/>
              </a:ext>
            </a:extLst>
          </p:cNvPr>
          <p:cNvSpPr txBox="1"/>
          <p:nvPr/>
        </p:nvSpPr>
        <p:spPr>
          <a:xfrm>
            <a:off x="4921045" y="1458071"/>
            <a:ext cx="39848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is a PNG example. </a:t>
            </a:r>
          </a:p>
          <a:p>
            <a:r>
              <a:rPr lang="en-US" dirty="0"/>
              <a:t>Suppose you had to draw ceiling lamps  different </a:t>
            </a:r>
            <a:r>
              <a:rPr lang="en-US" b="1" dirty="0"/>
              <a:t>colors</a:t>
            </a:r>
            <a:r>
              <a:rPr lang="en-US" dirty="0"/>
              <a:t> and </a:t>
            </a:r>
            <a:r>
              <a:rPr lang="en-US" b="1" dirty="0"/>
              <a:t>styles</a:t>
            </a:r>
            <a:r>
              <a:rPr lang="en-US" dirty="0"/>
              <a:t>. I’ve created a simple one.  </a:t>
            </a:r>
          </a:p>
          <a:p>
            <a:r>
              <a:rPr lang="en-US" dirty="0"/>
              <a:t>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D069F14-9709-4C8B-BB12-ADC4D334E9A2}"/>
              </a:ext>
            </a:extLst>
          </p:cNvPr>
          <p:cNvGrpSpPr/>
          <p:nvPr/>
        </p:nvGrpSpPr>
        <p:grpSpPr>
          <a:xfrm>
            <a:off x="238125" y="1676400"/>
            <a:ext cx="4333875" cy="1104900"/>
            <a:chOff x="1600200" y="685800"/>
            <a:chExt cx="4333875" cy="11049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713B7CE-E2F4-46DB-B9D3-1F27A56227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2080" b="8493"/>
            <a:stretch/>
          </p:blipFill>
          <p:spPr>
            <a:xfrm>
              <a:off x="1600200" y="752474"/>
              <a:ext cx="4333875" cy="1038226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39518DB-2595-4A0E-8E9F-761C653B0667}"/>
                </a:ext>
              </a:extLst>
            </p:cNvPr>
            <p:cNvSpPr/>
            <p:nvPr/>
          </p:nvSpPr>
          <p:spPr>
            <a:xfrm>
              <a:off x="1828800" y="685800"/>
              <a:ext cx="3886199" cy="66674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BE05D39-8F82-40CA-A297-0111FD13030B}"/>
              </a:ext>
            </a:extLst>
          </p:cNvPr>
          <p:cNvSpPr txBox="1"/>
          <p:nvPr/>
        </p:nvSpPr>
        <p:spPr>
          <a:xfrm>
            <a:off x="4323427" y="4763821"/>
            <a:ext cx="3657600" cy="19236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size(600, 300); 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background(50); 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rectMode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(CENTER); 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//no stroke for the lightbulb 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noStroke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fill(#FCFFAF);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ellipse(50, 120, 75, 55); </a:t>
            </a: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//need variable for color, width, and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xloc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. 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stroke(0);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fill(#6F8CD8);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(50, 0, 10, 140);  //stem</a:t>
            </a:r>
          </a:p>
          <a:p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(50, 90,75, 60, 20,20, 0, 0); //the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tracklight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D098B6D-1133-42C7-A79D-7EE464125A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31"/>
          <a:stretch/>
        </p:blipFill>
        <p:spPr>
          <a:xfrm>
            <a:off x="512045" y="4800600"/>
            <a:ext cx="3495675" cy="18868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6CF07B4-7AC7-4AA0-9F0D-1766EC9F3194}"/>
              </a:ext>
            </a:extLst>
          </p:cNvPr>
          <p:cNvSpPr txBox="1"/>
          <p:nvPr/>
        </p:nvSpPr>
        <p:spPr>
          <a:xfrm>
            <a:off x="503905" y="4334572"/>
            <a:ext cx="341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 starter example and code.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1C8F96-BBA7-47FD-8C28-0670C1D5CF38}"/>
              </a:ext>
            </a:extLst>
          </p:cNvPr>
          <p:cNvSpPr txBox="1"/>
          <p:nvPr/>
        </p:nvSpPr>
        <p:spPr>
          <a:xfrm>
            <a:off x="4298846" y="3476536"/>
            <a:ext cx="4333875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Modify my lamp to make it a function.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Make a function for another simple style and call the functions in the main program </a:t>
            </a:r>
          </a:p>
        </p:txBody>
      </p:sp>
    </p:spTree>
    <p:extLst>
      <p:ext uri="{BB962C8B-B14F-4D97-AF65-F5344CB8AC3E}">
        <p14:creationId xmlns:p14="http://schemas.microsoft.com/office/powerpoint/2010/main" val="3889940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3812E08-91A5-470A-ACB2-66DABAB681F3}"/>
              </a:ext>
            </a:extLst>
          </p:cNvPr>
          <p:cNvSpPr txBox="1"/>
          <p:nvPr/>
        </p:nvSpPr>
        <p:spPr>
          <a:xfrm>
            <a:off x="304800" y="1629198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different versions of my fence. Make a class for any kind of fence you wish. I used begin/end shape. You can use any shape you prefer.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1E131A-9AD5-465D-A8EF-89F1D830A2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78"/>
          <a:stretch/>
        </p:blipFill>
        <p:spPr>
          <a:xfrm>
            <a:off x="304800" y="3414346"/>
            <a:ext cx="3810000" cy="344365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1DCF373-E1BE-490E-BFEA-7C8F3FC439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730"/>
          <a:stretch/>
        </p:blipFill>
        <p:spPr>
          <a:xfrm>
            <a:off x="4544001" y="3418275"/>
            <a:ext cx="4597822" cy="3434363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607B2C88-3B71-4E3A-B6BC-F93E8553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Object Creation Challenge #3</a:t>
            </a:r>
          </a:p>
        </p:txBody>
      </p:sp>
    </p:spTree>
    <p:extLst>
      <p:ext uri="{BB962C8B-B14F-4D97-AF65-F5344CB8AC3E}">
        <p14:creationId xmlns:p14="http://schemas.microsoft.com/office/powerpoint/2010/main" val="3037073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C00000"/>
                </a:solidFill>
              </a:rPr>
              <a:t>Your Challenge. </a:t>
            </a:r>
            <a:r>
              <a:rPr lang="en-US" dirty="0"/>
              <a:t>Suppose you wanted several items in different locations, sizes, and/or colors?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8"/>
          <a:stretch/>
        </p:blipFill>
        <p:spPr bwMode="auto">
          <a:xfrm>
            <a:off x="990600" y="3078163"/>
            <a:ext cx="3200400" cy="319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3812E08-91A5-470A-ACB2-66DABAB681F3}"/>
              </a:ext>
            </a:extLst>
          </p:cNvPr>
          <p:cNvSpPr txBox="1"/>
          <p:nvPr/>
        </p:nvSpPr>
        <p:spPr>
          <a:xfrm>
            <a:off x="4800600" y="3419124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drawTree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 ) {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noStroke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//trunk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fill(#8E5A2F);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(x-(size/5), y, size/3, size*2);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//branches  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fill(c, 225 ); //not too much transparency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size,size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); //everything's anchored to this 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ellipse(x-size/4,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y+size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/8, size/1.25, size/1.25);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 ellipse(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x+size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/4, </a:t>
            </a:r>
            <a:r>
              <a:rPr lang="en-US" sz="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y+size</a:t>
            </a:r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/8, size/1.25, size/1.25);</a:t>
            </a:r>
          </a:p>
          <a:p>
            <a:r>
              <a:rPr 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907E036-47B2-429A-A8FC-67ED3DFC0A81}"/>
              </a:ext>
            </a:extLst>
          </p:cNvPr>
          <p:cNvSpPr txBox="1">
            <a:spLocks/>
          </p:cNvSpPr>
          <p:nvPr/>
        </p:nvSpPr>
        <p:spPr>
          <a:xfrm>
            <a:off x="476865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Object Creation Challenge #4</a:t>
            </a:r>
          </a:p>
        </p:txBody>
      </p:sp>
    </p:spTree>
    <p:extLst>
      <p:ext uri="{BB962C8B-B14F-4D97-AF65-F5344CB8AC3E}">
        <p14:creationId xmlns:p14="http://schemas.microsoft.com/office/powerpoint/2010/main" val="220405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4C04E-DF63-4639-AB57-19408C7F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Creation Challenge #5</a:t>
            </a:r>
          </a:p>
        </p:txBody>
      </p:sp>
      <p:pic>
        <p:nvPicPr>
          <p:cNvPr id="6" name="Content Placeholder 5" descr="Shape&#10;&#10;Description automatically generated">
            <a:extLst>
              <a:ext uri="{FF2B5EF4-FFF2-40B4-BE49-F238E27FC236}">
                <a16:creationId xmlns:a16="http://schemas.microsoft.com/office/drawing/2014/main" id="{7EAA66CF-9168-449B-A990-C6D6A88F7B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752600"/>
            <a:ext cx="2519198" cy="19812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4887356-D4DA-4239-B5F9-E82ACBC41075}"/>
              </a:ext>
            </a:extLst>
          </p:cNvPr>
          <p:cNvSpPr txBox="1"/>
          <p:nvPr/>
        </p:nvSpPr>
        <p:spPr>
          <a:xfrm>
            <a:off x="914400" y="4068762"/>
            <a:ext cx="66220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This is a GIF file that I found as an example. You don’t have to draw this particular fish, but..</a:t>
            </a:r>
          </a:p>
          <a:p>
            <a:endParaRPr lang="en-US" sz="2200" dirty="0"/>
          </a:p>
          <a:p>
            <a:r>
              <a:rPr lang="en-US" sz="2200" dirty="0">
                <a:solidFill>
                  <a:srgbClr val="FF0000"/>
                </a:solidFill>
              </a:rPr>
              <a:t>Your challenge: </a:t>
            </a:r>
            <a:r>
              <a:rPr lang="en-US" sz="2200" dirty="0"/>
              <a:t>is to draw a new fish class and add it to mine. Then make it swim faster than mine. </a:t>
            </a:r>
          </a:p>
        </p:txBody>
      </p:sp>
    </p:spTree>
    <p:extLst>
      <p:ext uri="{BB962C8B-B14F-4D97-AF65-F5344CB8AC3E}">
        <p14:creationId xmlns:p14="http://schemas.microsoft.com/office/powerpoint/2010/main" val="2308742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4C04E-DF63-4639-AB57-19408C7F4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Creation Challenge #6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887356-D4DA-4239-B5F9-E82ACBC41075}"/>
              </a:ext>
            </a:extLst>
          </p:cNvPr>
          <p:cNvSpPr txBox="1"/>
          <p:nvPr/>
        </p:nvSpPr>
        <p:spPr>
          <a:xfrm>
            <a:off x="870155" y="4648200"/>
            <a:ext cx="66220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Your challenge: </a:t>
            </a:r>
            <a:r>
              <a:rPr lang="en-US" sz="2200" dirty="0"/>
              <a:t>Fork the jitterbug code in any way you wish.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AA79D-DCE8-4209-ACDC-A1F7579A3CF3}"/>
              </a:ext>
            </a:extLst>
          </p:cNvPr>
          <p:cNvSpPr txBox="1"/>
          <p:nvPr/>
        </p:nvSpPr>
        <p:spPr>
          <a:xfrm>
            <a:off x="3657600" y="1217913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class Jitterbug {</a:t>
            </a:r>
          </a:p>
          <a:p>
            <a:endParaRPr lang="en-US" sz="600" dirty="0"/>
          </a:p>
          <a:p>
            <a:r>
              <a:rPr lang="en-US" sz="600" dirty="0"/>
              <a:t>float x; </a:t>
            </a:r>
          </a:p>
          <a:p>
            <a:r>
              <a:rPr lang="en-US" sz="600" dirty="0"/>
              <a:t>float y; </a:t>
            </a:r>
          </a:p>
          <a:p>
            <a:r>
              <a:rPr lang="en-US" sz="600" dirty="0"/>
              <a:t>int diameter; </a:t>
            </a:r>
          </a:p>
          <a:p>
            <a:r>
              <a:rPr lang="en-US" sz="600" dirty="0"/>
              <a:t>float speed = 5;</a:t>
            </a:r>
          </a:p>
          <a:p>
            <a:endParaRPr lang="en-US" sz="600" dirty="0"/>
          </a:p>
          <a:p>
            <a:r>
              <a:rPr lang="en-US" sz="600" dirty="0"/>
              <a:t>Jitterbug(float </a:t>
            </a:r>
            <a:r>
              <a:rPr lang="en-US" sz="600" dirty="0" err="1"/>
              <a:t>tempX</a:t>
            </a:r>
            <a:r>
              <a:rPr lang="en-US" sz="600" dirty="0"/>
              <a:t>, float </a:t>
            </a:r>
            <a:r>
              <a:rPr lang="en-US" sz="600" dirty="0" err="1"/>
              <a:t>tempY</a:t>
            </a:r>
            <a:r>
              <a:rPr lang="en-US" sz="600" dirty="0"/>
              <a:t>, int </a:t>
            </a:r>
            <a:r>
              <a:rPr lang="en-US" sz="600" dirty="0" err="1"/>
              <a:t>tempDiameter</a:t>
            </a:r>
            <a:r>
              <a:rPr lang="en-US" sz="600" dirty="0"/>
              <a:t>) {</a:t>
            </a:r>
          </a:p>
          <a:p>
            <a:r>
              <a:rPr lang="en-US" sz="600" dirty="0"/>
              <a:t>  x= </a:t>
            </a:r>
            <a:r>
              <a:rPr lang="en-US" sz="600" dirty="0" err="1"/>
              <a:t>tempX</a:t>
            </a:r>
            <a:r>
              <a:rPr lang="en-US" sz="600" dirty="0"/>
              <a:t>; </a:t>
            </a:r>
          </a:p>
          <a:p>
            <a:r>
              <a:rPr lang="en-US" sz="600" dirty="0"/>
              <a:t>  y= </a:t>
            </a:r>
            <a:r>
              <a:rPr lang="en-US" sz="600" dirty="0" err="1"/>
              <a:t>tempY</a:t>
            </a:r>
            <a:r>
              <a:rPr lang="en-US" sz="600" dirty="0"/>
              <a:t>; </a:t>
            </a:r>
          </a:p>
          <a:p>
            <a:r>
              <a:rPr lang="en-US" sz="600" dirty="0"/>
              <a:t>  diameter = </a:t>
            </a:r>
            <a:r>
              <a:rPr lang="en-US" sz="600" dirty="0" err="1"/>
              <a:t>tempDiameter</a:t>
            </a:r>
            <a:r>
              <a:rPr lang="en-US" sz="600" dirty="0"/>
              <a:t>; </a:t>
            </a:r>
          </a:p>
          <a:p>
            <a:r>
              <a:rPr lang="en-US" sz="600" dirty="0"/>
              <a:t>}</a:t>
            </a:r>
          </a:p>
          <a:p>
            <a:endParaRPr lang="en-US" sz="600" dirty="0"/>
          </a:p>
          <a:p>
            <a:r>
              <a:rPr lang="en-US" sz="600" dirty="0"/>
              <a:t>void move() {</a:t>
            </a:r>
          </a:p>
          <a:p>
            <a:r>
              <a:rPr lang="en-US" sz="600" dirty="0"/>
              <a:t>  x += random(-speed, speed ); </a:t>
            </a:r>
          </a:p>
          <a:p>
            <a:r>
              <a:rPr lang="en-US" sz="600" dirty="0"/>
              <a:t>  y += random(-speed, speed);</a:t>
            </a:r>
          </a:p>
          <a:p>
            <a:r>
              <a:rPr lang="en-US" sz="600" dirty="0"/>
              <a:t>  x = constrain(x, 40, width-40); </a:t>
            </a:r>
          </a:p>
          <a:p>
            <a:r>
              <a:rPr lang="en-US" sz="600" dirty="0"/>
              <a:t>  y = constrain(y, 40, height-40); </a:t>
            </a:r>
          </a:p>
          <a:p>
            <a:r>
              <a:rPr lang="en-US" sz="600" dirty="0"/>
              <a:t> </a:t>
            </a:r>
          </a:p>
          <a:p>
            <a:r>
              <a:rPr lang="en-US" sz="600" dirty="0"/>
              <a:t>  if (y &gt;= 150) {</a:t>
            </a:r>
          </a:p>
          <a:p>
            <a:r>
              <a:rPr lang="en-US" sz="600" dirty="0"/>
              <a:t>     fill(#ff0000);</a:t>
            </a:r>
          </a:p>
          <a:p>
            <a:r>
              <a:rPr lang="en-US" sz="600" dirty="0"/>
              <a:t>  }else {</a:t>
            </a:r>
          </a:p>
          <a:p>
            <a:r>
              <a:rPr lang="en-US" sz="600" dirty="0"/>
              <a:t>    fill(255); </a:t>
            </a:r>
          </a:p>
          <a:p>
            <a:r>
              <a:rPr lang="en-US" sz="600" dirty="0"/>
              <a:t>  }</a:t>
            </a:r>
          </a:p>
          <a:p>
            <a:endParaRPr lang="en-US" sz="600" dirty="0"/>
          </a:p>
          <a:p>
            <a:r>
              <a:rPr lang="en-US" sz="600" dirty="0"/>
              <a:t>}  </a:t>
            </a:r>
          </a:p>
          <a:p>
            <a:r>
              <a:rPr lang="en-US" sz="600" dirty="0"/>
              <a:t> </a:t>
            </a:r>
          </a:p>
          <a:p>
            <a:r>
              <a:rPr lang="en-US" sz="600" dirty="0"/>
              <a:t>void display() {</a:t>
            </a:r>
          </a:p>
          <a:p>
            <a:r>
              <a:rPr lang="en-US" sz="600" dirty="0"/>
              <a:t>  ellipse(x, y, diameter, diameter); </a:t>
            </a:r>
          </a:p>
          <a:p>
            <a:r>
              <a:rPr lang="en-US" sz="600" dirty="0"/>
              <a:t>}</a:t>
            </a:r>
          </a:p>
          <a:p>
            <a:endParaRPr lang="en-US" sz="600" dirty="0"/>
          </a:p>
          <a:p>
            <a:r>
              <a:rPr lang="en-US" sz="600" dirty="0"/>
              <a:t>}//end of class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8EA639-BB21-444C-AF3B-9A25177B8548}"/>
              </a:ext>
            </a:extLst>
          </p:cNvPr>
          <p:cNvSpPr txBox="1"/>
          <p:nvPr/>
        </p:nvSpPr>
        <p:spPr>
          <a:xfrm>
            <a:off x="1133168" y="1565799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 </a:t>
            </a:r>
          </a:p>
          <a:p>
            <a:r>
              <a:rPr lang="en-US" sz="900" dirty="0"/>
              <a:t>Jitterbug bug; </a:t>
            </a:r>
          </a:p>
          <a:p>
            <a:endParaRPr lang="en-US" sz="900" dirty="0"/>
          </a:p>
          <a:p>
            <a:r>
              <a:rPr lang="en-US" sz="900" dirty="0"/>
              <a:t>void setup() {</a:t>
            </a:r>
          </a:p>
          <a:p>
            <a:r>
              <a:rPr lang="en-US" sz="900" dirty="0"/>
              <a:t>  size(450, 300); </a:t>
            </a:r>
          </a:p>
          <a:p>
            <a:r>
              <a:rPr lang="en-US" sz="900" dirty="0"/>
              <a:t>  bug = new Jitterbug(40, 40, 60 ); </a:t>
            </a:r>
          </a:p>
          <a:p>
            <a:r>
              <a:rPr lang="en-US" sz="900" dirty="0"/>
              <a:t>    background(#455EF5); </a:t>
            </a:r>
          </a:p>
          <a:p>
            <a:r>
              <a:rPr lang="en-US" sz="900" dirty="0"/>
              <a:t>}</a:t>
            </a:r>
          </a:p>
          <a:p>
            <a:endParaRPr lang="en-US" sz="900" dirty="0"/>
          </a:p>
          <a:p>
            <a:r>
              <a:rPr lang="en-US" sz="900" dirty="0"/>
              <a:t>void draw() {</a:t>
            </a:r>
          </a:p>
          <a:p>
            <a:r>
              <a:rPr lang="en-US" sz="900" dirty="0"/>
              <a:t>stroke(#455EF5); </a:t>
            </a:r>
          </a:p>
          <a:p>
            <a:r>
              <a:rPr lang="en-US" sz="900" dirty="0"/>
              <a:t>  </a:t>
            </a:r>
            <a:r>
              <a:rPr lang="en-US" sz="900" dirty="0" err="1"/>
              <a:t>bug.display</a:t>
            </a:r>
            <a:r>
              <a:rPr lang="en-US" sz="900" dirty="0"/>
              <a:t>(); </a:t>
            </a:r>
          </a:p>
          <a:p>
            <a:r>
              <a:rPr lang="en-US" sz="900" dirty="0"/>
              <a:t>  </a:t>
            </a:r>
            <a:r>
              <a:rPr lang="en-US" sz="900" dirty="0" err="1"/>
              <a:t>bug.move</a:t>
            </a:r>
            <a:r>
              <a:rPr lang="en-US" sz="900" dirty="0"/>
              <a:t>();</a:t>
            </a:r>
          </a:p>
          <a:p>
            <a:r>
              <a:rPr lang="en-US" sz="900" dirty="0"/>
              <a:t>}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F4A584-FC6E-46C2-8411-A6089E76B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101" y="1565799"/>
            <a:ext cx="2807825" cy="203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44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4C04E-DF63-4639-AB57-19408C7F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812" y="3093334"/>
            <a:ext cx="8728587" cy="1143000"/>
          </a:xfrm>
        </p:spPr>
        <p:txBody>
          <a:bodyPr>
            <a:normAutofit/>
          </a:bodyPr>
          <a:lstStyle/>
          <a:p>
            <a:r>
              <a:rPr lang="en-US" sz="5400" dirty="0"/>
              <a:t>Special Challenge: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887356-D4DA-4239-B5F9-E82ACBC41075}"/>
              </a:ext>
            </a:extLst>
          </p:cNvPr>
          <p:cNvSpPr txBox="1"/>
          <p:nvPr/>
        </p:nvSpPr>
        <p:spPr>
          <a:xfrm>
            <a:off x="1714500" y="4343400"/>
            <a:ext cx="5715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Your challenge: </a:t>
            </a:r>
            <a:r>
              <a:rPr lang="en-US" sz="2800" dirty="0"/>
              <a:t>Show us anything that you’ve been practicing on that deals with creating objects. It has to be original and not from the textbook. </a:t>
            </a:r>
          </a:p>
        </p:txBody>
      </p:sp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CBF50B17-6037-4956-8508-8C7D22C63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26" y="-93061"/>
            <a:ext cx="7965987" cy="31863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5BB577-1EA6-436D-96B3-88E40817943A}"/>
              </a:ext>
            </a:extLst>
          </p:cNvPr>
          <p:cNvSpPr txBox="1"/>
          <p:nvPr/>
        </p:nvSpPr>
        <p:spPr>
          <a:xfrm>
            <a:off x="1122406" y="2246904"/>
            <a:ext cx="66220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O</a:t>
            </a:r>
            <a:r>
              <a:rPr lang="en-US" sz="3000" dirty="0">
                <a:solidFill>
                  <a:srgbClr val="FF0000"/>
                </a:solidFill>
              </a:rPr>
              <a:t>bject </a:t>
            </a:r>
            <a:r>
              <a:rPr lang="en-US" sz="3000" dirty="0"/>
              <a:t>O</a:t>
            </a:r>
            <a:r>
              <a:rPr lang="en-US" sz="3000" dirty="0">
                <a:solidFill>
                  <a:srgbClr val="FF0000"/>
                </a:solidFill>
              </a:rPr>
              <a:t>riented </a:t>
            </a:r>
            <a:r>
              <a:rPr lang="en-US" sz="3000" dirty="0"/>
              <a:t>P</a:t>
            </a:r>
            <a:r>
              <a:rPr lang="en-US" sz="3000" dirty="0">
                <a:solidFill>
                  <a:srgbClr val="FF0000"/>
                </a:solidFill>
              </a:rPr>
              <a:t>rogramming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850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Object-oriented programming (OOP)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  <a:solidFill>
            <a:schemeClr val="accent3">
              <a:lumMod val="60000"/>
              <a:lumOff val="40000"/>
              <a:alpha val="76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… is a programming model constructed around objects. It separates data into objects and describes object contents and behavior through the declaration of classes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Everyday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Processing, been using all along (variables, functions, loops, etc.) Now more efficiently organized. </a:t>
            </a:r>
          </a:p>
          <a:p>
            <a:r>
              <a:rPr lang="en-US" dirty="0"/>
              <a:t>In life, YOU are an object. </a:t>
            </a:r>
            <a:br>
              <a:rPr lang="en-US" dirty="0"/>
            </a:br>
            <a:r>
              <a:rPr lang="en-US" dirty="0"/>
              <a:t>- name</a:t>
            </a:r>
            <a:br>
              <a:rPr lang="en-US" dirty="0"/>
            </a:br>
            <a:r>
              <a:rPr lang="en-US" dirty="0"/>
              <a:t>- characteristics</a:t>
            </a:r>
            <a:br>
              <a:rPr lang="en-US" dirty="0"/>
            </a:br>
            <a:r>
              <a:rPr lang="en-US" dirty="0"/>
              <a:t>- actions </a:t>
            </a:r>
          </a:p>
          <a:p>
            <a:r>
              <a:rPr lang="en-US" sz="2800" dirty="0"/>
              <a:t>A book is an object. </a:t>
            </a:r>
            <a:r>
              <a:rPr lang="en-US" sz="2400" dirty="0"/>
              <a:t>A plant is an object.</a:t>
            </a:r>
            <a:r>
              <a:rPr lang="en-US" dirty="0"/>
              <a:t> </a:t>
            </a:r>
            <a:r>
              <a:rPr lang="en-US" sz="1800" dirty="0"/>
              <a:t>A pencil is an object. </a:t>
            </a:r>
            <a:r>
              <a:rPr lang="en-US" sz="1400" dirty="0"/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57743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closer to programming…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/>
              <a:t>An object’s template is considered a </a:t>
            </a:r>
            <a:r>
              <a:rPr lang="en-US" sz="3000" b="1" dirty="0"/>
              <a:t>class</a:t>
            </a:r>
            <a:r>
              <a:rPr lang="en-US" sz="3000" dirty="0"/>
              <a:t>. </a:t>
            </a:r>
            <a:br>
              <a:rPr lang="en-US" sz="3000" dirty="0"/>
            </a:br>
            <a:r>
              <a:rPr lang="en-US" sz="3000" dirty="0"/>
              <a:t>For instance, each car can have different characteristics and functions. </a:t>
            </a:r>
          </a:p>
          <a:p>
            <a:r>
              <a:rPr lang="en-US" sz="3000" dirty="0"/>
              <a:t>A class acts as a category of objects. </a:t>
            </a:r>
            <a:br>
              <a:rPr lang="en-US" sz="3000" dirty="0"/>
            </a:br>
            <a:r>
              <a:rPr lang="en-US" sz="3000" dirty="0"/>
              <a:t>(defines all the common properties of the different objects that belong to it.)</a:t>
            </a:r>
          </a:p>
          <a:p>
            <a:r>
              <a:rPr lang="en-US" sz="3000" dirty="0"/>
              <a:t>What are the properties of a car such as this? Also, what can it do?</a:t>
            </a:r>
          </a:p>
          <a:p>
            <a:pPr marL="0" indent="0">
              <a:buNone/>
            </a:pPr>
            <a:endParaRPr lang="en-US" sz="300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DAA35F8-BEC9-423F-B1AA-3A3AB0DD6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0200" y="4241006"/>
            <a:ext cx="2643188" cy="264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34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 of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  <a:solidFill>
            <a:schemeClr val="accent3">
              <a:lumMod val="60000"/>
              <a:lumOff val="40000"/>
              <a:alpha val="76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/>
              <a:t>A body of code that exists independently </a:t>
            </a:r>
            <a:br>
              <a:rPr lang="en-US" dirty="0"/>
            </a:br>
            <a:r>
              <a:rPr lang="en-US" dirty="0"/>
              <a:t>of the main body of code from which it is referenced.</a:t>
            </a:r>
          </a:p>
          <a:p>
            <a:pPr marL="0" indent="0" algn="ctr">
              <a:buNone/>
            </a:pPr>
            <a:r>
              <a:rPr lang="en-US" dirty="0"/>
              <a:t>It defines a set of </a:t>
            </a:r>
            <a:r>
              <a:rPr lang="en-US" b="1" dirty="0"/>
              <a:t>properties</a:t>
            </a:r>
            <a:r>
              <a:rPr lang="en-US" dirty="0"/>
              <a:t> &amp; </a:t>
            </a:r>
            <a:r>
              <a:rPr lang="en-US" b="1" dirty="0"/>
              <a:t>methods</a:t>
            </a:r>
            <a:r>
              <a:rPr lang="en-US" dirty="0"/>
              <a:t> that are common to all objects of one type.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4038600"/>
            <a:ext cx="7239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similar to a function, but usually has more than a singular purpose. It can have many functions. </a:t>
            </a:r>
          </a:p>
        </p:txBody>
      </p:sp>
    </p:spTree>
    <p:extLst>
      <p:ext uri="{BB962C8B-B14F-4D97-AF65-F5344CB8AC3E}">
        <p14:creationId xmlns:p14="http://schemas.microsoft.com/office/powerpoint/2010/main" val="392145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676400"/>
            <a:ext cx="7162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are going to work in reverse order by discussing </a:t>
            </a:r>
            <a:r>
              <a:rPr lang="en-US" sz="2800" b="1" dirty="0"/>
              <a:t>how to use an object</a:t>
            </a:r>
            <a:r>
              <a:rPr lang="en-US" sz="2800" dirty="0"/>
              <a:t> before </a:t>
            </a:r>
            <a:r>
              <a:rPr lang="en-US" sz="2800" i="1" dirty="0"/>
              <a:t>how to make one. </a:t>
            </a:r>
          </a:p>
          <a:p>
            <a:endParaRPr lang="en-US" sz="2800" dirty="0"/>
          </a:p>
          <a:p>
            <a:r>
              <a:rPr lang="en-US" sz="2800" dirty="0"/>
              <a:t>My reason is that this code is more like what you’ve been writing.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673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an object requires 3 steps: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Declare the object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/>
              <a:t>Initialize an object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Call the methods (i.e. use it)  </a:t>
            </a:r>
          </a:p>
        </p:txBody>
      </p:sp>
    </p:spTree>
    <p:extLst>
      <p:ext uri="{BB962C8B-B14F-4D97-AF65-F5344CB8AC3E}">
        <p14:creationId xmlns:p14="http://schemas.microsoft.com/office/powerpoint/2010/main" val="31040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8148" y="1752600"/>
            <a:ext cx="47790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 myCar;  </a:t>
            </a:r>
          </a:p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517525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setup() {</a:t>
            </a:r>
          </a:p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myCar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Car(); </a:t>
            </a:r>
          </a:p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517525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draw() {</a:t>
            </a:r>
          </a:p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background(255); </a:t>
            </a:r>
          </a:p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myCar.move(); </a:t>
            </a:r>
          </a:p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myCar.display();</a:t>
            </a:r>
          </a:p>
          <a:p>
            <a:pPr marL="517525"/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19E08717-0AA6-4FA1-959F-73DDD5E0392C}"/>
              </a:ext>
            </a:extLst>
          </p:cNvPr>
          <p:cNvSpPr/>
          <p:nvPr/>
        </p:nvSpPr>
        <p:spPr>
          <a:xfrm>
            <a:off x="5430253" y="1752600"/>
            <a:ext cx="2895600" cy="7620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Declare the object</a:t>
            </a: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3FC02717-C348-446F-ABC4-3D10DE0B90D7}"/>
              </a:ext>
            </a:extLst>
          </p:cNvPr>
          <p:cNvSpPr/>
          <p:nvPr/>
        </p:nvSpPr>
        <p:spPr>
          <a:xfrm>
            <a:off x="5430253" y="3121699"/>
            <a:ext cx="2895600" cy="7620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Initialize an object 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682B6AA4-335C-484A-AFD4-2736D90F5D47}"/>
              </a:ext>
            </a:extLst>
          </p:cNvPr>
          <p:cNvSpPr/>
          <p:nvPr/>
        </p:nvSpPr>
        <p:spPr>
          <a:xfrm>
            <a:off x="5430253" y="5181600"/>
            <a:ext cx="2895600" cy="762000"/>
          </a:xfrm>
          <a:prstGeom prst="lef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Call the methods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149FA6-5F3D-47CA-8A87-3E6B7C361034}"/>
              </a:ext>
            </a:extLst>
          </p:cNvPr>
          <p:cNvSpPr/>
          <p:nvPr/>
        </p:nvSpPr>
        <p:spPr>
          <a:xfrm>
            <a:off x="762000" y="526495"/>
            <a:ext cx="76961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Using the object: </a:t>
            </a:r>
            <a:r>
              <a:rPr lang="en-US" sz="3200" dirty="0"/>
              <a:t>A simple sketch with an item that displays and moves: 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04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e285d438-dbba-4a4c-941c-593ba422deac}" enabled="0" method="" siteId="{e285d438-dbba-4a4c-941c-593ba422dea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5123</TotalTime>
  <Words>1946</Words>
  <Application>Microsoft Office PowerPoint</Application>
  <PresentationFormat>On-screen Show (4:3)</PresentationFormat>
  <Paragraphs>255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Tahoma</vt:lpstr>
      <vt:lpstr>Times New Roman</vt:lpstr>
      <vt:lpstr>Office Theme</vt:lpstr>
      <vt:lpstr>Chapter 8</vt:lpstr>
      <vt:lpstr>In Chapter 8 you will learn: </vt:lpstr>
      <vt:lpstr>Object-oriented programming (OOP)</vt:lpstr>
      <vt:lpstr>Everyday objects</vt:lpstr>
      <vt:lpstr>Moving closer to programming…</vt:lpstr>
      <vt:lpstr>Definition of Class</vt:lpstr>
      <vt:lpstr>PowerPoint Presentation</vt:lpstr>
      <vt:lpstr>Using an object requires 3 steps:</vt:lpstr>
      <vt:lpstr>PowerPoint Presentation</vt:lpstr>
      <vt:lpstr>Creating the class</vt:lpstr>
      <vt:lpstr>Details of  creating a class</vt:lpstr>
      <vt:lpstr>Details of using an object</vt:lpstr>
      <vt:lpstr>And now… Are you down with OOP?  The ball again! We’ll do it from scratch.</vt:lpstr>
      <vt:lpstr>We will start with example 8.1. Then remix it.  Then do another from scratch</vt:lpstr>
      <vt:lpstr>Example 8.1 puts all together </vt:lpstr>
      <vt:lpstr>Challenge?  </vt:lpstr>
      <vt:lpstr>A Fish Instead</vt:lpstr>
      <vt:lpstr>Original Fish Anatomy </vt:lpstr>
      <vt:lpstr>Add a House Class to exer 8.2</vt:lpstr>
      <vt:lpstr>Discussion of Example 8.2 (p.153)</vt:lpstr>
      <vt:lpstr>Exer 8.4 Object Creation </vt:lpstr>
      <vt:lpstr>Object Creation Challenge #1</vt:lpstr>
      <vt:lpstr>Object Creation Challenge #3</vt:lpstr>
      <vt:lpstr>PowerPoint Presentation</vt:lpstr>
      <vt:lpstr>Object Creation Challenge #5</vt:lpstr>
      <vt:lpstr>Object Creation Challenge #6</vt:lpstr>
      <vt:lpstr>Special Challenge: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Moore</dc:creator>
  <cp:lastModifiedBy>Moore, Christine Linen</cp:lastModifiedBy>
  <cp:revision>113</cp:revision>
  <dcterms:created xsi:type="dcterms:W3CDTF">2016-09-28T04:25:30Z</dcterms:created>
  <dcterms:modified xsi:type="dcterms:W3CDTF">2023-10-30T16:28:54Z</dcterms:modified>
</cp:coreProperties>
</file>