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8" r:id="rId3"/>
    <p:sldId id="263" r:id="rId4"/>
    <p:sldId id="258" r:id="rId5"/>
    <p:sldId id="259" r:id="rId6"/>
    <p:sldId id="262" r:id="rId7"/>
    <p:sldId id="261" r:id="rId8"/>
    <p:sldId id="265" r:id="rId9"/>
    <p:sldId id="264" r:id="rId10"/>
    <p:sldId id="289" r:id="rId11"/>
    <p:sldId id="286" r:id="rId12"/>
    <p:sldId id="287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42F"/>
    <a:srgbClr val="AA9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36" autoAdjust="0"/>
  </p:normalViewPr>
  <p:slideViewPr>
    <p:cSldViewPr snapToGrid="0" snapToObjects="1">
      <p:cViewPr>
        <p:scale>
          <a:sx n="66" d="100"/>
          <a:sy n="66" d="100"/>
        </p:scale>
        <p:origin x="129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1873-CD3B-4F73-B788-2D393A68AFB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1D27-8950-4B55-BDC9-55C08C29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42E9F-6B7C-43BB-8551-76878B390B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8E8D-91F7-44FB-AD7B-AD74FA608A1D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FEF-F5A5-4E35-8355-6E969606CAD7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8DA5-E75D-47D8-99F0-E0B66886072E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2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541"/>
            <a:ext cx="7886700" cy="991384"/>
          </a:xfrm>
        </p:spPr>
        <p:txBody>
          <a:bodyPr/>
          <a:lstStyle>
            <a:lvl1pPr>
              <a:defRPr>
                <a:solidFill>
                  <a:srgbClr val="79242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6005"/>
            <a:ext cx="7886700" cy="47542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Value-Added Perspectives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60114"/>
            <a:ext cx="2057400" cy="365125"/>
          </a:xfrm>
        </p:spPr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943EB-9F54-4B70-932D-15235A20D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0173" y="6298379"/>
            <a:ext cx="1415177" cy="3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531-112B-4DA5-A642-F6A24ECD3BA0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FC71-4FC6-4EEE-B271-3E9209F7B7FF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672B-7B78-43B6-BC44-FD69367B855F}" type="datetime1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3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9784"/>
          </a:xfrm>
        </p:spPr>
        <p:txBody>
          <a:bodyPr/>
          <a:lstStyle>
            <a:lvl1pPr>
              <a:defRPr b="0">
                <a:solidFill>
                  <a:srgbClr val="79242F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D79DF-7DA9-4BE2-9837-8116E4AFE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0173" y="6298379"/>
            <a:ext cx="1415177" cy="3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A180-AC9C-4295-80FF-21DD260230DC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8087-4F09-4ACB-92A7-3C9C962521ED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9CB3-042B-45DB-BAA2-F721BE83146D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C79D-5583-4E06-8789-8ECD39F39187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ndeffectsplu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Y6bnj7UEK" TargetMode="External"/><Relationship Id="rId2" Type="http://schemas.openxmlformats.org/officeDocument/2006/relationships/hyperlink" Target="https://screencast-o-matic.com/watch/cY6bVt7Ug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0UPwrtShUI" TargetMode="External"/><Relationship Id="rId2" Type="http://schemas.openxmlformats.org/officeDocument/2006/relationships/hyperlink" Target="https://www.youtube.com/watch?v=eVN7AuJixG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wyvuv0qXS8" TargetMode="External"/><Relationship Id="rId3" Type="http://schemas.openxmlformats.org/officeDocument/2006/relationships/hyperlink" Target="https://www.youtube.com/watch?v=UKJDbvxJ4R0" TargetMode="External"/><Relationship Id="rId7" Type="http://schemas.openxmlformats.org/officeDocument/2006/relationships/hyperlink" Target="https://www.youtube.com/watch?v=IPfo1k2JyIg" TargetMode="External"/><Relationship Id="rId2" Type="http://schemas.openxmlformats.org/officeDocument/2006/relationships/hyperlink" Target="https://www.youtube.com/watch?v=KXSor2vLW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yqDtP3iN9g&amp;list=RDCMUCC_XHoVUfIMhx_7AG1NQQjw&amp;index=27" TargetMode="External"/><Relationship Id="rId11" Type="http://schemas.openxmlformats.org/officeDocument/2006/relationships/hyperlink" Target="https://www.youtube.com/watch?v=mhy8Ch39nxQ" TargetMode="External"/><Relationship Id="rId5" Type="http://schemas.openxmlformats.org/officeDocument/2006/relationships/hyperlink" Target="https://www.youtube.com/watch?v=XRajZhUAjUQ&amp;list=RDCMUCC_XHoVUfIMhx_7AG1NQQjw&amp;index=23" TargetMode="External"/><Relationship Id="rId10" Type="http://schemas.openxmlformats.org/officeDocument/2006/relationships/hyperlink" Target="https://www.youtube.com/watch?v=MjCQD44n1Vc" TargetMode="External"/><Relationship Id="rId4" Type="http://schemas.openxmlformats.org/officeDocument/2006/relationships/hyperlink" Target="https://www.youtube.com/watch?v=OpFMpf-Zgzw&amp;list=RDCMUCC_XHoVUfIMhx_7AG1NQQjw&amp;index=10" TargetMode="External"/><Relationship Id="rId9" Type="http://schemas.openxmlformats.org/officeDocument/2006/relationships/hyperlink" Target="https://www.youtube.com/watch?v=dBjM70mNqO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oorec.people.cofc.edu/creature_eating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7897EE-C736-534D-8D0B-F10DAD553460}"/>
              </a:ext>
            </a:extLst>
          </p:cNvPr>
          <p:cNvSpPr/>
          <p:nvPr/>
        </p:nvSpPr>
        <p:spPr>
          <a:xfrm>
            <a:off x="0" y="1986844"/>
            <a:ext cx="9144000" cy="1497548"/>
          </a:xfrm>
          <a:prstGeom prst="rect">
            <a:avLst/>
          </a:prstGeom>
          <a:solidFill>
            <a:srgbClr val="AA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971BA-80E7-534C-BE17-1B53F80E3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2176987"/>
            <a:ext cx="7893558" cy="115118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Next LT Pro Medium" panose="020B0503020202020204" pitchFamily="34" charset="77"/>
              </a:rPr>
              <a:t>Graphic Design &amp; Digital Media</a:t>
            </a:r>
          </a:p>
          <a:p>
            <a:r>
              <a:rPr lang="en-US" sz="3600" dirty="0">
                <a:solidFill>
                  <a:schemeClr val="bg1"/>
                </a:solidFill>
                <a:latin typeface="AvenirNext LT Pro Medium" panose="020B0503020202020204" pitchFamily="34" charset="77"/>
              </a:rPr>
              <a:t>October 11th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1B01-B839-E542-84E7-4033080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36" y="236345"/>
            <a:ext cx="2548969" cy="70063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64B8512-D5DB-6048-8CDB-CBBF33A0584C}"/>
              </a:ext>
            </a:extLst>
          </p:cNvPr>
          <p:cNvSpPr txBox="1">
            <a:spLocks/>
          </p:cNvSpPr>
          <p:nvPr/>
        </p:nvSpPr>
        <p:spPr>
          <a:xfrm>
            <a:off x="1143000" y="3702651"/>
            <a:ext cx="6858000" cy="388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79242F"/>
                </a:solidFill>
                <a:latin typeface="AvenirNext LT Pro" panose="020B0503020202020204" pitchFamily="34" charset="77"/>
              </a:rPr>
              <a:t>Value-Added Perspectives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2ACEF-B54F-42A6-975D-9602773D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2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ACE7-DAD5-4D99-855A-E2BF38C2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34" y="2545837"/>
            <a:ext cx="7886700" cy="991384"/>
          </a:xfrm>
        </p:spPr>
        <p:txBody>
          <a:bodyPr>
            <a:normAutofit fontScale="90000"/>
          </a:bodyPr>
          <a:lstStyle/>
          <a:p>
            <a:r>
              <a:rPr lang="en-US" dirty="0"/>
              <a:t>Next is slide #2 from Chap 6 pptx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F7D3-791A-43BF-92F9-723B6845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7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4F0D18-CA6E-45C6-80D1-67D2D749D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" t="2222" r="989" b="2222"/>
          <a:stretch/>
        </p:blipFill>
        <p:spPr>
          <a:xfrm>
            <a:off x="1423827" y="90237"/>
            <a:ext cx="5955640" cy="582028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397F4BB-96C5-4C8B-A49D-36C81F7F5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78" y="5715000"/>
            <a:ext cx="793679" cy="821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FFA864-9FEC-445B-8F71-6D552F2F3F50}"/>
              </a:ext>
            </a:extLst>
          </p:cNvPr>
          <p:cNvSpPr txBox="1"/>
          <p:nvPr/>
        </p:nvSpPr>
        <p:spPr>
          <a:xfrm>
            <a:off x="4317557" y="5852128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Fork the code! </a:t>
            </a: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6B6B6B"/>
                </a:solidFill>
              </a:rPr>
              <a:t>Try making some changes.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6DF0B4-0DE4-4BF2-8C0B-5E4CC2C6E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7" y="5715000"/>
            <a:ext cx="793679" cy="821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E8501B-B8E7-47D2-A6D5-8ACCCA76DB3E}"/>
              </a:ext>
            </a:extLst>
          </p:cNvPr>
          <p:cNvSpPr txBox="1"/>
          <p:nvPr/>
        </p:nvSpPr>
        <p:spPr>
          <a:xfrm>
            <a:off x="1118387" y="5835776"/>
            <a:ext cx="266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Run the code! </a:t>
            </a: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6B6B6B"/>
                </a:solidFill>
              </a:rPr>
              <a:t>Copy &amp; paste to Processing. </a:t>
            </a:r>
            <a:endParaRPr lang="en-US" sz="1600" dirty="0">
              <a:solidFill>
                <a:srgbClr val="6B6B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77F72-47C3-45B3-87B6-D5FB4906F280}"/>
              </a:ext>
            </a:extLst>
          </p:cNvPr>
          <p:cNvSpPr txBox="1"/>
          <p:nvPr/>
        </p:nvSpPr>
        <p:spPr>
          <a:xfrm>
            <a:off x="6830873" y="5148774"/>
            <a:ext cx="2057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/*originally started out with creating a spiral, which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would mainly happen by translating, then incrementing the x axis and rotate a little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However I did a remix into this abstraction */ </a:t>
            </a:r>
          </a:p>
          <a:p>
            <a:endParaRPr lang="en-US" sz="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setup(){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size(800,800);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background(0);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frameRate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(5 );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draw(){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translate(width/2, height/2);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//Now both x and y of circles are at half of screen.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//Note that "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starts out at 250.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(float 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= 0; 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&lt;250; 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(.25);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fill(255,random(200), random(1, 100), 15);//barely visible big circles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rotate(1);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ellipse(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250, 250);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noStroke</a:t>
            </a:r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//unplanned triangle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fill(255,random(200), random(1,100) );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triangle(i-5, 5, 10, 15, i+5, 8);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}//end of for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F61DB0F-1CE9-4555-8EBB-3D0567ADC5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9" y="3522552"/>
            <a:ext cx="1844896" cy="15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7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ACE7-DAD5-4D99-855A-E2BF38C2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34" y="653537"/>
            <a:ext cx="7886700" cy="991384"/>
          </a:xfrm>
        </p:spPr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F7D3-791A-43BF-92F9-723B6845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E0F93-16F2-4BC4-9058-725FF02603B0}"/>
              </a:ext>
            </a:extLst>
          </p:cNvPr>
          <p:cNvSpPr txBox="1"/>
          <p:nvPr/>
        </p:nvSpPr>
        <p:spPr>
          <a:xfrm>
            <a:off x="528066" y="1564640"/>
            <a:ext cx="2057400" cy="415498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  <a:p>
            <a:r>
              <a:rPr lang="en-US" sz="800" dirty="0"/>
              <a:t>float x = 0;</a:t>
            </a:r>
          </a:p>
          <a:p>
            <a:r>
              <a:rPr lang="en-US" sz="800" dirty="0"/>
              <a:t>void setup(){</a:t>
            </a:r>
          </a:p>
          <a:p>
            <a:r>
              <a:rPr lang="en-US" sz="800" dirty="0"/>
              <a:t>  size(300,300);</a:t>
            </a:r>
          </a:p>
          <a:p>
            <a:r>
              <a:rPr lang="en-US" sz="800" dirty="0"/>
              <a:t>  </a:t>
            </a:r>
            <a:r>
              <a:rPr lang="en-US" sz="800" dirty="0" err="1"/>
              <a:t>frameRate</a:t>
            </a:r>
            <a:r>
              <a:rPr lang="en-US" sz="800" dirty="0"/>
              <a:t>(20);</a:t>
            </a:r>
          </a:p>
          <a:p>
            <a:r>
              <a:rPr lang="en-US" sz="800" dirty="0"/>
              <a:t>}</a:t>
            </a:r>
          </a:p>
          <a:p>
            <a:endParaRPr lang="en-US" sz="800" dirty="0"/>
          </a:p>
          <a:p>
            <a:r>
              <a:rPr lang="en-US" sz="800" dirty="0"/>
              <a:t>void draw(){</a:t>
            </a:r>
          </a:p>
          <a:p>
            <a:r>
              <a:rPr lang="en-US" sz="800" dirty="0"/>
              <a:t>  background(#C9E309);</a:t>
            </a:r>
          </a:p>
          <a:p>
            <a:r>
              <a:rPr lang="en-US" sz="800" dirty="0"/>
              <a:t>  </a:t>
            </a:r>
            <a:r>
              <a:rPr lang="en-US" sz="800" dirty="0" err="1"/>
              <a:t>noStroke</a:t>
            </a:r>
            <a:r>
              <a:rPr lang="en-US" sz="800" dirty="0"/>
              <a:t>(); </a:t>
            </a:r>
          </a:p>
          <a:p>
            <a:r>
              <a:rPr lang="en-US" sz="800" dirty="0"/>
              <a:t>  fill(#EB46F7 ); </a:t>
            </a:r>
          </a:p>
          <a:p>
            <a:endParaRPr lang="en-US" sz="800" dirty="0"/>
          </a:p>
          <a:p>
            <a:r>
              <a:rPr lang="en-US" sz="800" dirty="0"/>
              <a:t>translate(width/2, height/2);  </a:t>
            </a:r>
          </a:p>
          <a:p>
            <a:r>
              <a:rPr lang="en-US" sz="800" dirty="0"/>
              <a:t>ellipse(0, 0, 200, 200); </a:t>
            </a:r>
          </a:p>
          <a:p>
            <a:endParaRPr lang="en-US" sz="800" dirty="0"/>
          </a:p>
          <a:p>
            <a:r>
              <a:rPr lang="en-US" sz="800" dirty="0"/>
              <a:t>for(float </a:t>
            </a:r>
            <a:r>
              <a:rPr lang="en-US" sz="800" dirty="0" err="1"/>
              <a:t>i</a:t>
            </a:r>
            <a:r>
              <a:rPr lang="en-US" sz="800" dirty="0"/>
              <a:t>  = 0; </a:t>
            </a:r>
            <a:r>
              <a:rPr lang="en-US" sz="800" dirty="0" err="1"/>
              <a:t>i</a:t>
            </a:r>
            <a:r>
              <a:rPr lang="en-US" sz="800" dirty="0"/>
              <a:t> &lt; 8; </a:t>
            </a:r>
            <a:r>
              <a:rPr lang="en-US" sz="800" dirty="0" err="1"/>
              <a:t>i</a:t>
            </a:r>
            <a:r>
              <a:rPr lang="en-US" sz="800" dirty="0"/>
              <a:t>++) {</a:t>
            </a:r>
          </a:p>
          <a:p>
            <a:r>
              <a:rPr lang="en-US" sz="800" dirty="0"/>
              <a:t>     fill(#C9E309); </a:t>
            </a:r>
          </a:p>
          <a:p>
            <a:r>
              <a:rPr lang="en-US" sz="800" dirty="0"/>
              <a:t>     </a:t>
            </a:r>
            <a:r>
              <a:rPr lang="en-US" sz="800" dirty="0" err="1"/>
              <a:t>strokeWeight</a:t>
            </a:r>
            <a:r>
              <a:rPr lang="en-US" sz="800" dirty="0"/>
              <a:t>(2);</a:t>
            </a:r>
          </a:p>
          <a:p>
            <a:r>
              <a:rPr lang="en-US" sz="800" dirty="0"/>
              <a:t>     rotate(QUARTER_PI);  </a:t>
            </a:r>
          </a:p>
          <a:p>
            <a:r>
              <a:rPr lang="en-US" sz="800" dirty="0"/>
              <a:t>     fill(#D4E30E );</a:t>
            </a:r>
          </a:p>
          <a:p>
            <a:r>
              <a:rPr lang="en-US" sz="800" dirty="0"/>
              <a:t>     ellipse(x, 0, 10, 10); </a:t>
            </a:r>
          </a:p>
          <a:p>
            <a:endParaRPr lang="en-US" sz="800" dirty="0"/>
          </a:p>
          <a:p>
            <a:r>
              <a:rPr lang="en-US" sz="800" dirty="0"/>
              <a:t>//lines</a:t>
            </a:r>
          </a:p>
          <a:p>
            <a:r>
              <a:rPr lang="en-US" sz="800" dirty="0"/>
              <a:t>   stroke(#C9E309);</a:t>
            </a:r>
          </a:p>
          <a:p>
            <a:r>
              <a:rPr lang="en-US" sz="800" dirty="0"/>
              <a:t>   line(x,0, x-75, 75);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x=x+.1;  //speed 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//keep var x in circle; was trial &amp; error</a:t>
            </a:r>
          </a:p>
          <a:p>
            <a:r>
              <a:rPr lang="en-US" sz="800" dirty="0"/>
              <a:t>x=constrain(x, 0, 75);</a:t>
            </a:r>
          </a:p>
          <a:p>
            <a:r>
              <a:rPr lang="en-US" sz="800" dirty="0"/>
              <a:t>}//end for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610AE-5EAF-4D6D-8B4D-3B56865F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85" y="2084794"/>
            <a:ext cx="28765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3F6B-B88A-4A09-BFB6-4618CE0A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0124-86A3-473A-B510-BA2CEE1E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Timelines to tell a story </a:t>
            </a:r>
            <a:br>
              <a:rPr lang="en-US" dirty="0"/>
            </a:br>
            <a:r>
              <a:rPr lang="en-US" dirty="0"/>
              <a:t>-Funprogramming.org #91</a:t>
            </a:r>
            <a:br>
              <a:rPr lang="en-US" dirty="0"/>
            </a:br>
            <a:r>
              <a:rPr lang="en-US" dirty="0"/>
              <a:t>-Note that it uses functions (Chap7) </a:t>
            </a:r>
          </a:p>
          <a:p>
            <a:r>
              <a:rPr lang="en-US" b="1" dirty="0"/>
              <a:t>Adding Sounds</a:t>
            </a:r>
            <a:br>
              <a:rPr lang="en-US" dirty="0"/>
            </a:br>
            <a:r>
              <a:rPr lang="en-US" dirty="0"/>
              <a:t>-Read a few pages of Chap20</a:t>
            </a:r>
            <a:br>
              <a:rPr lang="en-US" dirty="0"/>
            </a:br>
            <a:r>
              <a:rPr lang="en-US" dirty="0"/>
              <a:t>-Note that it uses libraries </a:t>
            </a:r>
          </a:p>
          <a:p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https://www.soundeffectsplus.com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2A94D-AC83-4699-99B5-E187A389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1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" y="152400"/>
            <a:ext cx="4343401" cy="28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0D97D-C42E-43EA-AC6A-618F582B57A9}"/>
              </a:ext>
            </a:extLst>
          </p:cNvPr>
          <p:cNvSpPr txBox="1"/>
          <p:nvPr/>
        </p:nvSpPr>
        <p:spPr>
          <a:xfrm>
            <a:off x="5562408" y="1411129"/>
            <a:ext cx="3286125" cy="1692771"/>
          </a:xfrm>
          <a:prstGeom prst="rect">
            <a:avLst/>
          </a:prstGeom>
          <a:noFill/>
          <a:ln w="15875">
            <a:solidFill>
              <a:srgbClr val="79242F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//keep static top right and bottom left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size(400,400);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background(0);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y = 0; y&lt;=height; y += 15) {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x = 0; x&lt;=width; x +=15) {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(.2 );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stroke(random(50,200) );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line(x,y,400,0  );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line(0,400,x,y);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0E189-4BD3-4871-AAD0-8C949CA37189}"/>
              </a:ext>
            </a:extLst>
          </p:cNvPr>
          <p:cNvSpPr txBox="1"/>
          <p:nvPr/>
        </p:nvSpPr>
        <p:spPr>
          <a:xfrm>
            <a:off x="646130" y="3154432"/>
            <a:ext cx="4323007" cy="3231654"/>
          </a:xfrm>
          <a:prstGeom prst="rect">
            <a:avLst/>
          </a:prstGeom>
          <a:noFill/>
          <a:ln w="15875">
            <a:solidFill>
              <a:srgbClr val="79242F"/>
            </a:solidFill>
          </a:ln>
        </p:spPr>
        <p:txBody>
          <a:bodyPr wrap="square" rtlCol="0">
            <a:spAutoFit/>
          </a:bodyPr>
          <a:lstStyle/>
          <a:p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//Note control of Random colors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//Note Ovals </a:t>
            </a:r>
          </a:p>
          <a:p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= 0;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= 0;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int size= 160;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int spacer = size/2; //This causes 1/2 overlapping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size(900,470);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background(255);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void draw() {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() ; //to keep random coloring from blinking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stroke(#ff6633);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=0 ;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&lt;=width ;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+= spacer) {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= 25;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height;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+= spacer) {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fill(random(150),random(200,255), 200, 30); 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ellipse(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size);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stroke(#993366);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//smaller ellipse is oval 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ellipse(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size*.5, size*.9);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//Really small circle in purplish range  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fill(random(200),0, random(200) );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ellipse(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yloc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size/10, size/10);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save("pattern.jpg");</a:t>
            </a:r>
          </a:p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64874-6733-49A3-A12B-0F11F3AD2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09" y="3238500"/>
            <a:ext cx="3286125" cy="3490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CCA26-D623-4751-87E5-EBB3DCEEFA56}"/>
              </a:ext>
            </a:extLst>
          </p:cNvPr>
          <p:cNvSpPr txBox="1"/>
          <p:nvPr/>
        </p:nvSpPr>
        <p:spPr>
          <a:xfrm>
            <a:off x="5266944" y="0"/>
            <a:ext cx="3877056" cy="1200329"/>
          </a:xfrm>
          <a:prstGeom prst="rect">
            <a:avLst/>
          </a:prstGeom>
          <a:solidFill>
            <a:srgbClr val="79242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Slide from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Chapter 6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along with code.</a:t>
            </a:r>
          </a:p>
        </p:txBody>
      </p:sp>
    </p:spTree>
    <p:extLst>
      <p:ext uri="{BB962C8B-B14F-4D97-AF65-F5344CB8AC3E}">
        <p14:creationId xmlns:p14="http://schemas.microsoft.com/office/powerpoint/2010/main" val="217129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158E-E01C-4AFD-814A-704217DC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1020"/>
            <a:ext cx="7886700" cy="281622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https://screencast-o-matic.com/watch/cY6bVt7UgC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https://screencast-o-matic.com/watch/cY6bnj7UEK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F7D3-791A-43BF-92F9-723B6845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67491B-DF0A-4405-9FE3-D2D9BF3EFA05}"/>
              </a:ext>
            </a:extLst>
          </p:cNvPr>
          <p:cNvSpPr txBox="1">
            <a:spLocks/>
          </p:cNvSpPr>
          <p:nvPr/>
        </p:nvSpPr>
        <p:spPr>
          <a:xfrm>
            <a:off x="909066" y="144230"/>
            <a:ext cx="7886700" cy="99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79242F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Boolean on/off switch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B34C3-9EFE-48E0-9CB4-01D645253EEB}"/>
              </a:ext>
            </a:extLst>
          </p:cNvPr>
          <p:cNvSpPr txBox="1"/>
          <p:nvPr/>
        </p:nvSpPr>
        <p:spPr>
          <a:xfrm>
            <a:off x="628650" y="1967669"/>
            <a:ext cx="455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PARTS 1 &amp; 2 OF VIDEO</a:t>
            </a:r>
          </a:p>
        </p:txBody>
      </p:sp>
    </p:spTree>
    <p:extLst>
      <p:ext uri="{BB962C8B-B14F-4D97-AF65-F5344CB8AC3E}">
        <p14:creationId xmlns:p14="http://schemas.microsoft.com/office/powerpoint/2010/main" val="143864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2E05AC-1835-4A94-83BC-70FDDBC4268F}"/>
              </a:ext>
            </a:extLst>
          </p:cNvPr>
          <p:cNvSpPr/>
          <p:nvPr/>
        </p:nvSpPr>
        <p:spPr>
          <a:xfrm>
            <a:off x="4644830" y="1788392"/>
            <a:ext cx="4235548" cy="4571722"/>
          </a:xfrm>
          <a:prstGeom prst="rect">
            <a:avLst/>
          </a:prstGeom>
          <a:solidFill>
            <a:srgbClr val="7924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8B133-762A-4957-AEBF-78894895EDD7}"/>
              </a:ext>
            </a:extLst>
          </p:cNvPr>
          <p:cNvSpPr/>
          <p:nvPr/>
        </p:nvSpPr>
        <p:spPr>
          <a:xfrm>
            <a:off x="299878" y="1788392"/>
            <a:ext cx="4235548" cy="4571722"/>
          </a:xfrm>
          <a:prstGeom prst="rect">
            <a:avLst/>
          </a:prstGeom>
          <a:solidFill>
            <a:srgbClr val="7924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A268E-E32D-4CA8-91B2-CF33F874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Semester Project #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4EB1-E1D5-48B0-966C-3CF1A06E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72" y="1926175"/>
            <a:ext cx="3872158" cy="40626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 Narrow" panose="020B0606020202030204" pitchFamily="34" charset="0"/>
                <a:hlinkClick r:id="rId2"/>
              </a:rPr>
              <a:t>https://www.youtube.com/watch?v=eVN7AuJixGU</a:t>
            </a:r>
            <a:r>
              <a:rPr lang="en-US" sz="1600" dirty="0">
                <a:latin typeface="Arial Narrow" panose="020B060602020203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000" dirty="0"/>
              <a:t>We will watch this together. What are some of the actions/activities that you see.</a:t>
            </a:r>
          </a:p>
          <a:p>
            <a:r>
              <a:rPr lang="en-US" sz="2000" dirty="0"/>
              <a:t>What clever use of shapes do you see? </a:t>
            </a:r>
          </a:p>
          <a:p>
            <a:r>
              <a:rPr lang="en-US" sz="2000" dirty="0"/>
              <a:t>What programming structures such as conditionals, and loops can you detect? </a:t>
            </a:r>
          </a:p>
          <a:p>
            <a:r>
              <a:rPr lang="en-US" sz="2000" dirty="0"/>
              <a:t>Open ended question: What is one more thing that you would add?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86F6D-D2E6-4B10-8278-50DE1E6F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A3F16-F013-48E1-9D24-78E600B7077D}"/>
              </a:ext>
            </a:extLst>
          </p:cNvPr>
          <p:cNvSpPr txBox="1"/>
          <p:nvPr/>
        </p:nvSpPr>
        <p:spPr>
          <a:xfrm>
            <a:off x="4839830" y="1926175"/>
            <a:ext cx="3855788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Involves two features that we haven’t used yet. </a:t>
            </a:r>
          </a:p>
          <a:p>
            <a:endParaRPr lang="en-US" sz="2000" dirty="0"/>
          </a:p>
          <a:p>
            <a:r>
              <a:rPr lang="en-US" sz="2000" dirty="0"/>
              <a:t>Look at the instructions in your spare time: </a:t>
            </a:r>
          </a:p>
          <a:p>
            <a:endParaRPr lang="en-US" sz="2000" dirty="0"/>
          </a:p>
          <a:p>
            <a:r>
              <a:rPr lang="en-US" dirty="0"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www.youtube.com/watch?v=g0UPwrtShUI</a:t>
            </a:r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I watched a part of it and not sure I’d do it the same, but his way is probably better anyway.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C894D-5545-4696-913C-3686837AE29E}"/>
              </a:ext>
            </a:extLst>
          </p:cNvPr>
          <p:cNvSpPr txBox="1"/>
          <p:nvPr/>
        </p:nvSpPr>
        <p:spPr>
          <a:xfrm>
            <a:off x="0" y="1168925"/>
            <a:ext cx="9144000" cy="504427"/>
          </a:xfrm>
          <a:prstGeom prst="rect">
            <a:avLst/>
          </a:prstGeom>
          <a:solidFill>
            <a:srgbClr val="AA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576263" algn="ctr"/>
            <a:r>
              <a:rPr lang="en-US" sz="2400" dirty="0"/>
              <a:t>Sample Videos</a:t>
            </a:r>
          </a:p>
        </p:txBody>
      </p:sp>
    </p:spTree>
    <p:extLst>
      <p:ext uri="{BB962C8B-B14F-4D97-AF65-F5344CB8AC3E}">
        <p14:creationId xmlns:p14="http://schemas.microsoft.com/office/powerpoint/2010/main" val="168455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F0C5-15B4-439C-8153-604D4668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6F91-121B-43EF-924A-D4996A59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0261"/>
            <a:ext cx="3943350" cy="323357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Candle Love</a:t>
            </a:r>
            <a:endParaRPr lang="en-US" dirty="0"/>
          </a:p>
          <a:p>
            <a:r>
              <a:rPr lang="en-US" dirty="0">
                <a:hlinkClick r:id="rId3"/>
              </a:rPr>
              <a:t>Classic</a:t>
            </a:r>
            <a:r>
              <a:rPr lang="en-US" dirty="0"/>
              <a:t> 1984</a:t>
            </a:r>
          </a:p>
          <a:p>
            <a:r>
              <a:rPr lang="en-US" dirty="0">
                <a:hlinkClick r:id="rId4"/>
              </a:rPr>
              <a:t>Classic</a:t>
            </a:r>
            <a:r>
              <a:rPr lang="en-US" dirty="0"/>
              <a:t> Pipi</a:t>
            </a:r>
          </a:p>
          <a:p>
            <a:r>
              <a:rPr lang="en-US" dirty="0">
                <a:hlinkClick r:id="rId5"/>
              </a:rPr>
              <a:t>Classic</a:t>
            </a:r>
            <a:r>
              <a:rPr lang="en-US" dirty="0"/>
              <a:t> Alice</a:t>
            </a:r>
          </a:p>
          <a:p>
            <a:r>
              <a:rPr lang="en-US" dirty="0">
                <a:hlinkClick r:id="rId6"/>
              </a:rPr>
              <a:t>Classic </a:t>
            </a:r>
            <a:r>
              <a:rPr lang="en-US" dirty="0"/>
              <a:t>Christmas Carol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7ACB2-B732-41A3-B4FD-074F6C23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F9867-36CC-4569-AFE4-F23CBCA785A2}"/>
              </a:ext>
            </a:extLst>
          </p:cNvPr>
          <p:cNvSpPr txBox="1"/>
          <p:nvPr/>
        </p:nvSpPr>
        <p:spPr>
          <a:xfrm>
            <a:off x="0" y="1246540"/>
            <a:ext cx="9144000" cy="822290"/>
          </a:xfrm>
          <a:prstGeom prst="rect">
            <a:avLst/>
          </a:prstGeom>
          <a:solidFill>
            <a:srgbClr val="AA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2000" dirty="0"/>
          </a:p>
          <a:p>
            <a:pPr marL="631825" algn="l"/>
            <a:r>
              <a:rPr lang="en-US" sz="2400" dirty="0"/>
              <a:t>Not done in Processing, but they give ideas of how short </a:t>
            </a:r>
          </a:p>
          <a:p>
            <a:pPr marL="631825" algn="l"/>
            <a:r>
              <a:rPr lang="en-US" sz="2400" dirty="0"/>
              <a:t>animated stories can be told. </a:t>
            </a:r>
          </a:p>
          <a:p>
            <a:pPr algn="l"/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78F76-9418-4A07-8FF9-188DB484D3E7}"/>
              </a:ext>
            </a:extLst>
          </p:cNvPr>
          <p:cNvSpPr txBox="1">
            <a:spLocks/>
          </p:cNvSpPr>
          <p:nvPr/>
        </p:nvSpPr>
        <p:spPr>
          <a:xfrm>
            <a:off x="4921956" y="2302283"/>
            <a:ext cx="3615972" cy="346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7"/>
              </a:rPr>
              <a:t>Morning </a:t>
            </a:r>
            <a:endParaRPr lang="en-US" dirty="0"/>
          </a:p>
          <a:p>
            <a:r>
              <a:rPr lang="en-US" dirty="0">
                <a:hlinkClick r:id="rId8"/>
              </a:rPr>
              <a:t>Slow motion love </a:t>
            </a:r>
            <a:endParaRPr lang="en-US" dirty="0"/>
          </a:p>
          <a:p>
            <a:r>
              <a:rPr lang="en-US" dirty="0">
                <a:hlinkClick r:id="rId9"/>
              </a:rPr>
              <a:t>Car crash</a:t>
            </a:r>
            <a:endParaRPr lang="en-US" dirty="0"/>
          </a:p>
          <a:p>
            <a:r>
              <a:rPr lang="en-US" dirty="0">
                <a:hlinkClick r:id="rId10"/>
              </a:rPr>
              <a:t>Commercial</a:t>
            </a:r>
            <a:endParaRPr lang="en-US" dirty="0"/>
          </a:p>
          <a:p>
            <a:r>
              <a:rPr lang="en-US" dirty="0">
                <a:hlinkClick r:id="rId11"/>
              </a:rPr>
              <a:t>Commercial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BA64-0827-499D-B533-BA912AC0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C3D9-0FA2-4742-B19B-D651FD70A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moorec.people.cofc.edu/creature_eating.html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D009E-15C0-45BC-9C7D-D8D9436C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2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56E4-7119-49E3-9F8B-270F7FC3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and Rotate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72F2-75D8-4F6D-BED9-DD2E8C1CA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6005"/>
            <a:ext cx="7886700" cy="21029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Rotate – </a:t>
            </a:r>
          </a:p>
          <a:p>
            <a:pPr marL="0" indent="0">
              <a:buNone/>
            </a:pPr>
            <a:r>
              <a:rPr lang="en-US" dirty="0"/>
              <a:t>The coordinate system is rotated around the origin by the given angle (in radians).</a:t>
            </a:r>
          </a:p>
          <a:p>
            <a:pPr marL="0" indent="0">
              <a:buNone/>
            </a:pPr>
            <a:r>
              <a:rPr lang="en-US" dirty="0"/>
              <a:t>rotate( radians 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587D8-1C02-43EF-A3AF-6352BD6B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60114"/>
            <a:ext cx="2057400" cy="365125"/>
          </a:xfrm>
        </p:spPr>
        <p:txBody>
          <a:bodyPr/>
          <a:lstStyle/>
          <a:p>
            <a:fld id="{6BAE449B-A651-C547-8627-49764A228AE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9B07FB-6667-452D-A190-C7E1D03E6553}"/>
              </a:ext>
            </a:extLst>
          </p:cNvPr>
          <p:cNvSpPr txBox="1">
            <a:spLocks/>
          </p:cNvSpPr>
          <p:nvPr/>
        </p:nvSpPr>
        <p:spPr>
          <a:xfrm>
            <a:off x="628650" y="3732836"/>
            <a:ext cx="7886700" cy="2102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Translate – </a:t>
            </a:r>
          </a:p>
          <a:p>
            <a:pPr marL="0" indent="0">
              <a:buNone/>
            </a:pPr>
            <a:r>
              <a:rPr lang="en-US" dirty="0"/>
              <a:t>Specifies how much to displace objects on the x, y,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z </a:t>
            </a:r>
            <a:r>
              <a:rPr lang="en-US" dirty="0"/>
              <a:t>axes. </a:t>
            </a:r>
          </a:p>
          <a:p>
            <a:pPr marL="0" indent="0">
              <a:buNone/>
            </a:pPr>
            <a:r>
              <a:rPr lang="en-US" dirty="0"/>
              <a:t>translate(x, y);</a:t>
            </a:r>
          </a:p>
        </p:txBody>
      </p:sp>
    </p:spTree>
    <p:extLst>
      <p:ext uri="{BB962C8B-B14F-4D97-AF65-F5344CB8AC3E}">
        <p14:creationId xmlns:p14="http://schemas.microsoft.com/office/powerpoint/2010/main" val="36124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F7D3-791A-43BF-92F9-723B6845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8C4B9-0809-40BF-B63B-DC8E6980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1" y="0"/>
            <a:ext cx="7298765" cy="6858000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E98C203-ADFD-4085-9FA9-C96238EC25E4}"/>
              </a:ext>
            </a:extLst>
          </p:cNvPr>
          <p:cNvSpPr/>
          <p:nvPr/>
        </p:nvSpPr>
        <p:spPr>
          <a:xfrm rot="2425754">
            <a:off x="6747717" y="-401672"/>
            <a:ext cx="3249921" cy="1831985"/>
          </a:xfrm>
          <a:prstGeom prst="triangle">
            <a:avLst>
              <a:gd name="adj" fmla="val 59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419166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F7D3-791A-43BF-92F9-723B6845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7FE1F-2529-4F01-9441-AC275FF76C3D}"/>
              </a:ext>
            </a:extLst>
          </p:cNvPr>
          <p:cNvSpPr/>
          <p:nvPr/>
        </p:nvSpPr>
        <p:spPr>
          <a:xfrm rot="18334577">
            <a:off x="1466850" y="1264553"/>
            <a:ext cx="24384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676CA-B5EC-448D-8BA2-B1C573974F3B}"/>
              </a:ext>
            </a:extLst>
          </p:cNvPr>
          <p:cNvSpPr/>
          <p:nvPr/>
        </p:nvSpPr>
        <p:spPr>
          <a:xfrm>
            <a:off x="1951442" y="2820728"/>
            <a:ext cx="4225116" cy="47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5070C-09F9-4D4E-99ED-3B63567050D8}"/>
              </a:ext>
            </a:extLst>
          </p:cNvPr>
          <p:cNvSpPr txBox="1"/>
          <p:nvPr/>
        </p:nvSpPr>
        <p:spPr>
          <a:xfrm>
            <a:off x="1213577" y="3976915"/>
            <a:ext cx="547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USE: </a:t>
            </a:r>
          </a:p>
          <a:p>
            <a:pPr marL="465138"/>
            <a:r>
              <a:rPr lang="en-US" sz="2400" dirty="0"/>
              <a:t>translate</a:t>
            </a:r>
          </a:p>
          <a:p>
            <a:pPr marL="465138"/>
            <a:r>
              <a:rPr lang="en-US" sz="2400" dirty="0"/>
              <a:t>rotate</a:t>
            </a:r>
          </a:p>
          <a:p>
            <a:pPr marL="465138"/>
            <a:r>
              <a:rPr lang="en-US" sz="2400" dirty="0" err="1"/>
              <a:t>pushmatrix</a:t>
            </a:r>
            <a:endParaRPr lang="en-US" sz="2400" dirty="0"/>
          </a:p>
          <a:p>
            <a:pPr marL="465138"/>
            <a:r>
              <a:rPr lang="en-US" sz="2400" dirty="0" err="1"/>
              <a:t>popmatrix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74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leston1.potx" id="{2C810BCF-E144-4578-8F0F-A940CF3148EC}" vid="{AA996BBA-8562-4573-BEC0-9DBEFEC807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charleston1</Template>
  <TotalTime>576</TotalTime>
  <Words>967</Words>
  <Application>Microsoft Office PowerPoint</Application>
  <PresentationFormat>On-screen Show (4:3)</PresentationFormat>
  <Paragraphs>182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AvenirNext LT Pro</vt:lpstr>
      <vt:lpstr>AvenirNext LT Pro Medium</vt:lpstr>
      <vt:lpstr>Calibri</vt:lpstr>
      <vt:lpstr>Calibri Light</vt:lpstr>
      <vt:lpstr>Courier New</vt:lpstr>
      <vt:lpstr>Gill Sans MT</vt:lpstr>
      <vt:lpstr>Gill Sans Nova</vt:lpstr>
      <vt:lpstr>Times New Roman</vt:lpstr>
      <vt:lpstr>Office Theme</vt:lpstr>
      <vt:lpstr>PowerPoint Presentation</vt:lpstr>
      <vt:lpstr>PowerPoint Presentation</vt:lpstr>
      <vt:lpstr>PowerPoint Presentation</vt:lpstr>
      <vt:lpstr>More on Semester Project #1</vt:lpstr>
      <vt:lpstr>More Examples</vt:lpstr>
      <vt:lpstr>Eating action </vt:lpstr>
      <vt:lpstr>Translate and Rotate </vt:lpstr>
      <vt:lpstr>PowerPoint Presentation</vt:lpstr>
      <vt:lpstr>PowerPoint Presentation</vt:lpstr>
      <vt:lpstr>Next is slide #2 from Chap 6 pptx</vt:lpstr>
      <vt:lpstr>PowerPoint Presentation</vt:lpstr>
      <vt:lpstr>Another Example</vt:lpstr>
      <vt:lpstr>Wednesday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Moore</dc:creator>
  <cp:lastModifiedBy>Moore, Christine Linen</cp:lastModifiedBy>
  <cp:revision>17</cp:revision>
  <dcterms:created xsi:type="dcterms:W3CDTF">2021-10-11T10:07:38Z</dcterms:created>
  <dcterms:modified xsi:type="dcterms:W3CDTF">2021-10-13T16:26:18Z</dcterms:modified>
</cp:coreProperties>
</file>