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Lst>
  <p:notesMasterIdLst>
    <p:notesMasterId r:id="rId53"/>
  </p:notesMasterIdLst>
  <p:handoutMasterIdLst>
    <p:handoutMasterId r:id="rId54"/>
  </p:handoutMasterIdLst>
  <p:sldIdLst>
    <p:sldId id="256" r:id="rId2"/>
    <p:sldId id="258" r:id="rId3"/>
    <p:sldId id="259" r:id="rId4"/>
    <p:sldId id="260" r:id="rId5"/>
    <p:sldId id="261" r:id="rId6"/>
    <p:sldId id="262" r:id="rId7"/>
    <p:sldId id="263" r:id="rId8"/>
    <p:sldId id="264" r:id="rId9"/>
    <p:sldId id="300" r:id="rId10"/>
    <p:sldId id="265" r:id="rId11"/>
    <p:sldId id="266" r:id="rId12"/>
    <p:sldId id="267" r:id="rId13"/>
    <p:sldId id="268" r:id="rId14"/>
    <p:sldId id="269" r:id="rId15"/>
    <p:sldId id="270" r:id="rId16"/>
    <p:sldId id="297" r:id="rId17"/>
    <p:sldId id="298" r:id="rId18"/>
    <p:sldId id="272" r:id="rId19"/>
    <p:sldId id="273" r:id="rId20"/>
    <p:sldId id="301" r:id="rId21"/>
    <p:sldId id="274" r:id="rId22"/>
    <p:sldId id="275" r:id="rId23"/>
    <p:sldId id="276" r:id="rId24"/>
    <p:sldId id="302" r:id="rId25"/>
    <p:sldId id="303" r:id="rId26"/>
    <p:sldId id="304" r:id="rId27"/>
    <p:sldId id="305" r:id="rId28"/>
    <p:sldId id="277" r:id="rId29"/>
    <p:sldId id="278" r:id="rId30"/>
    <p:sldId id="279" r:id="rId31"/>
    <p:sldId id="280" r:id="rId32"/>
    <p:sldId id="306" r:id="rId33"/>
    <p:sldId id="307" r:id="rId34"/>
    <p:sldId id="281" r:id="rId35"/>
    <p:sldId id="299" r:id="rId36"/>
    <p:sldId id="284" r:id="rId37"/>
    <p:sldId id="285" r:id="rId38"/>
    <p:sldId id="286" r:id="rId39"/>
    <p:sldId id="287" r:id="rId40"/>
    <p:sldId id="288" r:id="rId41"/>
    <p:sldId id="289" r:id="rId42"/>
    <p:sldId id="290" r:id="rId43"/>
    <p:sldId id="291" r:id="rId44"/>
    <p:sldId id="292" r:id="rId45"/>
    <p:sldId id="293" r:id="rId46"/>
    <p:sldId id="294" r:id="rId47"/>
    <p:sldId id="308" r:id="rId48"/>
    <p:sldId id="309" r:id="rId49"/>
    <p:sldId id="310" r:id="rId50"/>
    <p:sldId id="295" r:id="rId51"/>
    <p:sldId id="296" r:id="rId5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0396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86433" autoAdjust="0"/>
  </p:normalViewPr>
  <p:slideViewPr>
    <p:cSldViewPr>
      <p:cViewPr varScale="1">
        <p:scale>
          <a:sx n="81" d="100"/>
          <a:sy n="81" d="100"/>
        </p:scale>
        <p:origin x="4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fld id="{94633A84-D730-4DB1-B585-7559B92CE5D8}" type="datetimeFigureOut">
              <a:rPr lang="en-US"/>
              <a:pPr>
                <a:defRPr/>
              </a:pPr>
              <a:t>3/27/2024</a:t>
            </a:fld>
            <a:endParaRPr lang="en-US"/>
          </a:p>
        </p:txBody>
      </p:sp>
      <p:sp>
        <p:nvSpPr>
          <p:cNvPr id="2765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_number_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5800" y="1143000"/>
            <a:ext cx="7772400" cy="553998"/>
          </a:xfrm>
        </p:spPr>
        <p:txBody>
          <a:bodyPr lIns="0" tIns="0" rIns="0" bIns="0" anchor="t" anchorCtr="0">
            <a:spAutoFit/>
          </a:bodyPr>
          <a:lstStyle>
            <a:lvl1pPr>
              <a:defRPr sz="3600" b="1" i="0" baseline="0">
                <a:solidFill>
                  <a:srgbClr val="000099"/>
                </a:solidFill>
              </a:defRPr>
            </a:lvl1pPr>
          </a:lstStyle>
          <a:p>
            <a:r>
              <a:rPr lang="en-US" dirty="0"/>
              <a:t>Chapter number</a:t>
            </a:r>
          </a:p>
        </p:txBody>
      </p:sp>
      <p:sp>
        <p:nvSpPr>
          <p:cNvPr id="7" name="Text Placeholder 7"/>
          <p:cNvSpPr>
            <a:spLocks noGrp="1"/>
          </p:cNvSpPr>
          <p:nvPr>
            <p:ph type="body" sz="quarter" idx="13" hasCustomPrompt="1"/>
          </p:nvPr>
        </p:nvSpPr>
        <p:spPr>
          <a:xfrm>
            <a:off x="1905000" y="2209800"/>
            <a:ext cx="5334000" cy="2971800"/>
          </a:xfrm>
        </p:spPr>
        <p:txBody>
          <a:bodyPr/>
          <a:lstStyle>
            <a:lvl1pPr marL="0" indent="0" algn="ctr">
              <a:buNone/>
              <a:defRPr sz="4800" b="1" baseline="0"/>
            </a:lvl1pPr>
          </a:lstStyle>
          <a:p>
            <a:pPr lvl="0"/>
            <a:r>
              <a:rPr lang="en-US" dirty="0"/>
              <a:t>Chapter title</a:t>
            </a:r>
          </a:p>
        </p:txBody>
      </p:sp>
      <p:sp>
        <p:nvSpPr>
          <p:cNvPr id="3" name="Date Placeholder 2"/>
          <p:cNvSpPr>
            <a:spLocks noGrp="1"/>
          </p:cNvSpPr>
          <p:nvPr>
            <p:ph type="dt" sz="half" idx="10"/>
          </p:nvPr>
        </p:nvSpPr>
        <p:spPr/>
        <p:txBody>
          <a:bodyPr/>
          <a:lstStyle/>
          <a:p>
            <a:pPr>
              <a:defRPr/>
            </a:pPr>
            <a:r>
              <a:rPr lang="en-US" dirty="0" err="1"/>
              <a:t>Murach's</a:t>
            </a:r>
            <a:r>
              <a:rPr lang="en-US" dirty="0"/>
              <a:t> HTML and CSS, 5th Edition</a:t>
            </a:r>
          </a:p>
        </p:txBody>
      </p:sp>
      <p:sp>
        <p:nvSpPr>
          <p:cNvPr id="4" name="Footer Placeholder 3"/>
          <p:cNvSpPr>
            <a:spLocks noGrp="1"/>
          </p:cNvSpPr>
          <p:nvPr>
            <p:ph type="ftr" sz="quarter" idx="11"/>
          </p:nvPr>
        </p:nvSpPr>
        <p:spPr/>
        <p:txBody>
          <a:bodyPr/>
          <a:lstStyle/>
          <a:p>
            <a:pPr>
              <a:defRPr/>
            </a:pPr>
            <a:r>
              <a:rPr lang="en-US"/>
              <a:t>© 2022, Mike Murach &amp; Associates, Inc.</a:t>
            </a: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C8,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90320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_Text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8" name="Table Placeholder 7">
            <a:extLst>
              <a:ext uri="{FF2B5EF4-FFF2-40B4-BE49-F238E27FC236}">
                <a16:creationId xmlns:a16="http://schemas.microsoft.com/office/drawing/2014/main" id="{BA428B99-D0BB-4B7F-A30C-E347F02920DF}"/>
              </a:ext>
            </a:extLst>
          </p:cNvPr>
          <p:cNvSpPr>
            <a:spLocks noGrp="1"/>
          </p:cNvSpPr>
          <p:nvPr>
            <p:ph type="tbl" sz="quarter" idx="16" hasCustomPrompt="1"/>
          </p:nvPr>
        </p:nvSpPr>
        <p:spPr>
          <a:xfrm>
            <a:off x="914400" y="1143000"/>
            <a:ext cx="7315200" cy="2438400"/>
          </a:xfrm>
        </p:spPr>
        <p:txBody>
          <a:bodyPr/>
          <a:lstStyle>
            <a:lvl1pPr marL="0" indent="0">
              <a:buNone/>
              <a:defRPr/>
            </a:lvl1pPr>
          </a:lstStyle>
          <a:p>
            <a:r>
              <a:rPr lang="en-US" dirty="0"/>
              <a:t>Click to insert table</a:t>
            </a:r>
          </a:p>
        </p:txBody>
      </p:sp>
      <p:sp>
        <p:nvSpPr>
          <p:cNvPr id="10" name="Text Placeholder 9"/>
          <p:cNvSpPr>
            <a:spLocks noGrp="1"/>
          </p:cNvSpPr>
          <p:nvPr>
            <p:ph type="body" sz="quarter" idx="15"/>
          </p:nvPr>
        </p:nvSpPr>
        <p:spPr>
          <a:xfrm>
            <a:off x="838200" y="3733800"/>
            <a:ext cx="7391400" cy="2209799"/>
          </a:xfrm>
        </p:spPr>
        <p:txBody>
          <a:bodyPr/>
          <a:lstStyle>
            <a:lvl1pPr marL="0" indent="0">
              <a:buNone/>
              <a:defRPr sz="2000"/>
            </a:lvl1pPr>
          </a:lstStyle>
          <a:p>
            <a:pPr lvl="0"/>
            <a:r>
              <a:rPr lang="en-US"/>
              <a:t>Click to edit Master text styles</a:t>
            </a:r>
          </a:p>
        </p:txBody>
      </p:sp>
      <p:sp>
        <p:nvSpPr>
          <p:cNvPr id="3" name="Date Placeholder 1"/>
          <p:cNvSpPr>
            <a:spLocks noGrp="1"/>
          </p:cNvSpPr>
          <p:nvPr>
            <p:ph type="dt" sz="half" idx="10"/>
          </p:nvPr>
        </p:nvSpPr>
        <p:spPr>
          <a:ln/>
        </p:spPr>
        <p:txBody>
          <a:bodyPr/>
          <a:lstStyle>
            <a:lvl1pPr>
              <a:defRPr sz="1800"/>
            </a:lvl1pPr>
          </a:lstStyle>
          <a:p>
            <a:pPr>
              <a:defRPr/>
            </a:pPr>
            <a:r>
              <a:rPr lang="en-US" dirty="0" err="1"/>
              <a:t>Murach's</a:t>
            </a:r>
            <a:r>
              <a:rPr lang="en-US" dirty="0"/>
              <a:t> HTML and CSS, 5th Edition</a:t>
            </a:r>
          </a:p>
        </p:txBody>
      </p:sp>
      <p:sp>
        <p:nvSpPr>
          <p:cNvPr id="4" name="Footer Placeholder 2"/>
          <p:cNvSpPr>
            <a:spLocks noGrp="1"/>
          </p:cNvSpPr>
          <p:nvPr>
            <p:ph type="ftr" sz="quarter" idx="11"/>
          </p:nvPr>
        </p:nvSpPr>
        <p:spPr>
          <a:ln/>
        </p:spPr>
        <p:txBody>
          <a:bodyPr/>
          <a:lstStyle>
            <a:lvl1pPr>
              <a:defRPr/>
            </a:lvl1pPr>
          </a:lstStyle>
          <a:p>
            <a:pPr>
              <a:defRPr/>
            </a:pPr>
            <a:r>
              <a:rPr lang="en-US"/>
              <a:t>© 2022, Mike Murach &amp; Associates, Inc.</a:t>
            </a:r>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dirty="0"/>
          </a:p>
          <a:p>
            <a:pPr algn="r">
              <a:defRPr/>
            </a:pPr>
            <a:r>
              <a:rPr lang="en-US" sz="900" dirty="0">
                <a:solidFill>
                  <a:schemeClr val="bg1"/>
                </a:solidFill>
                <a:latin typeface="Arial Narrow" pitchFamily="34" charset="0"/>
              </a:rPr>
              <a:t>C8, Slide </a:t>
            </a:r>
            <a:fld id="{5ECE9829-65B2-40C6-AEFF-7C648FF56A9C}" type="slidenum">
              <a:rPr lang="en-US" sz="900" smtClean="0">
                <a:solidFill>
                  <a:schemeClr val="bg1"/>
                </a:solidFill>
                <a:latin typeface="Arial Narrow" pitchFamily="34" charset="0"/>
              </a:rPr>
              <a:pPr algn="r">
                <a:defRPr/>
              </a:pPr>
              <a:t>‹#›</a:t>
            </a:fld>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70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Image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Content Placeholder 6"/>
          <p:cNvSpPr>
            <a:spLocks noGrp="1"/>
          </p:cNvSpPr>
          <p:nvPr>
            <p:ph sz="quarter" idx="13" hasCustomPrompt="1"/>
          </p:nvPr>
        </p:nvSpPr>
        <p:spPr>
          <a:xfrm>
            <a:off x="914400" y="1066800"/>
            <a:ext cx="7315200" cy="2514600"/>
          </a:xfrm>
        </p:spPr>
        <p:txBody>
          <a:bodyPr/>
          <a:lstStyle>
            <a:lvl1pPr marL="0" indent="0">
              <a:buNone/>
              <a:defRPr/>
            </a:lvl1pPr>
          </a:lstStyle>
          <a:p>
            <a:pPr lvl="0"/>
            <a:r>
              <a:rPr lang="en-US" dirty="0"/>
              <a:t>Click to insert image</a:t>
            </a:r>
          </a:p>
        </p:txBody>
      </p:sp>
      <p:sp>
        <p:nvSpPr>
          <p:cNvPr id="8" name="Text Placeholder 7"/>
          <p:cNvSpPr>
            <a:spLocks noGrp="1"/>
          </p:cNvSpPr>
          <p:nvPr>
            <p:ph type="body" sz="quarter" idx="14" hasCustomPrompt="1"/>
          </p:nvPr>
        </p:nvSpPr>
        <p:spPr>
          <a:xfrm>
            <a:off x="838200" y="3730079"/>
            <a:ext cx="7391400" cy="457200"/>
          </a:xfrm>
        </p:spPr>
        <p:txBody>
          <a:bodyPr/>
          <a:lstStyle>
            <a:lvl1pPr marL="0" indent="0">
              <a:buNone/>
              <a:defRPr sz="2400" b="1">
                <a:solidFill>
                  <a:srgbClr val="000099"/>
                </a:solidFill>
                <a:latin typeface="+mj-lt"/>
              </a:defRPr>
            </a:lvl1pPr>
          </a:lstStyle>
          <a:p>
            <a:pPr lvl="0"/>
            <a:r>
              <a:rPr lang="en-US" dirty="0"/>
              <a:t>Click to edit Master heading style</a:t>
            </a:r>
          </a:p>
        </p:txBody>
      </p:sp>
      <p:sp>
        <p:nvSpPr>
          <p:cNvPr id="9" name="Content Placeholder 8"/>
          <p:cNvSpPr>
            <a:spLocks noGrp="1"/>
          </p:cNvSpPr>
          <p:nvPr>
            <p:ph sz="quarter" idx="15" hasCustomPrompt="1"/>
          </p:nvPr>
        </p:nvSpPr>
        <p:spPr>
          <a:xfrm>
            <a:off x="914400" y="4267200"/>
            <a:ext cx="7315200" cy="1676400"/>
          </a:xfrm>
        </p:spPr>
        <p:txBody>
          <a:bodyPr/>
          <a:lstStyle>
            <a:lvl1pPr marL="0" indent="0">
              <a:buNone/>
              <a:defRPr/>
            </a:lvl1pPr>
          </a:lstStyle>
          <a:p>
            <a:pPr lvl="0"/>
            <a:r>
              <a:rPr lang="en-US" dirty="0"/>
              <a:t>Click to insert image</a:t>
            </a:r>
          </a:p>
        </p:txBody>
      </p:sp>
      <p:sp>
        <p:nvSpPr>
          <p:cNvPr id="3" name="Date Placeholder 1"/>
          <p:cNvSpPr>
            <a:spLocks noGrp="1"/>
          </p:cNvSpPr>
          <p:nvPr>
            <p:ph type="dt" sz="half" idx="10"/>
          </p:nvPr>
        </p:nvSpPr>
        <p:spPr>
          <a:ln/>
        </p:spPr>
        <p:txBody>
          <a:bodyPr/>
          <a:lstStyle>
            <a:lvl1pPr>
              <a:defRPr sz="1800"/>
            </a:lvl1pPr>
          </a:lstStyle>
          <a:p>
            <a:pPr>
              <a:defRPr/>
            </a:pPr>
            <a:r>
              <a:rPr lang="en-US" dirty="0" err="1"/>
              <a:t>Murach's</a:t>
            </a:r>
            <a:r>
              <a:rPr lang="en-US" dirty="0"/>
              <a:t> HTML and CSS, 5th Edition</a:t>
            </a:r>
          </a:p>
        </p:txBody>
      </p:sp>
      <p:sp>
        <p:nvSpPr>
          <p:cNvPr id="4" name="Footer Placeholder 2"/>
          <p:cNvSpPr>
            <a:spLocks noGrp="1"/>
          </p:cNvSpPr>
          <p:nvPr>
            <p:ph type="ftr" sz="quarter" idx="11"/>
          </p:nvPr>
        </p:nvSpPr>
        <p:spPr>
          <a:ln/>
        </p:spPr>
        <p:txBody>
          <a:bodyPr/>
          <a:lstStyle>
            <a:lvl1pPr>
              <a:defRPr/>
            </a:lvl1pPr>
          </a:lstStyle>
          <a:p>
            <a:pPr>
              <a:defRPr/>
            </a:pPr>
            <a:r>
              <a:rPr lang="en-US"/>
              <a:t>© 2022, Mike Murach &amp; Associates, Inc.</a:t>
            </a:r>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dirty="0"/>
          </a:p>
          <a:p>
            <a:pPr algn="r">
              <a:defRPr/>
            </a:pPr>
            <a:r>
              <a:rPr lang="en-US" sz="900" dirty="0">
                <a:solidFill>
                  <a:schemeClr val="bg1"/>
                </a:solidFill>
                <a:latin typeface="Arial Narrow" pitchFamily="34" charset="0"/>
              </a:rPr>
              <a:t>C8, Slide </a:t>
            </a:r>
            <a:fld id="{5ECE9829-65B2-40C6-AEFF-7C648FF56A9C}" type="slidenum">
              <a:rPr lang="en-US" sz="900" smtClean="0">
                <a:solidFill>
                  <a:schemeClr val="bg1"/>
                </a:solidFill>
                <a:latin typeface="Arial Narrow" pitchFamily="34" charset="0"/>
              </a:rPr>
              <a:pPr algn="r">
                <a:defRPr/>
              </a:pPr>
              <a:t>‹#›</a:t>
            </a:fld>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106814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Image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10" name="Text Placeholder 9"/>
          <p:cNvSpPr>
            <a:spLocks noGrp="1"/>
          </p:cNvSpPr>
          <p:nvPr>
            <p:ph type="body" sz="quarter" idx="15"/>
          </p:nvPr>
        </p:nvSpPr>
        <p:spPr>
          <a:xfrm>
            <a:off x="812800" y="1062758"/>
            <a:ext cx="7391400" cy="2213842"/>
          </a:xfrm>
        </p:spPr>
        <p:txBody>
          <a:bodyPr/>
          <a:lstStyle>
            <a:lvl1pPr marL="0" indent="0">
              <a:buNone/>
              <a:defRPr sz="2000"/>
            </a:lvl1pPr>
          </a:lstStyle>
          <a:p>
            <a:pPr lvl="0"/>
            <a:r>
              <a:rPr lang="en-US"/>
              <a:t>Click to edit Master text styles</a:t>
            </a:r>
          </a:p>
        </p:txBody>
      </p:sp>
      <p:sp>
        <p:nvSpPr>
          <p:cNvPr id="7" name="Content Placeholder 6"/>
          <p:cNvSpPr>
            <a:spLocks noGrp="1"/>
          </p:cNvSpPr>
          <p:nvPr>
            <p:ph sz="quarter" idx="13" hasCustomPrompt="1"/>
          </p:nvPr>
        </p:nvSpPr>
        <p:spPr>
          <a:xfrm>
            <a:off x="812800" y="3319598"/>
            <a:ext cx="7315200" cy="2438400"/>
          </a:xfrm>
        </p:spPr>
        <p:txBody>
          <a:bodyPr/>
          <a:lstStyle>
            <a:lvl1pPr marL="0" indent="0">
              <a:buNone/>
              <a:defRPr/>
            </a:lvl1pPr>
          </a:lstStyle>
          <a:p>
            <a:pPr lvl="0"/>
            <a:r>
              <a:rPr lang="en-US" dirty="0"/>
              <a:t>Click to insert image</a:t>
            </a:r>
          </a:p>
        </p:txBody>
      </p:sp>
      <p:sp>
        <p:nvSpPr>
          <p:cNvPr id="3" name="Date Placeholder 1"/>
          <p:cNvSpPr>
            <a:spLocks noGrp="1"/>
          </p:cNvSpPr>
          <p:nvPr>
            <p:ph type="dt" sz="half" idx="10"/>
          </p:nvPr>
        </p:nvSpPr>
        <p:spPr>
          <a:ln/>
        </p:spPr>
        <p:txBody>
          <a:bodyPr/>
          <a:lstStyle>
            <a:lvl1pPr>
              <a:defRPr sz="1800"/>
            </a:lvl1pPr>
          </a:lstStyle>
          <a:p>
            <a:pPr>
              <a:defRPr/>
            </a:pPr>
            <a:r>
              <a:rPr lang="en-US" dirty="0" err="1"/>
              <a:t>Murach's</a:t>
            </a:r>
            <a:r>
              <a:rPr lang="en-US" dirty="0"/>
              <a:t> HTML and CSS, 5th Edition</a:t>
            </a:r>
          </a:p>
        </p:txBody>
      </p:sp>
      <p:sp>
        <p:nvSpPr>
          <p:cNvPr id="4" name="Footer Placeholder 2"/>
          <p:cNvSpPr>
            <a:spLocks noGrp="1"/>
          </p:cNvSpPr>
          <p:nvPr>
            <p:ph type="ftr" sz="quarter" idx="11"/>
          </p:nvPr>
        </p:nvSpPr>
        <p:spPr>
          <a:ln/>
        </p:spPr>
        <p:txBody>
          <a:bodyPr/>
          <a:lstStyle>
            <a:lvl1pPr>
              <a:defRPr/>
            </a:lvl1pPr>
          </a:lstStyle>
          <a:p>
            <a:pPr>
              <a:defRPr/>
            </a:pPr>
            <a:r>
              <a:rPr lang="en-US"/>
              <a:t>© 2022, Mike Murach &amp; Associates, Inc.</a:t>
            </a:r>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dirty="0"/>
          </a:p>
          <a:p>
            <a:pPr algn="r">
              <a:defRPr/>
            </a:pPr>
            <a:r>
              <a:rPr lang="en-US" sz="900" dirty="0">
                <a:solidFill>
                  <a:schemeClr val="bg1"/>
                </a:solidFill>
                <a:latin typeface="Arial Narrow" pitchFamily="34" charset="0"/>
              </a:rPr>
              <a:t>C8, Slide </a:t>
            </a:r>
            <a:fld id="{5ECE9829-65B2-40C6-AEFF-7C648FF56A9C}" type="slidenum">
              <a:rPr lang="en-US" sz="900" smtClean="0">
                <a:solidFill>
                  <a:schemeClr val="bg1"/>
                </a:solidFill>
                <a:latin typeface="Arial Narrow" pitchFamily="34" charset="0"/>
              </a:rPr>
              <a:pPr algn="r">
                <a:defRPr/>
              </a:pPr>
              <a:t>‹#›</a:t>
            </a:fld>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514097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_Image_Text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10" name="Text Placeholder 9"/>
          <p:cNvSpPr>
            <a:spLocks noGrp="1"/>
          </p:cNvSpPr>
          <p:nvPr>
            <p:ph type="body" sz="quarter" idx="15"/>
          </p:nvPr>
        </p:nvSpPr>
        <p:spPr>
          <a:xfrm>
            <a:off x="812800" y="1062758"/>
            <a:ext cx="7391400" cy="1756642"/>
          </a:xfrm>
        </p:spPr>
        <p:txBody>
          <a:bodyPr/>
          <a:lstStyle>
            <a:lvl1pPr marL="0" indent="0">
              <a:buNone/>
              <a:defRPr sz="2000"/>
            </a:lvl1pPr>
          </a:lstStyle>
          <a:p>
            <a:pPr lvl="0"/>
            <a:r>
              <a:rPr lang="en-US"/>
              <a:t>Click to edit Master text styles</a:t>
            </a:r>
          </a:p>
        </p:txBody>
      </p:sp>
      <p:sp>
        <p:nvSpPr>
          <p:cNvPr id="7" name="Content Placeholder 6"/>
          <p:cNvSpPr>
            <a:spLocks noGrp="1"/>
          </p:cNvSpPr>
          <p:nvPr>
            <p:ph sz="quarter" idx="13" hasCustomPrompt="1"/>
          </p:nvPr>
        </p:nvSpPr>
        <p:spPr>
          <a:xfrm>
            <a:off x="812800" y="2895600"/>
            <a:ext cx="7315200" cy="1633402"/>
          </a:xfrm>
        </p:spPr>
        <p:txBody>
          <a:bodyPr/>
          <a:lstStyle>
            <a:lvl1pPr marL="0" indent="0">
              <a:buNone/>
              <a:defRPr/>
            </a:lvl1pPr>
          </a:lstStyle>
          <a:p>
            <a:pPr lvl="0"/>
            <a:r>
              <a:rPr lang="en-US" dirty="0"/>
              <a:t>Click to insert image</a:t>
            </a:r>
          </a:p>
        </p:txBody>
      </p:sp>
      <p:sp>
        <p:nvSpPr>
          <p:cNvPr id="9" name="Text Placeholder 9"/>
          <p:cNvSpPr>
            <a:spLocks noGrp="1"/>
          </p:cNvSpPr>
          <p:nvPr>
            <p:ph type="body" sz="quarter" idx="16"/>
          </p:nvPr>
        </p:nvSpPr>
        <p:spPr>
          <a:xfrm>
            <a:off x="812800" y="4605202"/>
            <a:ext cx="7391400" cy="1414598"/>
          </a:xfrm>
        </p:spPr>
        <p:txBody>
          <a:bodyPr/>
          <a:lstStyle>
            <a:lvl1pPr marL="0" indent="0">
              <a:buNone/>
              <a:defRPr sz="2000"/>
            </a:lvl1pPr>
          </a:lstStyle>
          <a:p>
            <a:pPr lvl="0"/>
            <a:r>
              <a:rPr lang="en-US"/>
              <a:t>Click to edit Master text styles</a:t>
            </a:r>
          </a:p>
        </p:txBody>
      </p:sp>
      <p:sp>
        <p:nvSpPr>
          <p:cNvPr id="3" name="Date Placeholder 1"/>
          <p:cNvSpPr>
            <a:spLocks noGrp="1"/>
          </p:cNvSpPr>
          <p:nvPr>
            <p:ph type="dt" sz="half" idx="10"/>
          </p:nvPr>
        </p:nvSpPr>
        <p:spPr>
          <a:ln/>
        </p:spPr>
        <p:txBody>
          <a:bodyPr/>
          <a:lstStyle>
            <a:lvl1pPr>
              <a:defRPr sz="1800"/>
            </a:lvl1pPr>
          </a:lstStyle>
          <a:p>
            <a:pPr>
              <a:defRPr/>
            </a:pPr>
            <a:r>
              <a:rPr lang="en-US" dirty="0" err="1"/>
              <a:t>Murach's</a:t>
            </a:r>
            <a:r>
              <a:rPr lang="en-US" dirty="0"/>
              <a:t> HTML and CSS, 5th Edition</a:t>
            </a:r>
          </a:p>
        </p:txBody>
      </p:sp>
      <p:sp>
        <p:nvSpPr>
          <p:cNvPr id="4" name="Footer Placeholder 2"/>
          <p:cNvSpPr>
            <a:spLocks noGrp="1"/>
          </p:cNvSpPr>
          <p:nvPr>
            <p:ph type="ftr" sz="quarter" idx="11"/>
          </p:nvPr>
        </p:nvSpPr>
        <p:spPr>
          <a:ln/>
        </p:spPr>
        <p:txBody>
          <a:bodyPr/>
          <a:lstStyle>
            <a:lvl1pPr>
              <a:defRPr/>
            </a:lvl1pPr>
          </a:lstStyle>
          <a:p>
            <a:pPr>
              <a:defRPr/>
            </a:pPr>
            <a:r>
              <a:rPr lang="en-US"/>
              <a:t>© 2022, Mike Murach &amp; Associates, Inc.</a:t>
            </a:r>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dirty="0"/>
          </a:p>
          <a:p>
            <a:pPr algn="r">
              <a:defRPr/>
            </a:pPr>
            <a:r>
              <a:rPr lang="en-US" sz="900" dirty="0">
                <a:solidFill>
                  <a:schemeClr val="bg1"/>
                </a:solidFill>
                <a:latin typeface="Arial Narrow" pitchFamily="34" charset="0"/>
              </a:rPr>
              <a:t>C8, Slide </a:t>
            </a:r>
            <a:fld id="{5ECE9829-65B2-40C6-AEFF-7C648FF56A9C}" type="slidenum">
              <a:rPr lang="en-US" sz="900" smtClean="0">
                <a:solidFill>
                  <a:schemeClr val="bg1"/>
                </a:solidFill>
                <a:latin typeface="Arial Narrow" pitchFamily="34" charset="0"/>
              </a:rPr>
              <a:pPr algn="r">
                <a:defRPr/>
              </a:pPr>
              <a:t>‹#›</a:t>
            </a:fld>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2602246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mage_Image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Content Placeholder 6"/>
          <p:cNvSpPr>
            <a:spLocks noGrp="1"/>
          </p:cNvSpPr>
          <p:nvPr>
            <p:ph sz="quarter" idx="13"/>
          </p:nvPr>
        </p:nvSpPr>
        <p:spPr>
          <a:xfrm>
            <a:off x="914400" y="1143000"/>
            <a:ext cx="7315200" cy="2057400"/>
          </a:xfrm>
        </p:spPr>
        <p:txBody>
          <a:bodyPr/>
          <a:lstStyle>
            <a:lvl1pPr marL="0" indent="0">
              <a:buNone/>
              <a:defRPr/>
            </a:lvl1pPr>
          </a:lstStyle>
          <a:p>
            <a:pPr lvl="0"/>
            <a:r>
              <a:rPr lang="en-US"/>
              <a:t>Edit Master text styles</a:t>
            </a:r>
          </a:p>
        </p:txBody>
      </p:sp>
      <p:sp>
        <p:nvSpPr>
          <p:cNvPr id="3" name="Date Placeholder 2">
            <a:extLst>
              <a:ext uri="{FF2B5EF4-FFF2-40B4-BE49-F238E27FC236}">
                <a16:creationId xmlns:a16="http://schemas.microsoft.com/office/drawing/2014/main" id="{03A7B6BB-4346-41AB-8BAF-8B6DEFB48F7A}"/>
              </a:ext>
            </a:extLst>
          </p:cNvPr>
          <p:cNvSpPr>
            <a:spLocks noGrp="1"/>
          </p:cNvSpPr>
          <p:nvPr>
            <p:ph type="dt" sz="half" idx="14"/>
          </p:nvPr>
        </p:nvSpPr>
        <p:spPr/>
        <p:txBody>
          <a:bodyPr/>
          <a:lstStyle/>
          <a:p>
            <a:pPr>
              <a:defRPr/>
            </a:pPr>
            <a:r>
              <a:rPr lang="en-US" dirty="0" err="1"/>
              <a:t>Murach's</a:t>
            </a:r>
            <a:r>
              <a:rPr lang="en-US" dirty="0"/>
              <a:t> HTML and CSS, 5th Edition</a:t>
            </a:r>
          </a:p>
        </p:txBody>
      </p:sp>
      <p:sp>
        <p:nvSpPr>
          <p:cNvPr id="4" name="Footer Placeholder 3">
            <a:extLst>
              <a:ext uri="{FF2B5EF4-FFF2-40B4-BE49-F238E27FC236}">
                <a16:creationId xmlns:a16="http://schemas.microsoft.com/office/drawing/2014/main" id="{C3A322FD-6B4A-490F-ACE4-6D1F18620472}"/>
              </a:ext>
            </a:extLst>
          </p:cNvPr>
          <p:cNvSpPr>
            <a:spLocks noGrp="1"/>
          </p:cNvSpPr>
          <p:nvPr>
            <p:ph type="ftr" sz="quarter" idx="15"/>
          </p:nvPr>
        </p:nvSpPr>
        <p:spPr/>
        <p:txBody>
          <a:bodyPr/>
          <a:lstStyle/>
          <a:p>
            <a:pPr>
              <a:defRPr/>
            </a:pPr>
            <a:r>
              <a:rPr lang="en-US" dirty="0"/>
              <a:t>© 2022, Mike Murach &amp; Associates, Inc.</a:t>
            </a:r>
          </a:p>
        </p:txBody>
      </p:sp>
      <p:sp>
        <p:nvSpPr>
          <p:cNvPr id="6" name="Slide Number Placeholder 5">
            <a:extLst>
              <a:ext uri="{FF2B5EF4-FFF2-40B4-BE49-F238E27FC236}">
                <a16:creationId xmlns:a16="http://schemas.microsoft.com/office/drawing/2014/main" id="{CBEB5B42-F45F-4D47-A4D6-D98ACFA3A4E4}"/>
              </a:ext>
            </a:extLst>
          </p:cNvPr>
          <p:cNvSpPr>
            <a:spLocks noGrp="1"/>
          </p:cNvSpPr>
          <p:nvPr>
            <p:ph type="sldNum" sz="quarter" idx="16"/>
          </p:nvPr>
        </p:nvSpPr>
        <p:spPr/>
        <p:txBody>
          <a:bodyPr/>
          <a:lstStyle/>
          <a:p>
            <a:pPr algn="l">
              <a:defRPr/>
            </a:pPr>
            <a:endParaRPr lang="en-US" sz="1400" dirty="0">
              <a:latin typeface="Times New Roman"/>
            </a:endParaRPr>
          </a:p>
          <a:p>
            <a:pPr>
              <a:defRPr/>
            </a:pPr>
            <a:r>
              <a:rPr lang="en-US" dirty="0">
                <a:solidFill>
                  <a:schemeClr val="bg1"/>
                </a:solidFill>
              </a:rPr>
              <a:t>C8, Slide </a:t>
            </a:r>
            <a:fld id="{BF5C1183-B085-4070-A402-C03A3F977D3D}" type="slidenum">
              <a:rPr lang="en-US" smtClean="0">
                <a:solidFill>
                  <a:schemeClr val="bg1"/>
                </a:solidFill>
              </a:rPr>
              <a:pPr>
                <a:defRPr/>
              </a:pPr>
              <a:t>‹#›</a:t>
            </a:fld>
            <a:endParaRPr lang="en-US" dirty="0">
              <a:solidFill>
                <a:schemeClr val="bg1"/>
              </a:solidFill>
            </a:endParaRPr>
          </a:p>
        </p:txBody>
      </p:sp>
      <p:sp>
        <p:nvSpPr>
          <p:cNvPr id="8" name="Text Placeholder 7"/>
          <p:cNvSpPr>
            <a:spLocks noGrp="1"/>
          </p:cNvSpPr>
          <p:nvPr>
            <p:ph type="body" sz="quarter" idx="17" hasCustomPrompt="1"/>
          </p:nvPr>
        </p:nvSpPr>
        <p:spPr>
          <a:xfrm>
            <a:off x="838200" y="3390900"/>
            <a:ext cx="7315200" cy="381000"/>
          </a:xfrm>
        </p:spPr>
        <p:txBody>
          <a:bodyPr/>
          <a:lstStyle>
            <a:lvl1pPr marL="0" indent="0">
              <a:buNone/>
              <a:defRPr sz="2400" b="1">
                <a:solidFill>
                  <a:srgbClr val="000099"/>
                </a:solidFill>
              </a:defRPr>
            </a:lvl1pPr>
          </a:lstStyle>
          <a:p>
            <a:pPr lvl="0"/>
            <a:r>
              <a:rPr lang="en-US" dirty="0"/>
              <a:t>Click to edit Master header style</a:t>
            </a:r>
          </a:p>
        </p:txBody>
      </p:sp>
      <p:sp>
        <p:nvSpPr>
          <p:cNvPr id="12" name="Content Placeholder 11"/>
          <p:cNvSpPr>
            <a:spLocks noGrp="1"/>
          </p:cNvSpPr>
          <p:nvPr>
            <p:ph sz="quarter" idx="18" hasCustomPrompt="1"/>
          </p:nvPr>
        </p:nvSpPr>
        <p:spPr>
          <a:xfrm>
            <a:off x="914400" y="3886200"/>
            <a:ext cx="7315200" cy="2057400"/>
          </a:xfrm>
        </p:spPr>
        <p:txBody>
          <a:bodyPr/>
          <a:lstStyle>
            <a:lvl1pPr marL="0" indent="0">
              <a:buNone/>
              <a:defRPr/>
            </a:lvl1pPr>
          </a:lstStyle>
          <a:p>
            <a:pPr lvl="0"/>
            <a:r>
              <a:rPr lang="en-US" dirty="0"/>
              <a:t>Edit Master text styles</a:t>
            </a:r>
          </a:p>
        </p:txBody>
      </p:sp>
    </p:spTree>
    <p:extLst>
      <p:ext uri="{BB962C8B-B14F-4D97-AF65-F5344CB8AC3E}">
        <p14:creationId xmlns:p14="http://schemas.microsoft.com/office/powerpoint/2010/main" val="381839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ext_Image_layout">
    <p:spTree>
      <p:nvGrpSpPr>
        <p:cNvPr id="1" name=""/>
        <p:cNvGrpSpPr/>
        <p:nvPr/>
      </p:nvGrpSpPr>
      <p:grpSpPr>
        <a:xfrm>
          <a:off x="0" y="0"/>
          <a:ext cx="0" cy="0"/>
          <a:chOff x="0" y="0"/>
          <a:chExt cx="0" cy="0"/>
        </a:xfrm>
      </p:grpSpPr>
      <p:sp>
        <p:nvSpPr>
          <p:cNvPr id="3" name="Date Placeholder 1"/>
          <p:cNvSpPr>
            <a:spLocks noGrp="1"/>
          </p:cNvSpPr>
          <p:nvPr>
            <p:ph type="dt" sz="half" idx="10"/>
          </p:nvPr>
        </p:nvSpPr>
        <p:spPr>
          <a:ln/>
        </p:spPr>
        <p:txBody>
          <a:bodyPr/>
          <a:lstStyle>
            <a:lvl1pPr>
              <a:defRPr sz="1800"/>
            </a:lvl1pPr>
          </a:lstStyle>
          <a:p>
            <a:pPr>
              <a:defRPr/>
            </a:pPr>
            <a:r>
              <a:rPr lang="en-US" dirty="0" err="1"/>
              <a:t>Murach's</a:t>
            </a:r>
            <a:r>
              <a:rPr lang="en-US" dirty="0"/>
              <a:t> HTML and CSS, 5th Edition</a:t>
            </a:r>
          </a:p>
        </p:txBody>
      </p:sp>
      <p:sp>
        <p:nvSpPr>
          <p:cNvPr id="6" name="Slide Number Placeholder 3"/>
          <p:cNvSpPr>
            <a:spLocks noGrp="1"/>
          </p:cNvSpPr>
          <p:nvPr>
            <p:ph type="sldNum" sz="quarter" idx="12"/>
          </p:nvPr>
        </p:nvSpPr>
        <p:spPr>
          <a:ln/>
        </p:spPr>
        <p:txBody>
          <a:bodyPr/>
          <a:lstStyle>
            <a:lvl1pPr algn="r">
              <a:defRPr sz="900">
                <a:latin typeface="Arial Narrow" panose="020B0606020202030204" pitchFamily="34" charset="0"/>
              </a:defRPr>
            </a:lvl1pPr>
          </a:lstStyle>
          <a:p>
            <a:pPr>
              <a:defRPr/>
            </a:pPr>
            <a:endParaRPr lang="en-US" dirty="0"/>
          </a:p>
          <a:p>
            <a:pPr>
              <a:defRPr/>
            </a:pPr>
            <a:r>
              <a:rPr lang="en-US" dirty="0">
                <a:solidFill>
                  <a:schemeClr val="bg1"/>
                </a:solidFill>
              </a:rPr>
              <a:t>C8, Slide </a:t>
            </a:r>
            <a:fld id="{BF5C1183-B085-4070-A402-C03A3F977D3D}" type="slidenum">
              <a:rPr lang="en-US" smtClean="0">
                <a:solidFill>
                  <a:schemeClr val="bg1"/>
                </a:solidFill>
              </a:rPr>
              <a:pPr>
                <a:defRPr/>
              </a:pPr>
              <a:t>‹#›</a:t>
            </a:fld>
            <a:endParaRPr lang="en-US" dirty="0">
              <a:solidFill>
                <a:schemeClr val="bg1"/>
              </a:solidFill>
            </a:endParaRPr>
          </a:p>
        </p:txBody>
      </p:sp>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Content Placeholder 6"/>
          <p:cNvSpPr>
            <a:spLocks noGrp="1"/>
          </p:cNvSpPr>
          <p:nvPr>
            <p:ph sz="quarter" idx="13"/>
          </p:nvPr>
        </p:nvSpPr>
        <p:spPr>
          <a:xfrm>
            <a:off x="812800" y="3319598"/>
            <a:ext cx="7315200" cy="2438400"/>
          </a:xfrm>
        </p:spPr>
        <p:txBody>
          <a:bodyPr/>
          <a:lstStyle>
            <a:lvl1pPr marL="0" indent="0">
              <a:buNone/>
              <a:defRPr/>
            </a:lvl1pPr>
          </a:lstStyle>
          <a:p>
            <a:pPr lvl="0"/>
            <a:r>
              <a:rPr lang="en-US"/>
              <a:t>Click to edit Master text styles</a:t>
            </a:r>
          </a:p>
        </p:txBody>
      </p:sp>
      <p:sp>
        <p:nvSpPr>
          <p:cNvPr id="4" name="Footer Placeholder 2" hidden="1"/>
          <p:cNvSpPr>
            <a:spLocks noGrp="1"/>
          </p:cNvSpPr>
          <p:nvPr>
            <p:ph type="ftr" sz="quarter" idx="11"/>
          </p:nvPr>
        </p:nvSpPr>
        <p:spPr>
          <a:ln/>
        </p:spPr>
        <p:txBody>
          <a:bodyPr/>
          <a:lstStyle>
            <a:lvl1pPr>
              <a:defRPr/>
            </a:lvl1pPr>
          </a:lstStyle>
          <a:p>
            <a:pPr>
              <a:defRPr/>
            </a:pPr>
            <a:r>
              <a:rPr lang="en-US" dirty="0"/>
              <a:t>© 2022, Mike Murach &amp; Associates, Inc.</a:t>
            </a:r>
          </a:p>
        </p:txBody>
      </p:sp>
      <p:sp>
        <p:nvSpPr>
          <p:cNvPr id="8" name="Text Placeholder 7"/>
          <p:cNvSpPr>
            <a:spLocks noGrp="1"/>
          </p:cNvSpPr>
          <p:nvPr>
            <p:ph type="body" sz="quarter" idx="14" hasCustomPrompt="1"/>
          </p:nvPr>
        </p:nvSpPr>
        <p:spPr>
          <a:xfrm>
            <a:off x="812800" y="2852141"/>
            <a:ext cx="7391400" cy="457200"/>
          </a:xfrm>
        </p:spPr>
        <p:txBody>
          <a:bodyPr/>
          <a:lstStyle>
            <a:lvl1pPr marL="0" indent="0">
              <a:buNone/>
              <a:defRPr sz="2400" b="1">
                <a:solidFill>
                  <a:srgbClr val="000099"/>
                </a:solidFill>
                <a:latin typeface="+mj-lt"/>
              </a:defRPr>
            </a:lvl1pPr>
          </a:lstStyle>
          <a:p>
            <a:pPr lvl="0"/>
            <a:r>
              <a:rPr lang="en-US" dirty="0"/>
              <a:t>Click to edit </a:t>
            </a:r>
            <a:r>
              <a:rPr lang="en-US"/>
              <a:t>Master heading style</a:t>
            </a:r>
            <a:endParaRPr lang="en-US" dirty="0"/>
          </a:p>
        </p:txBody>
      </p:sp>
      <p:sp>
        <p:nvSpPr>
          <p:cNvPr id="10" name="Text Placeholder 9"/>
          <p:cNvSpPr>
            <a:spLocks noGrp="1"/>
          </p:cNvSpPr>
          <p:nvPr>
            <p:ph type="body" sz="quarter" idx="15"/>
          </p:nvPr>
        </p:nvSpPr>
        <p:spPr>
          <a:xfrm>
            <a:off x="812800" y="1062758"/>
            <a:ext cx="7391400" cy="167640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057296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Image_Text_layout">
    <p:spTree>
      <p:nvGrpSpPr>
        <p:cNvPr id="1" name=""/>
        <p:cNvGrpSpPr/>
        <p:nvPr/>
      </p:nvGrpSpPr>
      <p:grpSpPr>
        <a:xfrm>
          <a:off x="0" y="0"/>
          <a:ext cx="0" cy="0"/>
          <a:chOff x="0" y="0"/>
          <a:chExt cx="0" cy="0"/>
        </a:xfrm>
      </p:grpSpPr>
      <p:sp>
        <p:nvSpPr>
          <p:cNvPr id="3" name="Date Placeholder 1"/>
          <p:cNvSpPr>
            <a:spLocks noGrp="1"/>
          </p:cNvSpPr>
          <p:nvPr>
            <p:ph type="dt" sz="half" idx="10"/>
          </p:nvPr>
        </p:nvSpPr>
        <p:spPr>
          <a:ln/>
        </p:spPr>
        <p:txBody>
          <a:bodyPr/>
          <a:lstStyle>
            <a:lvl1pPr>
              <a:defRPr sz="1800"/>
            </a:lvl1pPr>
          </a:lstStyle>
          <a:p>
            <a:pPr>
              <a:defRPr/>
            </a:pPr>
            <a:r>
              <a:rPr lang="en-US" dirty="0" err="1"/>
              <a:t>Murach's</a:t>
            </a:r>
            <a:r>
              <a:rPr lang="en-US" dirty="0"/>
              <a:t> HTML and CSS, 5th Edition</a:t>
            </a:r>
          </a:p>
        </p:txBody>
      </p:sp>
      <p:sp>
        <p:nvSpPr>
          <p:cNvPr id="6" name="Slide Number Placeholder 3"/>
          <p:cNvSpPr>
            <a:spLocks noGrp="1"/>
          </p:cNvSpPr>
          <p:nvPr>
            <p:ph type="sldNum" sz="quarter" idx="12"/>
          </p:nvPr>
        </p:nvSpPr>
        <p:spPr>
          <a:ln/>
        </p:spPr>
        <p:txBody>
          <a:bodyPr/>
          <a:lstStyle>
            <a:lvl1pPr algn="r">
              <a:defRPr sz="900">
                <a:latin typeface="Arial Narrow" panose="020B0606020202030204" pitchFamily="34" charset="0"/>
              </a:defRPr>
            </a:lvl1pPr>
          </a:lstStyle>
          <a:p>
            <a:pPr>
              <a:defRPr/>
            </a:pPr>
            <a:endParaRPr lang="en-US" dirty="0"/>
          </a:p>
          <a:p>
            <a:pPr>
              <a:defRPr/>
            </a:pPr>
            <a:r>
              <a:rPr lang="en-US" dirty="0">
                <a:solidFill>
                  <a:schemeClr val="bg1"/>
                </a:solidFill>
              </a:rPr>
              <a:t>C8, Slide </a:t>
            </a:r>
            <a:fld id="{BF5C1183-B085-4070-A402-C03A3F977D3D}" type="slidenum">
              <a:rPr lang="en-US" smtClean="0">
                <a:solidFill>
                  <a:schemeClr val="bg1"/>
                </a:solidFill>
              </a:rPr>
              <a:pPr>
                <a:defRPr/>
              </a:pPr>
              <a:t>‹#›</a:t>
            </a:fld>
            <a:endParaRPr lang="en-US" dirty="0">
              <a:solidFill>
                <a:schemeClr val="bg1"/>
              </a:solidFill>
            </a:endParaRPr>
          </a:p>
        </p:txBody>
      </p:sp>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Content Placeholder 6"/>
          <p:cNvSpPr>
            <a:spLocks noGrp="1"/>
          </p:cNvSpPr>
          <p:nvPr>
            <p:ph sz="quarter" idx="13"/>
          </p:nvPr>
        </p:nvSpPr>
        <p:spPr>
          <a:xfrm>
            <a:off x="914400" y="1066800"/>
            <a:ext cx="7315200" cy="2514600"/>
          </a:xfrm>
        </p:spPr>
        <p:txBody>
          <a:bodyPr/>
          <a:lstStyle>
            <a:lvl1pPr marL="0" indent="0">
              <a:buNone/>
              <a:defRPr/>
            </a:lvl1pPr>
          </a:lstStyle>
          <a:p>
            <a:pPr lvl="0"/>
            <a:r>
              <a:rPr lang="en-US"/>
              <a:t>Click to edit Master text styles</a:t>
            </a:r>
          </a:p>
        </p:txBody>
      </p:sp>
      <p:sp>
        <p:nvSpPr>
          <p:cNvPr id="4" name="Footer Placeholder 2" hidden="1"/>
          <p:cNvSpPr>
            <a:spLocks noGrp="1"/>
          </p:cNvSpPr>
          <p:nvPr>
            <p:ph type="ftr" sz="quarter" idx="11"/>
          </p:nvPr>
        </p:nvSpPr>
        <p:spPr>
          <a:ln/>
        </p:spPr>
        <p:txBody>
          <a:bodyPr/>
          <a:lstStyle>
            <a:lvl1pPr>
              <a:defRPr/>
            </a:lvl1pPr>
          </a:lstStyle>
          <a:p>
            <a:pPr>
              <a:defRPr/>
            </a:pPr>
            <a:r>
              <a:rPr lang="en-US" dirty="0"/>
              <a:t>© 2022, Mike Murach &amp; Associates, Inc.</a:t>
            </a:r>
          </a:p>
        </p:txBody>
      </p:sp>
      <p:sp>
        <p:nvSpPr>
          <p:cNvPr id="8" name="Text Placeholder 7"/>
          <p:cNvSpPr>
            <a:spLocks noGrp="1"/>
          </p:cNvSpPr>
          <p:nvPr>
            <p:ph type="body" sz="quarter" idx="14" hasCustomPrompt="1"/>
          </p:nvPr>
        </p:nvSpPr>
        <p:spPr>
          <a:xfrm>
            <a:off x="838200" y="3730079"/>
            <a:ext cx="7391400" cy="457200"/>
          </a:xfrm>
        </p:spPr>
        <p:txBody>
          <a:bodyPr/>
          <a:lstStyle>
            <a:lvl1pPr marL="0" indent="0">
              <a:buNone/>
              <a:defRPr sz="2400" b="1">
                <a:solidFill>
                  <a:srgbClr val="000099"/>
                </a:solidFill>
                <a:latin typeface="+mj-lt"/>
              </a:defRPr>
            </a:lvl1pPr>
          </a:lstStyle>
          <a:p>
            <a:pPr lvl="0"/>
            <a:r>
              <a:rPr lang="en-US" dirty="0"/>
              <a:t>Click to edit Master heading style</a:t>
            </a:r>
          </a:p>
        </p:txBody>
      </p:sp>
      <p:sp>
        <p:nvSpPr>
          <p:cNvPr id="10" name="Text Placeholder 9"/>
          <p:cNvSpPr>
            <a:spLocks noGrp="1"/>
          </p:cNvSpPr>
          <p:nvPr>
            <p:ph type="body" sz="quarter" idx="15"/>
          </p:nvPr>
        </p:nvSpPr>
        <p:spPr>
          <a:xfrm>
            <a:off x="838200" y="4187278"/>
            <a:ext cx="7391400" cy="1756321"/>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40674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Text Placeholder 6"/>
          <p:cNvSpPr>
            <a:spLocks noGrp="1"/>
          </p:cNvSpPr>
          <p:nvPr>
            <p:ph type="body" sz="quarter" idx="13"/>
          </p:nvPr>
        </p:nvSpPr>
        <p:spPr>
          <a:xfrm>
            <a:off x="838200" y="1066800"/>
            <a:ext cx="7391400" cy="4876800"/>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r>
              <a:rPr lang="en-US" dirty="0" err="1"/>
              <a:t>Murach's</a:t>
            </a:r>
            <a:r>
              <a:rPr lang="en-US" dirty="0"/>
              <a:t> HTML and CSS, 5th Edition</a:t>
            </a:r>
          </a:p>
        </p:txBody>
      </p:sp>
      <p:sp>
        <p:nvSpPr>
          <p:cNvPr id="4" name="Footer Placeholder 3"/>
          <p:cNvSpPr>
            <a:spLocks noGrp="1"/>
          </p:cNvSpPr>
          <p:nvPr>
            <p:ph type="ftr" sz="quarter" idx="11"/>
          </p:nvPr>
        </p:nvSpPr>
        <p:spPr/>
        <p:txBody>
          <a:bodyPr/>
          <a:lstStyle/>
          <a:p>
            <a:pPr>
              <a:defRPr/>
            </a:pPr>
            <a:r>
              <a:rPr lang="en-US"/>
              <a:t>© 2022, Mike Murach &amp; Associates, Inc.</a:t>
            </a: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C8,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50173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layout_2-line_title">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Text Placeholder 6"/>
          <p:cNvSpPr>
            <a:spLocks noGrp="1"/>
          </p:cNvSpPr>
          <p:nvPr>
            <p:ph type="body" sz="quarter" idx="13"/>
          </p:nvPr>
        </p:nvSpPr>
        <p:spPr>
          <a:xfrm>
            <a:off x="838200" y="1463040"/>
            <a:ext cx="7391400" cy="4495800"/>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r>
              <a:rPr lang="en-US" dirty="0" err="1"/>
              <a:t>Murach's</a:t>
            </a:r>
            <a:r>
              <a:rPr lang="en-US" dirty="0"/>
              <a:t> HTML and CSS, 5th Edition</a:t>
            </a:r>
          </a:p>
        </p:txBody>
      </p:sp>
      <p:sp>
        <p:nvSpPr>
          <p:cNvPr id="4" name="Footer Placeholder 3"/>
          <p:cNvSpPr>
            <a:spLocks noGrp="1"/>
          </p:cNvSpPr>
          <p:nvPr>
            <p:ph type="ftr" sz="quarter" idx="11"/>
          </p:nvPr>
        </p:nvSpPr>
        <p:spPr/>
        <p:txBody>
          <a:bodyPr/>
          <a:lstStyle/>
          <a:p>
            <a:pPr>
              <a:defRPr/>
            </a:pPr>
            <a:r>
              <a:rPr lang="en-US"/>
              <a:t>© 2022, Mike Murach &amp; Associates, Inc.</a:t>
            </a: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C8,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374964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Content Placeholder 6"/>
          <p:cNvSpPr>
            <a:spLocks noGrp="1"/>
          </p:cNvSpPr>
          <p:nvPr>
            <p:ph sz="quarter" idx="13" hasCustomPrompt="1"/>
          </p:nvPr>
        </p:nvSpPr>
        <p:spPr>
          <a:xfrm>
            <a:off x="914400" y="1143000"/>
            <a:ext cx="7315200" cy="4800600"/>
          </a:xfrm>
        </p:spPr>
        <p:txBody>
          <a:bodyPr/>
          <a:lstStyle>
            <a:lvl1pPr marL="0" indent="0">
              <a:buNone/>
              <a:defRPr/>
            </a:lvl1pPr>
          </a:lstStyle>
          <a:p>
            <a:pPr lvl="0"/>
            <a:r>
              <a:rPr lang="en-US" dirty="0"/>
              <a:t>Click to insert image</a:t>
            </a:r>
          </a:p>
        </p:txBody>
      </p:sp>
      <p:sp>
        <p:nvSpPr>
          <p:cNvPr id="3" name="Date Placeholder 2"/>
          <p:cNvSpPr>
            <a:spLocks noGrp="1"/>
          </p:cNvSpPr>
          <p:nvPr>
            <p:ph type="dt" sz="half" idx="10"/>
          </p:nvPr>
        </p:nvSpPr>
        <p:spPr/>
        <p:txBody>
          <a:bodyPr/>
          <a:lstStyle/>
          <a:p>
            <a:pPr>
              <a:defRPr/>
            </a:pPr>
            <a:r>
              <a:rPr lang="en-US" dirty="0" err="1"/>
              <a:t>Murach's</a:t>
            </a:r>
            <a:r>
              <a:rPr lang="en-US" dirty="0"/>
              <a:t> HTML and CSS, 5th Edition</a:t>
            </a:r>
          </a:p>
        </p:txBody>
      </p:sp>
      <p:sp>
        <p:nvSpPr>
          <p:cNvPr id="4" name="Footer Placeholder 3"/>
          <p:cNvSpPr>
            <a:spLocks noGrp="1"/>
          </p:cNvSpPr>
          <p:nvPr>
            <p:ph type="ftr" sz="quarter" idx="11"/>
          </p:nvPr>
        </p:nvSpPr>
        <p:spPr/>
        <p:txBody>
          <a:bodyPr/>
          <a:lstStyle/>
          <a:p>
            <a:pPr>
              <a:defRPr/>
            </a:pPr>
            <a:r>
              <a:rPr lang="en-US"/>
              <a:t>© 2022, Mike Murach &amp; Associates, Inc.</a:t>
            </a: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C8,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357522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8" name="Table Placeholder 7">
            <a:extLst>
              <a:ext uri="{FF2B5EF4-FFF2-40B4-BE49-F238E27FC236}">
                <a16:creationId xmlns:a16="http://schemas.microsoft.com/office/drawing/2014/main" id="{B67ED070-8611-4D83-A3C6-478B69003052}"/>
              </a:ext>
            </a:extLst>
          </p:cNvPr>
          <p:cNvSpPr>
            <a:spLocks noGrp="1"/>
          </p:cNvSpPr>
          <p:nvPr>
            <p:ph type="tbl" sz="quarter" idx="13" hasCustomPrompt="1"/>
          </p:nvPr>
        </p:nvSpPr>
        <p:spPr>
          <a:xfrm>
            <a:off x="914400" y="1143000"/>
            <a:ext cx="7315200" cy="4495800"/>
          </a:xfrm>
        </p:spPr>
        <p:txBody>
          <a:bodyPr/>
          <a:lstStyle>
            <a:lvl1pPr marL="0" indent="0">
              <a:buNone/>
              <a:defRPr/>
            </a:lvl1pPr>
          </a:lstStyle>
          <a:p>
            <a:r>
              <a:rPr lang="en-US" dirty="0"/>
              <a:t>Click to insert table</a:t>
            </a:r>
          </a:p>
        </p:txBody>
      </p:sp>
      <p:sp>
        <p:nvSpPr>
          <p:cNvPr id="3" name="Date Placeholder 2"/>
          <p:cNvSpPr>
            <a:spLocks noGrp="1"/>
          </p:cNvSpPr>
          <p:nvPr>
            <p:ph type="dt" sz="half" idx="10"/>
          </p:nvPr>
        </p:nvSpPr>
        <p:spPr/>
        <p:txBody>
          <a:bodyPr/>
          <a:lstStyle/>
          <a:p>
            <a:pPr>
              <a:defRPr/>
            </a:pPr>
            <a:r>
              <a:rPr lang="en-US" dirty="0" err="1"/>
              <a:t>Murach's</a:t>
            </a:r>
            <a:r>
              <a:rPr lang="en-US" dirty="0"/>
              <a:t> HTML and CSS, 5th Edition</a:t>
            </a:r>
          </a:p>
        </p:txBody>
      </p:sp>
      <p:sp>
        <p:nvSpPr>
          <p:cNvPr id="4" name="Footer Placeholder 3"/>
          <p:cNvSpPr>
            <a:spLocks noGrp="1"/>
          </p:cNvSpPr>
          <p:nvPr>
            <p:ph type="ftr" sz="quarter" idx="11"/>
          </p:nvPr>
        </p:nvSpPr>
        <p:spPr/>
        <p:txBody>
          <a:bodyPr/>
          <a:lstStyle/>
          <a:p>
            <a:pPr>
              <a:defRPr/>
            </a:pPr>
            <a:r>
              <a:rPr lang="en-US"/>
              <a:t>© 2022, Mike Murach &amp; Associates, Inc.</a:t>
            </a: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C8,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9546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Console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Text Placeholder 6"/>
          <p:cNvSpPr>
            <a:spLocks noGrp="1"/>
          </p:cNvSpPr>
          <p:nvPr>
            <p:ph type="body" sz="quarter" idx="13"/>
          </p:nvPr>
        </p:nvSpPr>
        <p:spPr>
          <a:xfrm>
            <a:off x="838200" y="1066800"/>
            <a:ext cx="7391400" cy="2743200"/>
          </a:xfrm>
          <a:solidFill>
            <a:schemeClr val="bg1"/>
          </a:solidFill>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14"/>
          <p:cNvSpPr>
            <a:spLocks noGrp="1"/>
          </p:cNvSpPr>
          <p:nvPr>
            <p:ph type="body" sz="quarter" idx="15"/>
          </p:nvPr>
        </p:nvSpPr>
        <p:spPr>
          <a:xfrm>
            <a:off x="1295400" y="3892100"/>
            <a:ext cx="6934200" cy="2049956"/>
          </a:xfrm>
          <a:solidFill>
            <a:schemeClr val="bg1">
              <a:lumMod val="95000"/>
            </a:schemeClr>
          </a:solidFill>
          <a:ln w="31750" cmpd="thickThin">
            <a:solidFill>
              <a:schemeClr val="tx1"/>
            </a:solidFill>
          </a:ln>
        </p:spPr>
        <p:txBody>
          <a:bodyPr/>
          <a:lstStyle>
            <a:lvl1pPr marL="0" indent="0">
              <a:buNone/>
              <a:defRPr sz="2000"/>
            </a:lvl1pPr>
          </a:lstStyle>
          <a:p>
            <a:pPr lvl="0"/>
            <a:r>
              <a:rPr lang="en-US"/>
              <a:t>Click to edit Master text styles</a:t>
            </a:r>
          </a:p>
        </p:txBody>
      </p:sp>
      <p:sp>
        <p:nvSpPr>
          <p:cNvPr id="3" name="Date Placeholder 2"/>
          <p:cNvSpPr>
            <a:spLocks noGrp="1"/>
          </p:cNvSpPr>
          <p:nvPr>
            <p:ph type="dt" sz="half" idx="10"/>
          </p:nvPr>
        </p:nvSpPr>
        <p:spPr/>
        <p:txBody>
          <a:bodyPr/>
          <a:lstStyle/>
          <a:p>
            <a:pPr>
              <a:defRPr/>
            </a:pPr>
            <a:r>
              <a:rPr lang="en-US" dirty="0" err="1"/>
              <a:t>Murach's</a:t>
            </a:r>
            <a:r>
              <a:rPr lang="en-US" dirty="0"/>
              <a:t> HTML and CSS, 5th Edition</a:t>
            </a:r>
          </a:p>
        </p:txBody>
      </p:sp>
      <p:sp>
        <p:nvSpPr>
          <p:cNvPr id="4" name="Footer Placeholder 3"/>
          <p:cNvSpPr>
            <a:spLocks noGrp="1"/>
          </p:cNvSpPr>
          <p:nvPr>
            <p:ph type="ftr" sz="quarter" idx="11"/>
          </p:nvPr>
        </p:nvSpPr>
        <p:spPr/>
        <p:txBody>
          <a:bodyPr/>
          <a:lstStyle/>
          <a:p>
            <a:pPr>
              <a:defRPr/>
            </a:pPr>
            <a:r>
              <a:rPr lang="en-US"/>
              <a:t>© 2022, Mike Murach &amp; Associates, Inc.</a:t>
            </a: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C8,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427311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Console_Text_Console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Text Placeholder 6"/>
          <p:cNvSpPr>
            <a:spLocks noGrp="1"/>
          </p:cNvSpPr>
          <p:nvPr>
            <p:ph type="body" sz="quarter" idx="13"/>
          </p:nvPr>
        </p:nvSpPr>
        <p:spPr>
          <a:xfrm>
            <a:off x="838200" y="1066800"/>
            <a:ext cx="7391400" cy="990600"/>
          </a:xfrm>
          <a:solidFill>
            <a:schemeClr val="bg1"/>
          </a:solidFill>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14"/>
          <p:cNvSpPr>
            <a:spLocks noGrp="1"/>
          </p:cNvSpPr>
          <p:nvPr>
            <p:ph type="body" sz="quarter" idx="16"/>
          </p:nvPr>
        </p:nvSpPr>
        <p:spPr>
          <a:xfrm>
            <a:off x="1295400" y="2150899"/>
            <a:ext cx="6934200" cy="815635"/>
          </a:xfrm>
          <a:solidFill>
            <a:schemeClr val="bg1">
              <a:lumMod val="95000"/>
            </a:schemeClr>
          </a:solidFill>
          <a:ln w="31750" cmpd="thickThin">
            <a:solidFill>
              <a:schemeClr val="tx1"/>
            </a:solidFill>
          </a:ln>
        </p:spPr>
        <p:txBody>
          <a:bodyPr/>
          <a:lstStyle>
            <a:lvl1pPr marL="0" indent="0">
              <a:buNone/>
              <a:defRPr sz="2000"/>
            </a:lvl1pPr>
          </a:lstStyle>
          <a:p>
            <a:pPr lvl="0"/>
            <a:r>
              <a:rPr lang="en-US"/>
              <a:t>Click to edit Master text styles</a:t>
            </a:r>
          </a:p>
        </p:txBody>
      </p:sp>
      <p:sp>
        <p:nvSpPr>
          <p:cNvPr id="11" name="Text Placeholder 6"/>
          <p:cNvSpPr>
            <a:spLocks noGrp="1"/>
          </p:cNvSpPr>
          <p:nvPr>
            <p:ph type="body" sz="quarter" idx="17"/>
          </p:nvPr>
        </p:nvSpPr>
        <p:spPr>
          <a:xfrm>
            <a:off x="838200" y="3347534"/>
            <a:ext cx="7391400" cy="1496734"/>
          </a:xfrm>
          <a:solidFill>
            <a:schemeClr val="bg1"/>
          </a:solidFill>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14"/>
          <p:cNvSpPr>
            <a:spLocks noGrp="1"/>
          </p:cNvSpPr>
          <p:nvPr>
            <p:ph type="body" sz="quarter" idx="15"/>
          </p:nvPr>
        </p:nvSpPr>
        <p:spPr>
          <a:xfrm>
            <a:off x="1295400" y="4982112"/>
            <a:ext cx="6934200" cy="885288"/>
          </a:xfrm>
          <a:solidFill>
            <a:schemeClr val="bg1">
              <a:lumMod val="95000"/>
            </a:schemeClr>
          </a:solidFill>
          <a:ln w="31750" cmpd="thickThin">
            <a:solidFill>
              <a:schemeClr val="tx1"/>
            </a:solidFill>
          </a:ln>
        </p:spPr>
        <p:txBody>
          <a:bodyPr/>
          <a:lstStyle>
            <a:lvl1pPr marL="0" indent="0">
              <a:buNone/>
              <a:defRPr sz="2000"/>
            </a:lvl1pPr>
          </a:lstStyle>
          <a:p>
            <a:pPr lvl="0"/>
            <a:r>
              <a:rPr lang="en-US"/>
              <a:t>Click to edit Master text styles</a:t>
            </a:r>
          </a:p>
        </p:txBody>
      </p:sp>
      <p:sp>
        <p:nvSpPr>
          <p:cNvPr id="3" name="Date Placeholder 2"/>
          <p:cNvSpPr>
            <a:spLocks noGrp="1"/>
          </p:cNvSpPr>
          <p:nvPr>
            <p:ph type="dt" sz="half" idx="10"/>
          </p:nvPr>
        </p:nvSpPr>
        <p:spPr/>
        <p:txBody>
          <a:bodyPr/>
          <a:lstStyle/>
          <a:p>
            <a:pPr>
              <a:defRPr/>
            </a:pPr>
            <a:r>
              <a:rPr lang="en-US" dirty="0" err="1"/>
              <a:t>Murach's</a:t>
            </a:r>
            <a:r>
              <a:rPr lang="en-US" dirty="0"/>
              <a:t> HTML and CSS, 5th Edition</a:t>
            </a:r>
          </a:p>
        </p:txBody>
      </p:sp>
      <p:sp>
        <p:nvSpPr>
          <p:cNvPr id="4" name="Footer Placeholder 3"/>
          <p:cNvSpPr>
            <a:spLocks noGrp="1"/>
          </p:cNvSpPr>
          <p:nvPr>
            <p:ph type="ftr" sz="quarter" idx="11"/>
          </p:nvPr>
        </p:nvSpPr>
        <p:spPr/>
        <p:txBody>
          <a:bodyPr/>
          <a:lstStyle/>
          <a:p>
            <a:pPr>
              <a:defRPr/>
            </a:pPr>
            <a:r>
              <a:rPr lang="en-US"/>
              <a:t>© 2022, Mike Murach &amp; Associates, Inc.</a:t>
            </a: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C8,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270429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sole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Text Placeholder 14"/>
          <p:cNvSpPr>
            <a:spLocks noGrp="1"/>
          </p:cNvSpPr>
          <p:nvPr>
            <p:ph type="body" sz="quarter" idx="15"/>
          </p:nvPr>
        </p:nvSpPr>
        <p:spPr>
          <a:xfrm>
            <a:off x="1295400" y="1143000"/>
            <a:ext cx="6934200" cy="3200400"/>
          </a:xfrm>
          <a:solidFill>
            <a:schemeClr val="bg1">
              <a:lumMod val="95000"/>
            </a:schemeClr>
          </a:solidFill>
          <a:ln w="31750" cmpd="thickThin">
            <a:solidFill>
              <a:schemeClr val="tx1"/>
            </a:solidFill>
          </a:ln>
        </p:spPr>
        <p:txBody>
          <a:bodyPr/>
          <a:lstStyle>
            <a:lvl1pPr marL="0" indent="0">
              <a:buNone/>
              <a:defRPr sz="2000"/>
            </a:lvl1pPr>
          </a:lstStyle>
          <a:p>
            <a:pPr lvl="0"/>
            <a:r>
              <a:rPr lang="en-US"/>
              <a:t>Click to edit Master text styles</a:t>
            </a:r>
          </a:p>
        </p:txBody>
      </p:sp>
      <p:sp>
        <p:nvSpPr>
          <p:cNvPr id="3" name="Date Placeholder 2"/>
          <p:cNvSpPr>
            <a:spLocks noGrp="1"/>
          </p:cNvSpPr>
          <p:nvPr>
            <p:ph type="dt" sz="half" idx="10"/>
          </p:nvPr>
        </p:nvSpPr>
        <p:spPr/>
        <p:txBody>
          <a:bodyPr/>
          <a:lstStyle/>
          <a:p>
            <a:pPr>
              <a:defRPr/>
            </a:pPr>
            <a:r>
              <a:rPr lang="en-US" dirty="0" err="1"/>
              <a:t>Murach's</a:t>
            </a:r>
            <a:r>
              <a:rPr lang="en-US" dirty="0"/>
              <a:t> HTML and CSS, 5th Edition</a:t>
            </a:r>
          </a:p>
        </p:txBody>
      </p:sp>
      <p:sp>
        <p:nvSpPr>
          <p:cNvPr id="4" name="Footer Placeholder 3"/>
          <p:cNvSpPr>
            <a:spLocks noGrp="1"/>
          </p:cNvSpPr>
          <p:nvPr>
            <p:ph type="ftr" sz="quarter" idx="11"/>
          </p:nvPr>
        </p:nvSpPr>
        <p:spPr/>
        <p:txBody>
          <a:bodyPr/>
          <a:lstStyle/>
          <a:p>
            <a:pPr>
              <a:defRPr/>
            </a:pPr>
            <a:r>
              <a:rPr lang="en-US"/>
              <a:t>© 2022, Mike Murach &amp; Associates, Inc.</a:t>
            </a: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C8,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361090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_Text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Content Placeholder 6"/>
          <p:cNvSpPr>
            <a:spLocks noGrp="1"/>
          </p:cNvSpPr>
          <p:nvPr>
            <p:ph sz="quarter" idx="13" hasCustomPrompt="1"/>
          </p:nvPr>
        </p:nvSpPr>
        <p:spPr>
          <a:xfrm>
            <a:off x="914400" y="1066800"/>
            <a:ext cx="7315200" cy="2514600"/>
          </a:xfrm>
        </p:spPr>
        <p:txBody>
          <a:bodyPr/>
          <a:lstStyle>
            <a:lvl1pPr marL="0" indent="0">
              <a:buNone/>
              <a:defRPr/>
            </a:lvl1pPr>
          </a:lstStyle>
          <a:p>
            <a:pPr lvl="0"/>
            <a:r>
              <a:rPr lang="en-US" dirty="0"/>
              <a:t>Click to insert image</a:t>
            </a:r>
          </a:p>
        </p:txBody>
      </p:sp>
      <p:sp>
        <p:nvSpPr>
          <p:cNvPr id="10" name="Text Placeholder 9"/>
          <p:cNvSpPr>
            <a:spLocks noGrp="1"/>
          </p:cNvSpPr>
          <p:nvPr>
            <p:ph type="body" sz="quarter" idx="15"/>
          </p:nvPr>
        </p:nvSpPr>
        <p:spPr>
          <a:xfrm>
            <a:off x="838200" y="3733800"/>
            <a:ext cx="7391400" cy="2209799"/>
          </a:xfrm>
        </p:spPr>
        <p:txBody>
          <a:bodyPr/>
          <a:lstStyle>
            <a:lvl1pPr marL="0" indent="0">
              <a:buNone/>
              <a:defRPr sz="2000"/>
            </a:lvl1pPr>
          </a:lstStyle>
          <a:p>
            <a:pPr lvl="0"/>
            <a:r>
              <a:rPr lang="en-US"/>
              <a:t>Click to edit Master text styles</a:t>
            </a:r>
          </a:p>
        </p:txBody>
      </p:sp>
      <p:sp>
        <p:nvSpPr>
          <p:cNvPr id="3" name="Date Placeholder 1"/>
          <p:cNvSpPr>
            <a:spLocks noGrp="1"/>
          </p:cNvSpPr>
          <p:nvPr>
            <p:ph type="dt" sz="half" idx="10"/>
          </p:nvPr>
        </p:nvSpPr>
        <p:spPr>
          <a:ln/>
        </p:spPr>
        <p:txBody>
          <a:bodyPr/>
          <a:lstStyle>
            <a:lvl1pPr>
              <a:defRPr sz="1800"/>
            </a:lvl1pPr>
          </a:lstStyle>
          <a:p>
            <a:pPr>
              <a:defRPr/>
            </a:pPr>
            <a:r>
              <a:rPr lang="en-US" dirty="0" err="1"/>
              <a:t>Murach's</a:t>
            </a:r>
            <a:r>
              <a:rPr lang="en-US" dirty="0"/>
              <a:t> HTML and CSS, 5th Edition</a:t>
            </a:r>
          </a:p>
        </p:txBody>
      </p:sp>
      <p:sp>
        <p:nvSpPr>
          <p:cNvPr id="4" name="Footer Placeholder 2"/>
          <p:cNvSpPr>
            <a:spLocks noGrp="1"/>
          </p:cNvSpPr>
          <p:nvPr>
            <p:ph type="ftr" sz="quarter" idx="11"/>
          </p:nvPr>
        </p:nvSpPr>
        <p:spPr>
          <a:ln/>
        </p:spPr>
        <p:txBody>
          <a:bodyPr/>
          <a:lstStyle>
            <a:lvl1pPr>
              <a:defRPr/>
            </a:lvl1pPr>
          </a:lstStyle>
          <a:p>
            <a:pPr>
              <a:defRPr/>
            </a:pPr>
            <a:r>
              <a:rPr lang="en-US"/>
              <a:t>© 2022, Mike Murach &amp; Associates, Inc.</a:t>
            </a:r>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dirty="0"/>
          </a:p>
          <a:p>
            <a:pPr algn="r">
              <a:defRPr/>
            </a:pPr>
            <a:r>
              <a:rPr lang="en-US" sz="900" dirty="0">
                <a:solidFill>
                  <a:schemeClr val="bg1"/>
                </a:solidFill>
                <a:latin typeface="Arial Narrow" pitchFamily="34" charset="0"/>
              </a:rPr>
              <a:t>C8, Slide </a:t>
            </a:r>
            <a:fld id="{5ECE9829-65B2-40C6-AEFF-7C648FF56A9C}" type="slidenum">
              <a:rPr lang="en-US" sz="900" smtClean="0">
                <a:solidFill>
                  <a:schemeClr val="bg1"/>
                </a:solidFill>
                <a:latin typeface="Arial Narrow" pitchFamily="34" charset="0"/>
              </a:rPr>
              <a:pPr algn="r">
                <a:defRPr/>
              </a:pPr>
              <a:t>‹#›</a:t>
            </a:fld>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154120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p:nvSpPr>
        <p:spPr bwMode="auto">
          <a:xfrm>
            <a:off x="0" y="6172200"/>
            <a:ext cx="9144000" cy="685800"/>
          </a:xfrm>
          <a:prstGeom prst="rect">
            <a:avLst/>
          </a:prstGeom>
          <a:solidFill>
            <a:srgbClr val="20396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Date Placeholder 1"/>
          <p:cNvSpPr>
            <a:spLocks noGrp="1"/>
          </p:cNvSpPr>
          <p:nvPr>
            <p:ph type="dt" sz="half" idx="2"/>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800" b="1" i="1">
                <a:solidFill>
                  <a:schemeClr val="bg1"/>
                </a:solidFill>
                <a:latin typeface="Arial Narrow" panose="020B0606020202030204" pitchFamily="34" charset="0"/>
                <a:cs typeface="Arial" panose="020B0604020202020204" pitchFamily="34" charset="0"/>
              </a:defRPr>
            </a:lvl1pPr>
          </a:lstStyle>
          <a:p>
            <a:pPr>
              <a:defRPr/>
            </a:pPr>
            <a:r>
              <a:rPr lang="en-US" dirty="0" err="1"/>
              <a:t>Murach's</a:t>
            </a:r>
            <a:r>
              <a:rPr lang="en-US" dirty="0"/>
              <a:t> HTML and CSS, 5th Edition</a:t>
            </a:r>
          </a:p>
        </p:txBody>
      </p:sp>
      <p:sp>
        <p:nvSpPr>
          <p:cNvPr id="8" name="Footer Placeholder 2"/>
          <p:cNvSpPr>
            <a:spLocks noGrp="1"/>
          </p:cNvSpPr>
          <p:nvPr>
            <p:ph type="ftr" sz="quarter" idx="3"/>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500">
                <a:solidFill>
                  <a:schemeClr val="bg1"/>
                </a:solidFill>
                <a:latin typeface="Arial Narrow" pitchFamily="34" charset="0"/>
              </a:defRPr>
            </a:lvl1pPr>
          </a:lstStyle>
          <a:p>
            <a:pPr>
              <a:defRPr/>
            </a:pPr>
            <a:r>
              <a:rPr lang="en-US"/>
              <a:t>© 2022, Mike Murach &amp; Associates, Inc.</a:t>
            </a:r>
            <a:endParaRPr lang="en-US" dirty="0"/>
          </a:p>
        </p:txBody>
      </p:sp>
      <p:sp>
        <p:nvSpPr>
          <p:cNvPr id="9" name="Slide Number Placeholder 3"/>
          <p:cNvSpPr>
            <a:spLocks noGrp="1"/>
          </p:cNvSpPr>
          <p:nvPr>
            <p:ph type="sldNum" sz="quarter" idx="4"/>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900">
                <a:latin typeface="Arial Narrow" pitchFamily="34" charset="0"/>
              </a:defRPr>
            </a:lvl1pPr>
          </a:lstStyle>
          <a:p>
            <a:pPr algn="l">
              <a:defRPr/>
            </a:pPr>
            <a:endParaRPr lang="en-US" sz="1400" dirty="0">
              <a:latin typeface="Times New Roman"/>
            </a:endParaRPr>
          </a:p>
          <a:p>
            <a:pPr>
              <a:defRPr/>
            </a:pPr>
            <a:r>
              <a:rPr lang="en-US" dirty="0">
                <a:solidFill>
                  <a:schemeClr val="bg1"/>
                </a:solidFill>
              </a:rPr>
              <a:t>C8, Slide </a:t>
            </a:r>
            <a:fld id="{BF5C1183-B085-4070-A402-C03A3F977D3D}" type="slidenum">
              <a:rPr lang="en-US" smtClean="0">
                <a:solidFill>
                  <a:schemeClr val="bg1"/>
                </a:solidFill>
              </a:rPr>
              <a:pPr>
                <a:defRPr/>
              </a:pPr>
              <a:t>‹#›</a:t>
            </a:fld>
            <a:endParaRPr lang="en-US" dirty="0">
              <a:solidFill>
                <a:schemeClr val="bg1"/>
              </a:solidFill>
            </a:endParaRPr>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6830" y="6397412"/>
            <a:ext cx="1228170" cy="23198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85" r:id="rId3"/>
    <p:sldLayoutId id="2147483679" r:id="rId4"/>
    <p:sldLayoutId id="2147483686" r:id="rId5"/>
    <p:sldLayoutId id="2147483680" r:id="rId6"/>
    <p:sldLayoutId id="2147483683" r:id="rId7"/>
    <p:sldLayoutId id="2147483681" r:id="rId8"/>
    <p:sldLayoutId id="2147483674" r:id="rId9"/>
    <p:sldLayoutId id="2147483687" r:id="rId10"/>
    <p:sldLayoutId id="2147483676" r:id="rId11"/>
    <p:sldLayoutId id="2147483675" r:id="rId12"/>
    <p:sldLayoutId id="2147483684" r:id="rId13"/>
    <p:sldLayoutId id="2147483689" r:id="rId14"/>
    <p:sldLayoutId id="2147483690" r:id="rId15"/>
    <p:sldLayoutId id="2147483691" r:id="rId16"/>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Chapter 8</a:t>
            </a:r>
          </a:p>
        </p:txBody>
      </p:sp>
      <p:sp>
        <p:nvSpPr>
          <p:cNvPr id="6" name="Text Placeholder 5"/>
          <p:cNvSpPr>
            <a:spLocks noGrp="1"/>
          </p:cNvSpPr>
          <p:nvPr>
            <p:ph type="body" sz="quarter" idx="13"/>
          </p:nvPr>
        </p:nvSpPr>
        <p:spPr>
          <a:xfrm>
            <a:off x="1371600" y="2209800"/>
            <a:ext cx="6400800" cy="2971800"/>
          </a:xfrm>
        </p:spPr>
        <p:txBody>
          <a:bodyPr/>
          <a:lstStyle/>
          <a:p>
            <a:r>
              <a:rPr lang="en-US" dirty="0"/>
              <a:t>How to use</a:t>
            </a:r>
            <a:br>
              <a:rPr lang="en-US" dirty="0"/>
            </a:br>
            <a:r>
              <a:rPr lang="en-US" dirty="0"/>
              <a:t>media queries</a:t>
            </a:r>
            <a:br>
              <a:rPr lang="en-US" dirty="0"/>
            </a:br>
            <a:r>
              <a:rPr lang="en-US" dirty="0"/>
              <a:t>for Responsive</a:t>
            </a:r>
            <a:br>
              <a:rPr lang="en-US" dirty="0"/>
            </a:br>
            <a:r>
              <a:rPr lang="en-US" dirty="0"/>
              <a:t>Web Design</a:t>
            </a:r>
          </a:p>
        </p:txBody>
      </p:sp>
      <p:sp>
        <p:nvSpPr>
          <p:cNvPr id="2" name="Date Placeholder 1"/>
          <p:cNvSpPr>
            <a:spLocks noGrp="1"/>
          </p:cNvSpPr>
          <p:nvPr>
            <p:ph type="dt" sz="half" idx="10"/>
          </p:nvPr>
        </p:nvSpPr>
        <p:spPr/>
        <p:txBody>
          <a:bodyPr/>
          <a:lstStyle/>
          <a:p>
            <a:pPr>
              <a:defRPr/>
            </a:pPr>
            <a:r>
              <a:rPr lang="en-US" dirty="0" err="1"/>
              <a:t>Murach's</a:t>
            </a:r>
            <a:r>
              <a:rPr lang="en-US" dirty="0"/>
              <a:t> HTML and CSS, 5th Edition</a:t>
            </a:r>
          </a:p>
        </p:txBody>
      </p:sp>
      <p:sp>
        <p:nvSpPr>
          <p:cNvPr id="3" name="Footer Placeholder 2"/>
          <p:cNvSpPr>
            <a:spLocks noGrp="1"/>
          </p:cNvSpPr>
          <p:nvPr>
            <p:ph type="ftr" sz="quarter" idx="11"/>
          </p:nvPr>
        </p:nvSpPr>
        <p:spPr/>
        <p:txBody>
          <a:bodyPr/>
          <a:lstStyle/>
          <a:p>
            <a:pPr>
              <a:defRPr/>
            </a:pPr>
            <a:r>
              <a:rPr lang="en-US"/>
              <a:t>© 2022, Mike Murach &amp; Associates, Inc.</a:t>
            </a:r>
            <a:endParaRPr lang="en-US" dirty="0"/>
          </a:p>
        </p:txBody>
      </p:sp>
      <p:sp>
        <p:nvSpPr>
          <p:cNvPr id="4" name="Slide Number Placeholder 3"/>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C8, Slide </a:t>
            </a:r>
            <a:fld id="{BF5C1183-B085-4070-A402-C03A3F977D3D}" type="slidenum">
              <a:rPr lang="en-US" smtClean="0">
                <a:solidFill>
                  <a:schemeClr val="bg1"/>
                </a:solidFill>
              </a:rPr>
              <a:pPr>
                <a:defRPr/>
              </a:pPr>
              <a:t>1</a:t>
            </a:fld>
            <a:endParaRPr lang="en-US" dirty="0">
              <a:solidFill>
                <a:schemeClr val="bg1"/>
              </a:solidFill>
            </a:endParaRPr>
          </a:p>
        </p:txBody>
      </p:sp>
    </p:spTree>
    <p:extLst>
      <p:ext uri="{BB962C8B-B14F-4D97-AF65-F5344CB8AC3E}">
        <p14:creationId xmlns:p14="http://schemas.microsoft.com/office/powerpoint/2010/main" val="68226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AD10-CBE2-472F-A2FD-D13E4AB6B4D7}"/>
              </a:ext>
            </a:extLst>
          </p:cNvPr>
          <p:cNvSpPr>
            <a:spLocks noGrp="1"/>
          </p:cNvSpPr>
          <p:nvPr>
            <p:ph type="title"/>
          </p:nvPr>
        </p:nvSpPr>
        <p:spPr/>
        <p:txBody>
          <a:bodyPr/>
          <a:lstStyle/>
          <a:p>
            <a:pPr marL="0" marR="0">
              <a:spcBef>
                <a:spcPts val="0"/>
              </a:spcBef>
              <a:spcAft>
                <a:spcPts val="600"/>
              </a:spcAft>
              <a:tabLst>
                <a:tab pos="1371600" algn="l"/>
                <a:tab pos="1371600" algn="l"/>
                <a:tab pos="5486400" algn="r"/>
              </a:tabLst>
            </a:pPr>
            <a:r>
              <a:rPr lang="en-US" dirty="0">
                <a:latin typeface="Arial" panose="020B0604020202020204" pitchFamily="34" charset="0"/>
                <a:ea typeface="Times New Roman" panose="02020603050405020304" pitchFamily="18" charset="0"/>
                <a:cs typeface="Times New Roman" panose="02020603050405020304" pitchFamily="18" charset="0"/>
              </a:rPr>
              <a:t>Fixed and fluid widths in a two-column layout</a:t>
            </a:r>
            <a:r>
              <a:rPr lang="en-US" dirty="0">
                <a:solidFill>
                  <a:srgbClr val="0033CC"/>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pic>
        <p:nvPicPr>
          <p:cNvPr id="8" name="Content Placeholder 7" descr="Refer to page 257 in textbook">
            <a:extLst>
              <a:ext uri="{FF2B5EF4-FFF2-40B4-BE49-F238E27FC236}">
                <a16:creationId xmlns:a16="http://schemas.microsoft.com/office/drawing/2014/main" id="{0D11A92D-C0C1-497C-8A5C-0D83DBF0C300}"/>
              </a:ext>
            </a:extLst>
          </p:cNvPr>
          <p:cNvPicPr>
            <a:picLocks noGrp="1" noChangeAspect="1"/>
          </p:cNvPicPr>
          <p:nvPr>
            <p:ph sz="quarter" idx="13"/>
          </p:nvPr>
        </p:nvPicPr>
        <p:blipFill>
          <a:blip r:embed="rId2"/>
          <a:stretch>
            <a:fillRect/>
          </a:stretch>
        </p:blipFill>
        <p:spPr>
          <a:xfrm>
            <a:off x="925882" y="1143000"/>
            <a:ext cx="6833723" cy="4800600"/>
          </a:xfrm>
          <a:prstGeom prst="rect">
            <a:avLst/>
          </a:prstGeom>
        </p:spPr>
      </p:pic>
      <p:sp>
        <p:nvSpPr>
          <p:cNvPr id="4" name="Date Placeholder 3">
            <a:extLst>
              <a:ext uri="{FF2B5EF4-FFF2-40B4-BE49-F238E27FC236}">
                <a16:creationId xmlns:a16="http://schemas.microsoft.com/office/drawing/2014/main" id="{743FD1FB-6AEE-4E8C-8BB8-3720BE00BB1C}"/>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B12BE185-188B-49D8-90DE-5439DA020C9E}"/>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3" name="Slide Number Placeholder 2"/>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10</a:t>
            </a:fld>
            <a:endParaRPr lang="en-US" dirty="0">
              <a:solidFill>
                <a:schemeClr val="bg1"/>
              </a:solidFill>
            </a:endParaRPr>
          </a:p>
        </p:txBody>
      </p:sp>
    </p:spTree>
    <p:extLst>
      <p:ext uri="{BB962C8B-B14F-4D97-AF65-F5344CB8AC3E}">
        <p14:creationId xmlns:p14="http://schemas.microsoft.com/office/powerpoint/2010/main" val="87956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BE3C-7F99-4114-B2D4-34448D171885}"/>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The benefit of fluid layouts</a:t>
            </a:r>
            <a:endParaRPr lang="en-US" dirty="0"/>
          </a:p>
        </p:txBody>
      </p:sp>
      <p:sp>
        <p:nvSpPr>
          <p:cNvPr id="3" name="Text Placeholder 2">
            <a:extLst>
              <a:ext uri="{FF2B5EF4-FFF2-40B4-BE49-F238E27FC236}">
                <a16:creationId xmlns:a16="http://schemas.microsoft.com/office/drawing/2014/main" id="{54E411DB-ADDE-453D-AC60-24F1EE53F8E0}"/>
              </a:ext>
            </a:extLst>
          </p:cNvPr>
          <p:cNvSpPr>
            <a:spLocks noGrp="1"/>
          </p:cNvSpPr>
          <p:nvPr>
            <p:ph type="body" sz="quarter" idx="13"/>
          </p:nvPr>
        </p:nvSpPr>
        <p:spPr/>
        <p:txBody>
          <a:bodyPr/>
          <a:lstStyle/>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The page layout automatically adjusts to the size of the screen on the device that’s accessing the web page.</a:t>
            </a:r>
          </a:p>
          <a:p>
            <a:endParaRPr lang="en-US" dirty="0"/>
          </a:p>
        </p:txBody>
      </p:sp>
      <p:sp>
        <p:nvSpPr>
          <p:cNvPr id="4" name="Date Placeholder 3">
            <a:extLst>
              <a:ext uri="{FF2B5EF4-FFF2-40B4-BE49-F238E27FC236}">
                <a16:creationId xmlns:a16="http://schemas.microsoft.com/office/drawing/2014/main" id="{5BD435D6-03CA-4D5F-88FD-5AF5CC12AB23}"/>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5C31F48F-FD10-4A0B-BCCD-106F28DA250E}"/>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11</a:t>
            </a:fld>
            <a:endParaRPr lang="en-US" dirty="0">
              <a:solidFill>
                <a:schemeClr val="bg1"/>
              </a:solidFill>
            </a:endParaRPr>
          </a:p>
        </p:txBody>
      </p:sp>
    </p:spTree>
    <p:extLst>
      <p:ext uri="{BB962C8B-B14F-4D97-AF65-F5344CB8AC3E}">
        <p14:creationId xmlns:p14="http://schemas.microsoft.com/office/powerpoint/2010/main" val="196800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8E23-92C1-41F2-A92E-5DB683F10F5E}"/>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A formula for converting pixels to </a:t>
            </a:r>
            <a:r>
              <a:rPr lang="en-US" dirty="0" err="1">
                <a:latin typeface="Arial" panose="020B0604020202020204" pitchFamily="34" charset="0"/>
                <a:ea typeface="Times New Roman" panose="02020603050405020304" pitchFamily="18" charset="0"/>
                <a:cs typeface="Times New Roman" panose="02020603050405020304" pitchFamily="18" charset="0"/>
              </a:rPr>
              <a:t>percents</a:t>
            </a:r>
            <a:endParaRPr lang="en-US" dirty="0"/>
          </a:p>
        </p:txBody>
      </p:sp>
      <p:sp>
        <p:nvSpPr>
          <p:cNvPr id="3" name="Text Placeholder 2">
            <a:extLst>
              <a:ext uri="{FF2B5EF4-FFF2-40B4-BE49-F238E27FC236}">
                <a16:creationId xmlns:a16="http://schemas.microsoft.com/office/drawing/2014/main" id="{55DE1F14-B810-439D-B988-F489EB25DA9F}"/>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target </a:t>
            </a:r>
            <a:r>
              <a:rPr lang="en-US" sz="1600" b="1" dirty="0">
                <a:latin typeface="Courier New" panose="02070309020205020404" pitchFamily="49" charset="0"/>
                <a:ea typeface="Times New Roman" panose="02020603050405020304" pitchFamily="18" charset="0"/>
                <a:cs typeface="Courier New" panose="02070309020205020404" pitchFamily="49" charset="0"/>
              </a:rPr>
              <a:t>÷</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 context x 100 = result</a:t>
            </a:r>
          </a:p>
          <a:p>
            <a:pPr>
              <a:spcBef>
                <a:spcPts val="1500"/>
              </a:spcBef>
              <a:spcAft>
                <a:spcPts val="600"/>
              </a:spcAft>
              <a:tabLst>
                <a:tab pos="1371600" algn="l"/>
              </a:tabLst>
            </a:pPr>
            <a:r>
              <a:rPr lang="en-US" sz="2400" b="1" dirty="0">
                <a:solidFill>
                  <a:srgbClr val="000099"/>
                </a:solidFill>
                <a:latin typeface="Arial" panose="020B0604020202020204" pitchFamily="34" charset="0"/>
                <a:ea typeface="Times New Roman" panose="02020603050405020304" pitchFamily="18" charset="0"/>
                <a:cs typeface="Times New Roman" panose="02020603050405020304" pitchFamily="18" charset="0"/>
              </a:rPr>
              <a:t>The HTML for a page with padding and borders</a:t>
            </a: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&lt;body&gt;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&lt;header&gt;&lt;p&gt;This is the text for the header.&lt;/p&gt;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&lt;/header&gt;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&lt;main&gt;&lt;p&gt;This is the text for the main element.&lt;/p&gt;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&lt;/main&gt;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&lt;aside&gt;&lt;p&gt;This is the text for the aside.&lt;/p&gt;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&lt;/aside&gt;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&lt;footer&gt;&lt;p&gt;This is the text for the footer.&lt;/p&gt;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&lt;/footer&gt;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&lt;/body&gt;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12CE007-5C37-49F7-A169-726B2CF80D24}"/>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79A76F71-64E6-4F1C-8B1B-375685F0977F}"/>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12</a:t>
            </a:fld>
            <a:endParaRPr lang="en-US" dirty="0">
              <a:solidFill>
                <a:schemeClr val="bg1"/>
              </a:solidFill>
            </a:endParaRPr>
          </a:p>
        </p:txBody>
      </p:sp>
    </p:spTree>
    <p:extLst>
      <p:ext uri="{BB962C8B-B14F-4D97-AF65-F5344CB8AC3E}">
        <p14:creationId xmlns:p14="http://schemas.microsoft.com/office/powerpoint/2010/main" val="2476044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15FF-DFB1-4EA9-B698-92902F06C8DB}"/>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The CSS for a fluid layout</a:t>
            </a:r>
            <a:endParaRPr lang="en-US" dirty="0"/>
          </a:p>
        </p:txBody>
      </p:sp>
      <p:sp>
        <p:nvSpPr>
          <p:cNvPr id="3" name="Text Placeholder 2">
            <a:extLst>
              <a:ext uri="{FF2B5EF4-FFF2-40B4-BE49-F238E27FC236}">
                <a16:creationId xmlns:a16="http://schemas.microsoft.com/office/drawing/2014/main" id="{2C518B13-857F-4925-ABC7-F0AE9148A1AA}"/>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body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width: 90%;</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changed from 960px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max-width: 1024px;</a:t>
            </a:r>
            <a:r>
              <a:rPr lang="en-US" sz="1400" b="1" dirty="0">
                <a:latin typeface="Courier New" panose="02070309020205020404" pitchFamily="49" charset="0"/>
                <a:ea typeface="Times New Roman" panose="02020603050405020304" pitchFamily="18" charset="0"/>
                <a:cs typeface="Times New Roman" panose="02020603050405020304" pitchFamily="18" charset="0"/>
              </a:rPr>
              <a:t>           /* maximum width of page */</a:t>
            </a: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margin: 0 auto;</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border: 2px solid black;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header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width: 96.875%;</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930 </a:t>
            </a:r>
            <a:r>
              <a:rPr lang="en-US" sz="1400" b="1" dirty="0">
                <a:highlight>
                  <a:srgbClr val="FFFFFF"/>
                </a:highlight>
                <a:latin typeface="Courier New" panose="02070309020205020404" pitchFamily="49" charset="0"/>
                <a:ea typeface="Times New Roman" panose="02020603050405020304" pitchFamily="18" charset="0"/>
                <a:cs typeface="Courier New" panose="02070309020205020404" pitchFamily="49" charset="0"/>
              </a:rPr>
              <a:t>÷</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960 x 100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padding: 15px 1.5625%;</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15 </a:t>
            </a:r>
            <a:r>
              <a:rPr lang="en-US" sz="1400" b="1" dirty="0">
                <a:highlight>
                  <a:srgbClr val="FFFFFF"/>
                </a:highlight>
                <a:latin typeface="Courier New" panose="02070309020205020404" pitchFamily="49" charset="0"/>
                <a:ea typeface="Times New Roman" panose="02020603050405020304" pitchFamily="18" charset="0"/>
                <a:cs typeface="Courier New" panose="02070309020205020404" pitchFamily="49" charset="0"/>
              </a:rPr>
              <a:t>÷</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960 x 100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border-bottom: 2px solid black;</a:t>
            </a:r>
            <a:r>
              <a:rPr lang="en-US" sz="1400" b="1" dirty="0">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main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width: 59.375%;</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570 </a:t>
            </a:r>
            <a:r>
              <a:rPr lang="en-US" sz="1400" b="1" dirty="0">
                <a:highlight>
                  <a:srgbClr val="FFFFFF"/>
                </a:highlight>
                <a:latin typeface="Courier New" panose="02070309020205020404" pitchFamily="49" charset="0"/>
                <a:ea typeface="Times New Roman" panose="02020603050405020304" pitchFamily="18" charset="0"/>
                <a:cs typeface="Courier New" panose="02070309020205020404" pitchFamily="49" charset="0"/>
              </a:rPr>
              <a:t>÷</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960 x 100 */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padding: 15px 1.5625%;</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15 </a:t>
            </a:r>
            <a:r>
              <a:rPr lang="en-US" sz="1400" b="1" dirty="0">
                <a:highlight>
                  <a:srgbClr val="FFFFFF"/>
                </a:highlight>
                <a:latin typeface="Courier New" panose="02070309020205020404" pitchFamily="49" charset="0"/>
                <a:ea typeface="Times New Roman" panose="02020603050405020304" pitchFamily="18" charset="0"/>
                <a:cs typeface="Courier New" panose="02070309020205020404" pitchFamily="49" charset="0"/>
              </a:rPr>
              <a:t>÷</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960 x 100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float: left;</a:t>
            </a:r>
            <a:r>
              <a:rPr lang="en-US" sz="1400" b="1" dirty="0">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aside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width: 34.375%;</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330 </a:t>
            </a:r>
            <a:r>
              <a:rPr lang="en-US" sz="1400" b="1" dirty="0">
                <a:highlight>
                  <a:srgbClr val="FFFFFF"/>
                </a:highlight>
                <a:latin typeface="Courier New" panose="02070309020205020404" pitchFamily="49" charset="0"/>
                <a:ea typeface="Times New Roman" panose="02020603050405020304" pitchFamily="18" charset="0"/>
                <a:cs typeface="Courier New" panose="02070309020205020404" pitchFamily="49" charset="0"/>
              </a:rPr>
              <a:t>÷</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960 x 100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padding: 15px 1.5625%;</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15 </a:t>
            </a:r>
            <a:r>
              <a:rPr lang="en-US" sz="1400" b="1" dirty="0">
                <a:highlight>
                  <a:srgbClr val="FFFFFF"/>
                </a:highlight>
                <a:latin typeface="Courier New" panose="02070309020205020404" pitchFamily="49" charset="0"/>
                <a:ea typeface="Times New Roman" panose="02020603050405020304" pitchFamily="18" charset="0"/>
                <a:cs typeface="Courier New" panose="02070309020205020404" pitchFamily="49" charset="0"/>
              </a:rPr>
              <a:t>÷</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960 x 100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float: right;</a:t>
            </a:r>
            <a:r>
              <a:rPr lang="en-US" sz="1400" b="1" dirty="0">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footer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clear: both;</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width: 96.875%;</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930 </a:t>
            </a:r>
            <a:r>
              <a:rPr lang="en-US" sz="1400" b="1" dirty="0">
                <a:highlight>
                  <a:srgbClr val="FFFFFF"/>
                </a:highlight>
                <a:latin typeface="Courier New" panose="02070309020205020404" pitchFamily="49" charset="0"/>
                <a:ea typeface="Times New Roman" panose="02020603050405020304" pitchFamily="18" charset="0"/>
                <a:cs typeface="Courier New" panose="02070309020205020404" pitchFamily="49" charset="0"/>
              </a:rPr>
              <a:t>÷</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960 x 100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padding: 15px 1.5625%;</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15 </a:t>
            </a:r>
            <a:r>
              <a:rPr lang="en-US" sz="1400" b="1" dirty="0">
                <a:highlight>
                  <a:srgbClr val="FFFFFF"/>
                </a:highlight>
                <a:latin typeface="Courier New" panose="02070309020205020404" pitchFamily="49" charset="0"/>
                <a:ea typeface="Times New Roman" panose="02020603050405020304" pitchFamily="18" charset="0"/>
                <a:cs typeface="Courier New" panose="02070309020205020404" pitchFamily="49" charset="0"/>
              </a:rPr>
              <a:t>÷</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960 x 100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border-top: 2px solid black;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DD41A99E-3F0D-4E97-8EFE-5D550EE3CF79}"/>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4023985C-3E8A-4D0F-BBEC-B3013E92E2EC}"/>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13</a:t>
            </a:fld>
            <a:endParaRPr lang="en-US" dirty="0">
              <a:solidFill>
                <a:schemeClr val="bg1"/>
              </a:solidFill>
            </a:endParaRPr>
          </a:p>
        </p:txBody>
      </p:sp>
    </p:spTree>
    <p:extLst>
      <p:ext uri="{BB962C8B-B14F-4D97-AF65-F5344CB8AC3E}">
        <p14:creationId xmlns:p14="http://schemas.microsoft.com/office/powerpoint/2010/main" val="355343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841A-FF74-42EB-9608-EB57D54DCF2C}"/>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Relative units of measure for responsive design</a:t>
            </a:r>
            <a:endParaRPr lang="en-US" dirty="0"/>
          </a:p>
        </p:txBody>
      </p:sp>
      <p:sp>
        <p:nvSpPr>
          <p:cNvPr id="3" name="Text Placeholder 2">
            <a:extLst>
              <a:ext uri="{FF2B5EF4-FFF2-40B4-BE49-F238E27FC236}">
                <a16:creationId xmlns:a16="http://schemas.microsoft.com/office/drawing/2014/main" id="{104C0DD1-0F2B-4D31-B85A-7B2C50059F4E}"/>
              </a:ext>
            </a:extLst>
          </p:cNvPr>
          <p:cNvSpPr>
            <a:spLocks noGrp="1"/>
          </p:cNvSpPr>
          <p:nvPr>
            <p:ph type="body" sz="quarter" idx="13"/>
          </p:nvPr>
        </p:nvSpPr>
        <p:spPr/>
        <p:txBody>
          <a:bodyPr/>
          <a:lstStyle/>
          <a:p>
            <a:pPr marL="347345" marR="0">
              <a:spcBef>
                <a:spcPts val="0"/>
              </a:spcBef>
              <a:spcAft>
                <a:spcPts val="600"/>
              </a:spcAft>
              <a:tabLst>
                <a:tab pos="1371600" algn="l"/>
              </a:tabLst>
            </a:pPr>
            <a:r>
              <a:rPr lang="en-US" sz="1600" b="1" dirty="0" err="1">
                <a:latin typeface="Courier New" panose="02070309020205020404" pitchFamily="49" charset="0"/>
                <a:ea typeface="Times New Roman" panose="02020603050405020304" pitchFamily="18" charset="0"/>
                <a:cs typeface="Times New Roman" panose="02020603050405020304" pitchFamily="18" charset="0"/>
              </a:rPr>
              <a:t>vh</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600"/>
              </a:spcAft>
              <a:tabLst>
                <a:tab pos="1371600" algn="l"/>
              </a:tabLst>
            </a:pPr>
            <a:r>
              <a:rPr lang="en-US" sz="1600" b="1" dirty="0" err="1">
                <a:latin typeface="Courier New" panose="02070309020205020404" pitchFamily="49" charset="0"/>
                <a:ea typeface="Times New Roman" panose="02020603050405020304" pitchFamily="18" charset="0"/>
                <a:cs typeface="Times New Roman" panose="02020603050405020304" pitchFamily="18" charset="0"/>
              </a:rPr>
              <a:t>vw</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600"/>
              </a:spcAft>
              <a:tabLst>
                <a:tab pos="1371600" algn="l"/>
              </a:tabLst>
            </a:pPr>
            <a:r>
              <a:rPr lang="en-US" sz="1600" b="1" dirty="0" err="1">
                <a:latin typeface="Courier New" panose="02070309020205020404" pitchFamily="49" charset="0"/>
                <a:ea typeface="Times New Roman" panose="02020603050405020304" pitchFamily="18" charset="0"/>
                <a:cs typeface="Times New Roman" panose="02020603050405020304" pitchFamily="18" charset="0"/>
              </a:rPr>
              <a:t>vmin</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600"/>
              </a:spcAft>
              <a:tabLst>
                <a:tab pos="1371600" algn="l"/>
              </a:tabLst>
            </a:pPr>
            <a:r>
              <a:rPr lang="en-US" sz="1600" b="1" dirty="0" err="1">
                <a:latin typeface="Courier New" panose="02070309020205020404" pitchFamily="49" charset="0"/>
                <a:ea typeface="Times New Roman" panose="02020603050405020304" pitchFamily="18" charset="0"/>
                <a:cs typeface="Times New Roman" panose="02020603050405020304" pitchFamily="18" charset="0"/>
              </a:rPr>
              <a:t>wmax</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393FE897-A6D8-4CCB-B19E-023AE08642B7}"/>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5FFE7D7D-CB3C-43AE-B280-A12BEFF9DEB0}"/>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14</a:t>
            </a:fld>
            <a:endParaRPr lang="en-US" dirty="0">
              <a:solidFill>
                <a:schemeClr val="bg1"/>
              </a:solidFill>
            </a:endParaRPr>
          </a:p>
        </p:txBody>
      </p:sp>
    </p:spTree>
    <p:extLst>
      <p:ext uri="{BB962C8B-B14F-4D97-AF65-F5344CB8AC3E}">
        <p14:creationId xmlns:p14="http://schemas.microsoft.com/office/powerpoint/2010/main" val="2875976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45A1-4EA4-4BE2-85EE-41718DE9D051}"/>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The HTML for a simple page</a:t>
            </a:r>
            <a:endParaRPr lang="en-US" dirty="0"/>
          </a:p>
        </p:txBody>
      </p:sp>
      <p:sp>
        <p:nvSpPr>
          <p:cNvPr id="3" name="Text Placeholder 2">
            <a:extLst>
              <a:ext uri="{FF2B5EF4-FFF2-40B4-BE49-F238E27FC236}">
                <a16:creationId xmlns:a16="http://schemas.microsoft.com/office/drawing/2014/main" id="{9A22FBE5-61D5-44FE-93B6-8EA0309B88B9}"/>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&lt;body&gt;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&lt;header&gt;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&lt;h1&gt;San Joaquin Valley Town Hall&lt;/h1&gt;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&lt;/header&gt;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&lt;main&gt;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&lt;p&gt;Welcome to San Joaquin Valley Town Hall.</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We have some fascinating</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speakers for you this season!&lt;/p&gt;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&lt;/main&gt;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&lt;/body&gt;</a:t>
            </a:r>
          </a:p>
          <a:p>
            <a:pPr>
              <a:spcBef>
                <a:spcPts val="1500"/>
              </a:spcBef>
              <a:spcAft>
                <a:spcPts val="600"/>
              </a:spcAft>
              <a:tabLst>
                <a:tab pos="1371600" algn="l"/>
              </a:tabLst>
            </a:pPr>
            <a:r>
              <a:rPr lang="en-US" sz="2400" b="1" dirty="0">
                <a:solidFill>
                  <a:srgbClr val="000099"/>
                </a:solidFill>
                <a:latin typeface="Arial" panose="020B0604020202020204" pitchFamily="34" charset="0"/>
                <a:ea typeface="Times New Roman" panose="02020603050405020304" pitchFamily="18" charset="0"/>
                <a:cs typeface="Times New Roman" panose="02020603050405020304" pitchFamily="18" charset="0"/>
              </a:rPr>
              <a:t>CSS that sets the width of the body </a:t>
            </a:r>
            <a:br>
              <a:rPr lang="en-US" sz="2400" b="1" dirty="0">
                <a:solidFill>
                  <a:srgbClr val="000099"/>
                </a:solidFill>
                <a:latin typeface="Arial" panose="020B0604020202020204" pitchFamily="34" charset="0"/>
                <a:ea typeface="Times New Roman" panose="02020603050405020304" pitchFamily="18" charset="0"/>
                <a:cs typeface="Times New Roman" panose="02020603050405020304" pitchFamily="18" charset="0"/>
              </a:rPr>
            </a:br>
            <a:r>
              <a:rPr lang="en-US" sz="2400" b="1" dirty="0">
                <a:solidFill>
                  <a:srgbClr val="000099"/>
                </a:solidFill>
                <a:latin typeface="Arial" panose="020B0604020202020204" pitchFamily="34" charset="0"/>
                <a:ea typeface="Times New Roman" panose="02020603050405020304" pitchFamily="18" charset="0"/>
                <a:cs typeface="Times New Roman" panose="02020603050405020304" pitchFamily="18" charset="0"/>
              </a:rPr>
              <a:t>based on the width of the viewport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body {</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width: 95vw;</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margin: 0  auto; }</a:t>
            </a:r>
          </a:p>
          <a:p>
            <a:endParaRPr lang="en-US" dirty="0"/>
          </a:p>
        </p:txBody>
      </p:sp>
      <p:sp>
        <p:nvSpPr>
          <p:cNvPr id="4" name="Date Placeholder 3">
            <a:extLst>
              <a:ext uri="{FF2B5EF4-FFF2-40B4-BE49-F238E27FC236}">
                <a16:creationId xmlns:a16="http://schemas.microsoft.com/office/drawing/2014/main" id="{ACD860DF-F7FA-4D4B-9ED2-033FC468EA5E}"/>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12F276E2-A32C-4B68-A5FF-7684BBA54C48}"/>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15</a:t>
            </a:fld>
            <a:endParaRPr lang="en-US" dirty="0">
              <a:solidFill>
                <a:schemeClr val="bg1"/>
              </a:solidFill>
            </a:endParaRPr>
          </a:p>
        </p:txBody>
      </p:sp>
    </p:spTree>
    <p:extLst>
      <p:ext uri="{BB962C8B-B14F-4D97-AF65-F5344CB8AC3E}">
        <p14:creationId xmlns:p14="http://schemas.microsoft.com/office/powerpoint/2010/main" val="312997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4989"/>
            <a:ext cx="7315200" cy="369332"/>
          </a:xfrm>
        </p:spPr>
        <p:txBody>
          <a:bodyPr/>
          <a:lstStyle/>
          <a:p>
            <a:r>
              <a:rPr lang="en-US" dirty="0"/>
              <a:t>The page when the viewport is 580 pixels wide</a:t>
            </a:r>
          </a:p>
        </p:txBody>
      </p:sp>
      <p:pic>
        <p:nvPicPr>
          <p:cNvPr id="9" name="Content Placeholder 8" descr="Refer to page 261 in textbook"/>
          <p:cNvPicPr>
            <a:picLocks noGrp="1" noChangeAspect="1"/>
          </p:cNvPicPr>
          <p:nvPr>
            <p:ph sz="quarter" idx="13"/>
          </p:nvPr>
        </p:nvPicPr>
        <p:blipFill>
          <a:blip r:embed="rId2"/>
          <a:stretch>
            <a:fillRect/>
          </a:stretch>
        </p:blipFill>
        <p:spPr>
          <a:xfrm>
            <a:off x="1143000" y="1134020"/>
            <a:ext cx="5920040" cy="1075779"/>
          </a:xfrm>
          <a:prstGeom prst="rect">
            <a:avLst/>
          </a:prstGeom>
        </p:spPr>
      </p:pic>
      <p:sp>
        <p:nvSpPr>
          <p:cNvPr id="7" name="Text Placeholder 6"/>
          <p:cNvSpPr>
            <a:spLocks noGrp="1"/>
          </p:cNvSpPr>
          <p:nvPr>
            <p:ph type="body" sz="quarter" idx="17"/>
          </p:nvPr>
        </p:nvSpPr>
        <p:spPr>
          <a:xfrm>
            <a:off x="838200" y="2568027"/>
            <a:ext cx="7315200" cy="381000"/>
          </a:xfrm>
        </p:spPr>
        <p:txBody>
          <a:bodyPr/>
          <a:lstStyle/>
          <a:p>
            <a:r>
              <a:rPr lang="en-US" dirty="0"/>
              <a:t>The page when the viewport is 412 pixels wide</a:t>
            </a:r>
          </a:p>
          <a:p>
            <a:endParaRPr lang="en-US" dirty="0"/>
          </a:p>
        </p:txBody>
      </p:sp>
      <p:pic>
        <p:nvPicPr>
          <p:cNvPr id="10" name="Content Placeholder 9" descr="Refer to page 261 in textbook"/>
          <p:cNvPicPr>
            <a:picLocks noGrp="1" noChangeAspect="1"/>
          </p:cNvPicPr>
          <p:nvPr>
            <p:ph sz="quarter" idx="18"/>
          </p:nvPr>
        </p:nvPicPr>
        <p:blipFill>
          <a:blip r:embed="rId3"/>
          <a:stretch>
            <a:fillRect/>
          </a:stretch>
        </p:blipFill>
        <p:spPr>
          <a:xfrm>
            <a:off x="1143000" y="3124200"/>
            <a:ext cx="4194473" cy="1076342"/>
          </a:xfrm>
          <a:prstGeom prst="rect">
            <a:avLst/>
          </a:prstGeom>
        </p:spPr>
      </p:pic>
      <p:sp>
        <p:nvSpPr>
          <p:cNvPr id="4" name="Date Placeholder 3"/>
          <p:cNvSpPr>
            <a:spLocks noGrp="1"/>
          </p:cNvSpPr>
          <p:nvPr>
            <p:ph type="dt" sz="half" idx="14"/>
          </p:nvPr>
        </p:nvSpPr>
        <p:spPr/>
        <p:txBody>
          <a:bodyPr/>
          <a:lstStyle/>
          <a:p>
            <a:pPr>
              <a:defRPr/>
            </a:pPr>
            <a:r>
              <a:rPr lang="en-US" dirty="0" err="1"/>
              <a:t>Murach's</a:t>
            </a:r>
            <a:r>
              <a:rPr lang="en-US" dirty="0"/>
              <a:t> HTML and CSS, 5th Edition</a:t>
            </a:r>
          </a:p>
        </p:txBody>
      </p:sp>
      <p:sp>
        <p:nvSpPr>
          <p:cNvPr id="5" name="Footer Placeholder 4"/>
          <p:cNvSpPr>
            <a:spLocks noGrp="1"/>
          </p:cNvSpPr>
          <p:nvPr>
            <p:ph type="ftr" sz="quarter" idx="15"/>
          </p:nvPr>
        </p:nvSpPr>
        <p:spPr/>
        <p:txBody>
          <a:bodyPr/>
          <a:lstStyle/>
          <a:p>
            <a:pPr>
              <a:defRPr/>
            </a:pPr>
            <a:r>
              <a:rPr lang="en-US" dirty="0"/>
              <a:t>© 2022, Mike Murach &amp; Associates, Inc.</a:t>
            </a:r>
          </a:p>
        </p:txBody>
      </p:sp>
      <p:sp>
        <p:nvSpPr>
          <p:cNvPr id="11" name="Slide Number Placeholder 10"/>
          <p:cNvSpPr>
            <a:spLocks noGrp="1"/>
          </p:cNvSpPr>
          <p:nvPr>
            <p:ph type="sldNum" sz="quarter" idx="16"/>
          </p:nvPr>
        </p:nvSpPr>
        <p:spPr/>
        <p:txBody>
          <a:body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16</a:t>
            </a:fld>
            <a:endParaRPr lang="en-US" dirty="0">
              <a:solidFill>
                <a:schemeClr val="bg1"/>
              </a:solidFill>
            </a:endParaRPr>
          </a:p>
        </p:txBody>
      </p:sp>
    </p:spTree>
    <p:extLst>
      <p:ext uri="{BB962C8B-B14F-4D97-AF65-F5344CB8AC3E}">
        <p14:creationId xmlns:p14="http://schemas.microsoft.com/office/powerpoint/2010/main" val="3850870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55657"/>
            <a:ext cx="7315200" cy="1107996"/>
          </a:xfrm>
        </p:spPr>
        <p:txBody>
          <a:bodyPr/>
          <a:lstStyle/>
          <a:p>
            <a:r>
              <a:rPr lang="en-US" dirty="0"/>
              <a:t>CSS that sets the width based on the minimum dimension of the viewport</a:t>
            </a:r>
            <a:br>
              <a:rPr lang="en-US" dirty="0"/>
            </a:br>
            <a:endParaRPr lang="en-US" dirty="0"/>
          </a:p>
        </p:txBody>
      </p:sp>
      <p:sp>
        <p:nvSpPr>
          <p:cNvPr id="8" name="Text Placeholder 7"/>
          <p:cNvSpPr>
            <a:spLocks noGrp="1"/>
          </p:cNvSpPr>
          <p:nvPr>
            <p:ph type="body" sz="quarter" idx="15"/>
          </p:nvPr>
        </p:nvSpPr>
        <p:spPr>
          <a:xfrm>
            <a:off x="812800" y="1062758"/>
            <a:ext cx="7391400" cy="918442"/>
          </a:xfrm>
        </p:spPr>
        <p:txBody>
          <a:bodyPr/>
          <a:lstStyle/>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body {</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width: 95vmin;</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margin: 0 auto; }</a:t>
            </a:r>
          </a:p>
          <a:p>
            <a:endParaRPr lang="en-US" dirty="0"/>
          </a:p>
        </p:txBody>
      </p:sp>
      <p:sp>
        <p:nvSpPr>
          <p:cNvPr id="7" name="Text Placeholder 6"/>
          <p:cNvSpPr>
            <a:spLocks noGrp="1"/>
          </p:cNvSpPr>
          <p:nvPr>
            <p:ph type="body" sz="quarter" idx="14"/>
          </p:nvPr>
        </p:nvSpPr>
        <p:spPr>
          <a:xfrm>
            <a:off x="812800" y="2108279"/>
            <a:ext cx="7391400" cy="457200"/>
          </a:xfrm>
        </p:spPr>
        <p:txBody>
          <a:bodyPr/>
          <a:lstStyle/>
          <a:p>
            <a:r>
              <a:rPr lang="en-US" dirty="0"/>
              <a:t>The page when the viewport is 580 pixels wide and 180 pixels tall</a:t>
            </a:r>
          </a:p>
          <a:p>
            <a:endParaRPr lang="en-US" dirty="0"/>
          </a:p>
        </p:txBody>
      </p:sp>
      <p:pic>
        <p:nvPicPr>
          <p:cNvPr id="9" name="Content Placeholder 8" descr="Refer to page 261 in textbook"/>
          <p:cNvPicPr>
            <a:picLocks noGrp="1" noChangeAspect="1"/>
          </p:cNvPicPr>
          <p:nvPr>
            <p:ph sz="quarter" idx="13"/>
          </p:nvPr>
        </p:nvPicPr>
        <p:blipFill>
          <a:blip r:embed="rId2"/>
          <a:stretch>
            <a:fillRect/>
          </a:stretch>
        </p:blipFill>
        <p:spPr>
          <a:xfrm>
            <a:off x="1297642" y="3022560"/>
            <a:ext cx="5103158" cy="1600200"/>
          </a:xfrm>
          <a:prstGeom prst="rect">
            <a:avLst/>
          </a:prstGeom>
        </p:spPr>
      </p:pic>
      <p:sp>
        <p:nvSpPr>
          <p:cNvPr id="2" name="Date Placeholder 1"/>
          <p:cNvSpPr>
            <a:spLocks noGrp="1"/>
          </p:cNvSpPr>
          <p:nvPr>
            <p:ph type="dt" sz="half" idx="10"/>
          </p:nvPr>
        </p:nvSpPr>
        <p:spPr/>
        <p:txBody>
          <a:bodyPr/>
          <a:lstStyle/>
          <a:p>
            <a:pPr>
              <a:defRPr/>
            </a:pPr>
            <a:r>
              <a:rPr lang="en-US" dirty="0" err="1"/>
              <a:t>Murach's</a:t>
            </a:r>
            <a:r>
              <a:rPr lang="en-US" dirty="0"/>
              <a:t> HTML and CSS, 5th Edition</a:t>
            </a:r>
          </a:p>
        </p:txBody>
      </p:sp>
      <p:sp>
        <p:nvSpPr>
          <p:cNvPr id="6" name="Footer Placeholder 5"/>
          <p:cNvSpPr>
            <a:spLocks noGrp="1"/>
          </p:cNvSpPr>
          <p:nvPr>
            <p:ph type="ftr" sz="quarter" idx="11"/>
          </p:nvPr>
        </p:nvSpPr>
        <p:spPr/>
        <p:txBody>
          <a:bodyPr/>
          <a:lstStyle/>
          <a:p>
            <a:pPr>
              <a:defRPr/>
            </a:pPr>
            <a:r>
              <a:rPr lang="en-US" dirty="0"/>
              <a:t>© 2022, Mike Murach &amp; Associates, Inc.</a:t>
            </a:r>
          </a:p>
        </p:txBody>
      </p:sp>
      <p:sp>
        <p:nvSpPr>
          <p:cNvPr id="10" name="Slide Number Placeholder 9"/>
          <p:cNvSpPr>
            <a:spLocks noGrp="1"/>
          </p:cNvSpPr>
          <p:nvPr>
            <p:ph type="sldNum" sz="quarter" idx="12"/>
          </p:nvPr>
        </p:nvSpPr>
        <p:spPr/>
        <p:txBody>
          <a:bodyPr/>
          <a:lstStyle/>
          <a:p>
            <a:pPr>
              <a:defRPr/>
            </a:pPr>
            <a:endParaRPr lang="en-US"/>
          </a:p>
          <a:p>
            <a:pPr>
              <a:defRPr/>
            </a:pPr>
            <a:r>
              <a:rPr lang="en-US">
                <a:solidFill>
                  <a:schemeClr val="bg1"/>
                </a:solidFill>
              </a:rPr>
              <a:t>C8, Slide </a:t>
            </a:r>
            <a:fld id="{BF5C1183-B085-4070-A402-C03A3F977D3D}" type="slidenum">
              <a:rPr lang="en-US" smtClean="0">
                <a:solidFill>
                  <a:schemeClr val="bg1"/>
                </a:solidFill>
              </a:rPr>
              <a:pPr>
                <a:defRPr/>
              </a:pPr>
              <a:t>17</a:t>
            </a:fld>
            <a:endParaRPr lang="en-US" dirty="0">
              <a:solidFill>
                <a:schemeClr val="bg1"/>
              </a:solidFill>
            </a:endParaRPr>
          </a:p>
        </p:txBody>
      </p:sp>
    </p:spTree>
    <p:extLst>
      <p:ext uri="{BB962C8B-B14F-4D97-AF65-F5344CB8AC3E}">
        <p14:creationId xmlns:p14="http://schemas.microsoft.com/office/powerpoint/2010/main" val="175227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1C05-CAEA-4FD0-B56E-BAE7A7C8F202}"/>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The HTML for a page with different font sizes</a:t>
            </a:r>
            <a:endParaRPr lang="en-US" dirty="0"/>
          </a:p>
        </p:txBody>
      </p:sp>
      <p:sp>
        <p:nvSpPr>
          <p:cNvPr id="3" name="Text Placeholder 2">
            <a:extLst>
              <a:ext uri="{FF2B5EF4-FFF2-40B4-BE49-F238E27FC236}">
                <a16:creationId xmlns:a16="http://schemas.microsoft.com/office/drawing/2014/main" id="{8599F9B4-7D4B-4357-A5AF-6FE9B0E854BA}"/>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&lt;body&gt;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&lt;header&gt;&lt;h2&gt;San Joaquin Valley Town Hall&lt;/h2&gt;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&lt;/header&gt;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&lt;main&gt;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&lt;h1&gt;This season's guest speakers&lt;/h1&gt;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fr-FR"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a:t>
            </a:r>
            <a:r>
              <a:rPr lang="fr-FR" sz="15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ul</a:t>
            </a:r>
            <a:r>
              <a:rPr lang="fr-FR"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fr-FR"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&lt;li&gt;...&lt;/li&gt;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fr-FR"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&lt;li&gt;...&lt;/li&gt;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fr-FR"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&lt;li&gt;</a:t>
            </a:r>
            <a:r>
              <a:rPr lang="en-US" sz="1500" b="1" dirty="0">
                <a:latin typeface="Courier New" panose="02070309020205020404" pitchFamily="49" charset="0"/>
                <a:ea typeface="Times New Roman" panose="02020603050405020304" pitchFamily="18" charset="0"/>
                <a:cs typeface="Times New Roman" panose="02020603050405020304" pitchFamily="18" charset="0"/>
              </a:rPr>
              <a:t>...</a:t>
            </a: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&lt;/li&gt;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t>
            </a:r>
            <a:r>
              <a:rPr lang="en-US" sz="15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ul</a:t>
            </a: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&lt;p&gt;Please contact us for tickets.&lt;/p&gt;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&lt;/main&gt;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&lt;aside&gt;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&lt;h3&gt;Lecture day, time, and location&lt;/h3&gt;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&lt;p&gt;...&lt;/p&gt;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&lt;/aside&gt;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&lt;footer&gt;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&lt;p&gt;&amp;copy; Copyright 2022 San Joaquin Valley Town</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Hall.&lt;/p&gt;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&lt;/footer&gt;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5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&lt;/body&gt;</a:t>
            </a:r>
            <a:endParaRPr lang="en-US" sz="1500" b="1" dirty="0">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54668CC-7A54-4770-B4FA-42626F3C9EFF}"/>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A3A1D432-F9A1-4B9B-8CD8-33A7DF8C2A97}"/>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18</a:t>
            </a:fld>
            <a:endParaRPr lang="en-US" dirty="0">
              <a:solidFill>
                <a:schemeClr val="bg1"/>
              </a:solidFill>
            </a:endParaRPr>
          </a:p>
        </p:txBody>
      </p:sp>
    </p:spTree>
    <p:extLst>
      <p:ext uri="{BB962C8B-B14F-4D97-AF65-F5344CB8AC3E}">
        <p14:creationId xmlns:p14="http://schemas.microsoft.com/office/powerpoint/2010/main" val="60612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7A5B-7AB2-4305-BCD7-72130CF25AA1}"/>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CSS that specifies the font sizes in ems</a:t>
            </a:r>
            <a:endParaRPr lang="en-US" dirty="0"/>
          </a:p>
        </p:txBody>
      </p:sp>
      <p:sp>
        <p:nvSpPr>
          <p:cNvPr id="3" name="Text Placeholder 2">
            <a:extLst>
              <a:ext uri="{FF2B5EF4-FFF2-40B4-BE49-F238E27FC236}">
                <a16:creationId xmlns:a16="http://schemas.microsoft.com/office/drawing/2014/main" id="{D8A4D2FF-16CD-4F05-8DF1-0AAA7D20034A}"/>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body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font-size: 100%;</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width: 90%;</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max-width: 1024px;</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margin: 0 auto;</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border: 2px solid black;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h1 { </a:t>
            </a: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font-size: 1.75em;</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h2 { </a:t>
            </a: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font-size: 1.5em;</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h3 { </a:t>
            </a: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font-size: 1.125em;</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footer p { </a:t>
            </a: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font-size: .75em;</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288A576-CE32-4AC2-A030-4438673FA2D5}"/>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46797E29-EE8F-46B7-8713-970867CBDC21}"/>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19</a:t>
            </a:fld>
            <a:endParaRPr lang="en-US" dirty="0">
              <a:solidFill>
                <a:schemeClr val="bg1"/>
              </a:solidFill>
            </a:endParaRPr>
          </a:p>
        </p:txBody>
      </p:sp>
    </p:spTree>
    <p:extLst>
      <p:ext uri="{BB962C8B-B14F-4D97-AF65-F5344CB8AC3E}">
        <p14:creationId xmlns:p14="http://schemas.microsoft.com/office/powerpoint/2010/main" val="128546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6098E-362E-478E-92B8-FAE503454653}"/>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Objectives</a:t>
            </a:r>
            <a:endParaRPr lang="en-US" dirty="0"/>
          </a:p>
        </p:txBody>
      </p:sp>
      <p:sp>
        <p:nvSpPr>
          <p:cNvPr id="3" name="Text Placeholder 2">
            <a:extLst>
              <a:ext uri="{FF2B5EF4-FFF2-40B4-BE49-F238E27FC236}">
                <a16:creationId xmlns:a16="http://schemas.microsoft.com/office/drawing/2014/main" id="{AC64A648-CD16-4707-9548-58CB0C4F202C}"/>
              </a:ext>
            </a:extLst>
          </p:cNvPr>
          <p:cNvSpPr>
            <a:spLocks noGrp="1"/>
          </p:cNvSpPr>
          <p:nvPr>
            <p:ph type="body" sz="quarter" idx="13"/>
          </p:nvPr>
        </p:nvSpPr>
        <p:spPr>
          <a:xfrm>
            <a:off x="838200" y="1022866"/>
            <a:ext cx="7467600" cy="4996934"/>
          </a:xfrm>
        </p:spPr>
        <p:txBody>
          <a:bodyPr/>
          <a:lstStyle/>
          <a:p>
            <a:pPr>
              <a:spcBef>
                <a:spcPts val="1500"/>
              </a:spcBef>
              <a:spcAft>
                <a:spcPts val="600"/>
              </a:spcAft>
              <a:tabLst>
                <a:tab pos="1371600" algn="l"/>
              </a:tabLst>
            </a:pPr>
            <a:r>
              <a:rPr lang="en-US" b="1" dirty="0">
                <a:latin typeface="Arial" panose="020B0604020202020204" pitchFamily="34" charset="0"/>
                <a:ea typeface="Times New Roman" panose="02020603050405020304" pitchFamily="18" charset="0"/>
                <a:cs typeface="Times New Roman" panose="02020603050405020304" pitchFamily="18" charset="0"/>
              </a:rPr>
              <a:t>Applied</a:t>
            </a:r>
          </a:p>
          <a:p>
            <a:pPr marL="342900" marR="274320" lvl="0" indent="-342900">
              <a:spcBef>
                <a:spcPts val="0"/>
              </a:spcBef>
              <a:spcAft>
                <a:spcPts val="600"/>
              </a:spcAft>
              <a:buFont typeface="+mj-lt"/>
              <a:buAutoNum type="arabicPeriod"/>
              <a:tabLst>
                <a:tab pos="347345" algn="l"/>
                <a:tab pos="365760" algn="l"/>
              </a:tabLst>
            </a:pPr>
            <a:r>
              <a:rPr lang="en-US" spc="-10" dirty="0">
                <a:latin typeface="Times New Roman" panose="02020603050405020304" pitchFamily="18" charset="0"/>
                <a:ea typeface="Times New Roman" panose="02020603050405020304" pitchFamily="18" charset="0"/>
              </a:rPr>
              <a:t>Given an HTML document for the desktop that uses a fixed layout, convert it so it uses fluid widths, scalable images, and fonts that are inherited by child elements.</a:t>
            </a:r>
          </a:p>
          <a:p>
            <a:pPr marL="342900" marR="274320" lvl="0" indent="-342900">
              <a:spcBef>
                <a:spcPts val="0"/>
              </a:spcBef>
              <a:spcAft>
                <a:spcPts val="600"/>
              </a:spcAft>
              <a:buFont typeface="+mj-lt"/>
              <a:buAutoNum type="arabicPeriod"/>
              <a:tabLst>
                <a:tab pos="347345" algn="l"/>
                <a:tab pos="365760" algn="l"/>
              </a:tabLst>
            </a:pPr>
            <a:r>
              <a:rPr lang="en-US" spc="-10" dirty="0">
                <a:latin typeface="Times New Roman" panose="02020603050405020304" pitchFamily="18" charset="0"/>
                <a:ea typeface="Times New Roman" panose="02020603050405020304" pitchFamily="18" charset="0"/>
              </a:rPr>
              <a:t>Given an HTML document for the desktop that uses a fluid layout, add media queries that change the appearance of the page depending on the size of the screen where it’s displayed.</a:t>
            </a:r>
          </a:p>
          <a:p>
            <a:pPr marL="342900" marR="274320" lvl="0" indent="-342900">
              <a:spcBef>
                <a:spcPts val="0"/>
              </a:spcBef>
              <a:spcAft>
                <a:spcPts val="600"/>
              </a:spcAft>
              <a:buFont typeface="+mj-lt"/>
              <a:buAutoNum type="arabicPeriod"/>
              <a:tabLst>
                <a:tab pos="347345" algn="l"/>
                <a:tab pos="365760" algn="l"/>
              </a:tabLst>
            </a:pPr>
            <a:r>
              <a:rPr lang="en-US" spc="-10" dirty="0">
                <a:latin typeface="Times New Roman" panose="02020603050405020304" pitchFamily="18" charset="0"/>
                <a:ea typeface="Times New Roman" panose="02020603050405020304" pitchFamily="18" charset="0"/>
              </a:rPr>
              <a:t>Given an HTML document with a navigation menu that uses media queries, use the </a:t>
            </a:r>
            <a:r>
              <a:rPr lang="en-US" spc="-10" dirty="0" err="1">
                <a:latin typeface="Times New Roman" panose="02020603050405020304" pitchFamily="18" charset="0"/>
                <a:ea typeface="Times New Roman" panose="02020603050405020304" pitchFamily="18" charset="0"/>
              </a:rPr>
              <a:t>SlickNav</a:t>
            </a:r>
            <a:r>
              <a:rPr lang="en-US" spc="-10" dirty="0">
                <a:latin typeface="Times New Roman" panose="02020603050405020304" pitchFamily="18" charset="0"/>
                <a:ea typeface="Times New Roman" panose="02020603050405020304" pitchFamily="18" charset="0"/>
              </a:rPr>
              <a:t> plugin to replace the navigation menu on smaller screen sizes.</a:t>
            </a:r>
          </a:p>
          <a:p>
            <a:pPr marL="342900" marR="274320" lvl="0" indent="-342900">
              <a:spcBef>
                <a:spcPts val="0"/>
              </a:spcBef>
              <a:spcAft>
                <a:spcPts val="600"/>
              </a:spcAft>
              <a:buFont typeface="+mj-lt"/>
              <a:buAutoNum type="arabicPeriod"/>
              <a:tabLst>
                <a:tab pos="347345" algn="l"/>
                <a:tab pos="365760" algn="l"/>
              </a:tabLst>
            </a:pPr>
            <a:r>
              <a:rPr lang="en-US" spc="-10" dirty="0">
                <a:latin typeface="Times New Roman" panose="02020603050405020304" pitchFamily="18" charset="0"/>
                <a:ea typeface="Times New Roman" panose="02020603050405020304" pitchFamily="18" charset="0"/>
              </a:rPr>
              <a:t>Use Chrome’s Developer Tools to test a Responsive Web Design.</a:t>
            </a:r>
          </a:p>
          <a:p>
            <a:pPr>
              <a:spcBef>
                <a:spcPts val="1500"/>
              </a:spcBef>
              <a:spcAft>
                <a:spcPts val="600"/>
              </a:spcAft>
              <a:tabLst>
                <a:tab pos="1371600" algn="l"/>
              </a:tabLst>
            </a:pPr>
            <a:r>
              <a:rPr lang="en-US" b="1" dirty="0">
                <a:latin typeface="Arial" panose="020B0604020202020204" pitchFamily="34" charset="0"/>
                <a:ea typeface="Times New Roman" panose="02020603050405020304" pitchFamily="18" charset="0"/>
                <a:cs typeface="Times New Roman" panose="02020603050405020304" pitchFamily="18" charset="0"/>
              </a:rPr>
              <a:t>Knowledge</a:t>
            </a:r>
          </a:p>
          <a:p>
            <a:pPr marL="342900" marR="274320" lvl="0" indent="-342900">
              <a:spcBef>
                <a:spcPts val="0"/>
              </a:spcBef>
              <a:spcAft>
                <a:spcPts val="600"/>
              </a:spcAft>
              <a:buFont typeface="+mj-lt"/>
              <a:buAutoNum type="arabicPeriod"/>
              <a:tabLst>
                <a:tab pos="347345" algn="l"/>
                <a:tab pos="365760" algn="l"/>
              </a:tabLst>
            </a:pPr>
            <a:r>
              <a:rPr lang="en-US" spc="-10" dirty="0">
                <a:latin typeface="Times New Roman" panose="02020603050405020304" pitchFamily="18" charset="0"/>
                <a:ea typeface="Times New Roman" panose="02020603050405020304" pitchFamily="18" charset="0"/>
              </a:rPr>
              <a:t>Describe the three components of a Responsive Web Design.</a:t>
            </a:r>
          </a:p>
          <a:p>
            <a:endParaRPr lang="en-US" dirty="0"/>
          </a:p>
        </p:txBody>
      </p:sp>
      <p:sp>
        <p:nvSpPr>
          <p:cNvPr id="4" name="Date Placeholder 3">
            <a:extLst>
              <a:ext uri="{FF2B5EF4-FFF2-40B4-BE49-F238E27FC236}">
                <a16:creationId xmlns:a16="http://schemas.microsoft.com/office/drawing/2014/main" id="{A2ED9AC2-822B-4C49-9BA4-1B4ABFB660B6}"/>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8794A1BF-1089-4E56-81BC-93C60407E362}"/>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2</a:t>
            </a:fld>
            <a:endParaRPr lang="en-US" dirty="0">
              <a:solidFill>
                <a:schemeClr val="bg1"/>
              </a:solidFill>
            </a:endParaRPr>
          </a:p>
        </p:txBody>
      </p:sp>
    </p:spTree>
    <p:extLst>
      <p:ext uri="{BB962C8B-B14F-4D97-AF65-F5344CB8AC3E}">
        <p14:creationId xmlns:p14="http://schemas.microsoft.com/office/powerpoint/2010/main" val="410676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83BE-8CE2-4B21-9464-5DDF4BB8EB7C}"/>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headings in a browser with some borders</a:t>
            </a:r>
            <a:endParaRPr lang="en-US" dirty="0"/>
          </a:p>
        </p:txBody>
      </p:sp>
      <p:pic>
        <p:nvPicPr>
          <p:cNvPr id="7" name="Content Placeholder 6" descr="Refer to page 263 in textbook">
            <a:extLst>
              <a:ext uri="{FF2B5EF4-FFF2-40B4-BE49-F238E27FC236}">
                <a16:creationId xmlns:a16="http://schemas.microsoft.com/office/drawing/2014/main" id="{CE7AF0A4-BD45-4892-9811-609CAEF9EE19}"/>
              </a:ext>
            </a:extLst>
          </p:cNvPr>
          <p:cNvPicPr>
            <a:picLocks noGrp="1" noChangeAspect="1"/>
          </p:cNvPicPr>
          <p:nvPr>
            <p:ph sz="quarter" idx="13"/>
          </p:nvPr>
        </p:nvPicPr>
        <p:blipFill>
          <a:blip r:embed="rId2"/>
          <a:stretch>
            <a:fillRect/>
          </a:stretch>
        </p:blipFill>
        <p:spPr>
          <a:xfrm>
            <a:off x="948499" y="1143000"/>
            <a:ext cx="7210268" cy="2819400"/>
          </a:xfrm>
          <a:prstGeom prst="rect">
            <a:avLst/>
          </a:prstGeom>
        </p:spPr>
      </p:pic>
      <p:sp>
        <p:nvSpPr>
          <p:cNvPr id="4" name="Date Placeholder 3">
            <a:extLst>
              <a:ext uri="{FF2B5EF4-FFF2-40B4-BE49-F238E27FC236}">
                <a16:creationId xmlns:a16="http://schemas.microsoft.com/office/drawing/2014/main" id="{7A3ACD3C-46EE-45C4-8339-259B10B8817A}"/>
              </a:ext>
            </a:extLst>
          </p:cNvPr>
          <p:cNvSpPr>
            <a:spLocks noGrp="1"/>
          </p:cNvSpPr>
          <p:nvPr>
            <p:ph type="dt" sz="half" idx="10"/>
          </p:nvPr>
        </p:nvSpPr>
        <p:spPr/>
        <p:txBody>
          <a:body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C8591FA1-B045-42EA-A03A-C61C268FFAB8}"/>
              </a:ext>
            </a:extLst>
          </p:cNvPr>
          <p:cNvSpPr>
            <a:spLocks noGrp="1"/>
          </p:cNvSpPr>
          <p:nvPr>
            <p:ph type="ftr" sz="quarter" idx="11"/>
          </p:nvPr>
        </p:nvSpPr>
        <p:spPr/>
        <p:txBody>
          <a:bodyPr/>
          <a:lstStyle/>
          <a:p>
            <a:pPr>
              <a:defRPr/>
            </a:pPr>
            <a:r>
              <a:rPr lang="en-US"/>
              <a:t>© 2022, Mike Murach &amp; Associates, Inc.</a:t>
            </a:r>
            <a:endParaRPr lang="en-US" dirty="0"/>
          </a:p>
        </p:txBody>
      </p:sp>
      <p:sp>
        <p:nvSpPr>
          <p:cNvPr id="6" name="Slide Number Placeholder 5">
            <a:extLst>
              <a:ext uri="{FF2B5EF4-FFF2-40B4-BE49-F238E27FC236}">
                <a16:creationId xmlns:a16="http://schemas.microsoft.com/office/drawing/2014/main" id="{EAFA0016-A99A-423B-A007-0F07D5D3BE81}"/>
              </a:ext>
            </a:extLst>
          </p:cNvPr>
          <p:cNvSpPr>
            <a:spLocks noGrp="1"/>
          </p:cNvSpPr>
          <p:nvPr>
            <p:ph type="sldNum" sz="quarter" idx="12"/>
          </p:nvPr>
        </p:nvSpPr>
        <p:spPr/>
        <p:txBody>
          <a:body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20</a:t>
            </a:fld>
            <a:endParaRPr lang="en-US" dirty="0">
              <a:solidFill>
                <a:schemeClr val="bg1"/>
              </a:solidFill>
            </a:endParaRPr>
          </a:p>
        </p:txBody>
      </p:sp>
    </p:spTree>
    <p:extLst>
      <p:ext uri="{BB962C8B-B14F-4D97-AF65-F5344CB8AC3E}">
        <p14:creationId xmlns:p14="http://schemas.microsoft.com/office/powerpoint/2010/main" val="1778947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8FE7-E4C6-45A4-9185-31D081950CB8}"/>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A scalable image in a fluid layout </a:t>
            </a:r>
            <a:endParaRPr lang="en-US" dirty="0"/>
          </a:p>
        </p:txBody>
      </p:sp>
      <p:pic>
        <p:nvPicPr>
          <p:cNvPr id="7" name="Content Placeholder 6" descr="Refer to page 265 in textbook">
            <a:extLst>
              <a:ext uri="{FF2B5EF4-FFF2-40B4-BE49-F238E27FC236}">
                <a16:creationId xmlns:a16="http://schemas.microsoft.com/office/drawing/2014/main" id="{BF2BA10A-304E-4CF2-80E0-BA505EBCFED0}"/>
              </a:ext>
            </a:extLst>
          </p:cNvPr>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914400" y="1219200"/>
            <a:ext cx="7315200" cy="4099114"/>
          </a:xfrm>
          <a:prstGeom prst="rect">
            <a:avLst/>
          </a:prstGeom>
        </p:spPr>
      </p:pic>
      <p:sp>
        <p:nvSpPr>
          <p:cNvPr id="4" name="Date Placeholder 3">
            <a:extLst>
              <a:ext uri="{FF2B5EF4-FFF2-40B4-BE49-F238E27FC236}">
                <a16:creationId xmlns:a16="http://schemas.microsoft.com/office/drawing/2014/main" id="{9ACFD9FB-5B73-460F-9B39-4DA834526AE7}"/>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81A62308-7171-4CA7-9550-F1A6F22FC192}"/>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3" name="Slide Number Placeholder 2"/>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21</a:t>
            </a:fld>
            <a:endParaRPr lang="en-US" dirty="0">
              <a:solidFill>
                <a:schemeClr val="bg1"/>
              </a:solidFill>
            </a:endParaRPr>
          </a:p>
        </p:txBody>
      </p:sp>
    </p:spTree>
    <p:extLst>
      <p:ext uri="{BB962C8B-B14F-4D97-AF65-F5344CB8AC3E}">
        <p14:creationId xmlns:p14="http://schemas.microsoft.com/office/powerpoint/2010/main" val="418082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8077-FE6D-42C0-95AB-BE1AA58C7E43}"/>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The HTML for the image</a:t>
            </a:r>
            <a:endParaRPr lang="en-US" dirty="0"/>
          </a:p>
        </p:txBody>
      </p:sp>
      <p:sp>
        <p:nvSpPr>
          <p:cNvPr id="3" name="Text Placeholder 2">
            <a:extLst>
              <a:ext uri="{FF2B5EF4-FFF2-40B4-BE49-F238E27FC236}">
                <a16:creationId xmlns:a16="http://schemas.microsoft.com/office/drawing/2014/main" id="{9F10636F-A579-4055-BAE7-AB04794CA172}"/>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a:t>
            </a:r>
            <a:r>
              <a:rPr lang="en-US"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img</a:t>
            </a: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src</a:t>
            </a: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="images/students.jpg"</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alt="Instructor with students"&gt;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1500"/>
              </a:spcBef>
              <a:spcAft>
                <a:spcPts val="600"/>
              </a:spcAft>
              <a:tabLst>
                <a:tab pos="1371600" algn="l"/>
              </a:tabLst>
            </a:pPr>
            <a:r>
              <a:rPr lang="en-US" sz="2400" b="1" dirty="0">
                <a:solidFill>
                  <a:srgbClr val="000099"/>
                </a:solidFill>
                <a:latin typeface="Arial" panose="020B0604020202020204" pitchFamily="34" charset="0"/>
                <a:ea typeface="Times New Roman" panose="02020603050405020304" pitchFamily="18" charset="0"/>
                <a:cs typeface="Times New Roman" panose="02020603050405020304" pitchFamily="18" charset="0"/>
              </a:rPr>
              <a:t>The CSS for the image</a:t>
            </a: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section </a:t>
            </a:r>
            <a:r>
              <a:rPr lang="en-US"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img</a:t>
            </a: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max-width: 100%;</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margin-bottom: .5em;</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1500"/>
              </a:spcBef>
              <a:spcAft>
                <a:spcPts val="600"/>
              </a:spcAft>
              <a:tabLst>
                <a:tab pos="1371600" algn="l"/>
              </a:tabLst>
            </a:pPr>
            <a:r>
              <a:rPr lang="en-US" sz="2400" b="1" dirty="0">
                <a:solidFill>
                  <a:srgbClr val="000099"/>
                </a:solidFill>
                <a:latin typeface="Arial" panose="020B0604020202020204" pitchFamily="34" charset="0"/>
                <a:ea typeface="Times New Roman" panose="02020603050405020304" pitchFamily="18" charset="0"/>
                <a:cs typeface="Times New Roman" panose="02020603050405020304" pitchFamily="18" charset="0"/>
              </a:rPr>
              <a:t>CSS that limits the width of the image</a:t>
            </a: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section </a:t>
            </a:r>
            <a:r>
              <a:rPr lang="en-US"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img</a:t>
            </a: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width: 100%;</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max-width: 400px;</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margin-bottom: .5em;</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15F05DFE-00B5-49DF-B3E3-9163D63BC99A}"/>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5E388C9E-B62B-4781-9769-FBCE538F6BE6}"/>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22</a:t>
            </a:fld>
            <a:endParaRPr lang="en-US" dirty="0">
              <a:solidFill>
                <a:schemeClr val="bg1"/>
              </a:solidFill>
            </a:endParaRPr>
          </a:p>
        </p:txBody>
      </p:sp>
    </p:spTree>
    <p:extLst>
      <p:ext uri="{BB962C8B-B14F-4D97-AF65-F5344CB8AC3E}">
        <p14:creationId xmlns:p14="http://schemas.microsoft.com/office/powerpoint/2010/main" val="3208270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0A92-5EF1-4881-A3F3-1FBFF26AA1FD}"/>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A page with a fluid layout</a:t>
            </a:r>
            <a:endParaRPr lang="en-US" dirty="0"/>
          </a:p>
        </p:txBody>
      </p:sp>
      <p:pic>
        <p:nvPicPr>
          <p:cNvPr id="8" name="Content Placeholder 7" descr="Refer to page 267 in textbook">
            <a:extLst>
              <a:ext uri="{FF2B5EF4-FFF2-40B4-BE49-F238E27FC236}">
                <a16:creationId xmlns:a16="http://schemas.microsoft.com/office/drawing/2014/main" id="{71936627-BB6D-4B33-A1FA-1A82B0E939D0}"/>
              </a:ext>
            </a:extLst>
          </p:cNvPr>
          <p:cNvPicPr>
            <a:picLocks noGrp="1" noChangeAspect="1"/>
          </p:cNvPicPr>
          <p:nvPr>
            <p:ph sz="quarter" idx="13"/>
          </p:nvPr>
        </p:nvPicPr>
        <p:blipFill>
          <a:blip r:embed="rId2"/>
          <a:stretch>
            <a:fillRect/>
          </a:stretch>
        </p:blipFill>
        <p:spPr>
          <a:xfrm>
            <a:off x="914400" y="1069643"/>
            <a:ext cx="4741718" cy="4873957"/>
          </a:xfrm>
          <a:prstGeom prst="rect">
            <a:avLst/>
          </a:prstGeom>
        </p:spPr>
      </p:pic>
      <p:sp>
        <p:nvSpPr>
          <p:cNvPr id="4" name="Date Placeholder 3">
            <a:extLst>
              <a:ext uri="{FF2B5EF4-FFF2-40B4-BE49-F238E27FC236}">
                <a16:creationId xmlns:a16="http://schemas.microsoft.com/office/drawing/2014/main" id="{7C063169-DE72-421E-8A9E-F877CE48EAFB}"/>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9D832A80-274E-44AD-B223-D099FF64D07B}"/>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3" name="Slide Number Placeholder 2"/>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23</a:t>
            </a:fld>
            <a:endParaRPr lang="en-US" dirty="0">
              <a:solidFill>
                <a:schemeClr val="bg1"/>
              </a:solidFill>
            </a:endParaRPr>
          </a:p>
        </p:txBody>
      </p:sp>
    </p:spTree>
    <p:extLst>
      <p:ext uri="{BB962C8B-B14F-4D97-AF65-F5344CB8AC3E}">
        <p14:creationId xmlns:p14="http://schemas.microsoft.com/office/powerpoint/2010/main" val="2007257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0824-E1ED-4B9E-8369-1E193FC19847}"/>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the fluid design (part 1)</a:t>
            </a:r>
            <a:endParaRPr lang="en-US" dirty="0"/>
          </a:p>
        </p:txBody>
      </p:sp>
      <p:sp>
        <p:nvSpPr>
          <p:cNvPr id="3" name="Text Placeholder 2">
            <a:extLst>
              <a:ext uri="{FF2B5EF4-FFF2-40B4-BE49-F238E27FC236}">
                <a16:creationId xmlns:a16="http://schemas.microsoft.com/office/drawing/2014/main" id="{57DAA22A-7CC1-43F6-B1AF-D1CF7DB9F3E1}"/>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the styles for the type selectors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body { font-family: Verdana, Arial, Helvetica,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sans-serif;</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font-size: 100%;</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width: 96%;</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max-width: 1200px;  /* maximum width of page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article, aside, h1, h2, h3, p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margin: 0;</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padding: 0;</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article, aside { margin-bottom: 1em;</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p { font-size: .875em; ...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0E05A47B-62BF-4CA0-B804-2A4889DDEF6F}"/>
              </a:ext>
            </a:extLst>
          </p:cNvPr>
          <p:cNvSpPr>
            <a:spLocks noGrp="1"/>
          </p:cNvSpPr>
          <p:nvPr>
            <p:ph type="dt" sz="half" idx="10"/>
          </p:nvPr>
        </p:nvSpPr>
        <p:spPr/>
        <p:txBody>
          <a:body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8A0F53C7-CDD1-4C99-959E-021AAAC85A7D}"/>
              </a:ext>
            </a:extLst>
          </p:cNvPr>
          <p:cNvSpPr>
            <a:spLocks noGrp="1"/>
          </p:cNvSpPr>
          <p:nvPr>
            <p:ph type="ftr" sz="quarter" idx="11"/>
          </p:nvPr>
        </p:nvSpPr>
        <p:spPr/>
        <p:txBody>
          <a:bodyPr/>
          <a:lstStyle/>
          <a:p>
            <a:pPr>
              <a:defRPr/>
            </a:pPr>
            <a:r>
              <a:rPr lang="en-US"/>
              <a:t>© 2022, Mike Murach &amp; Associates, Inc.</a:t>
            </a:r>
            <a:endParaRPr lang="en-US" dirty="0"/>
          </a:p>
        </p:txBody>
      </p:sp>
      <p:sp>
        <p:nvSpPr>
          <p:cNvPr id="6" name="Slide Number Placeholder 5">
            <a:extLst>
              <a:ext uri="{FF2B5EF4-FFF2-40B4-BE49-F238E27FC236}">
                <a16:creationId xmlns:a16="http://schemas.microsoft.com/office/drawing/2014/main" id="{2435F595-90F5-4E07-B063-F158A9F98F2B}"/>
              </a:ext>
            </a:extLst>
          </p:cNvPr>
          <p:cNvSpPr>
            <a:spLocks noGrp="1"/>
          </p:cNvSpPr>
          <p:nvPr>
            <p:ph type="sldNum" sz="quarter" idx="12"/>
          </p:nvPr>
        </p:nvSpPr>
        <p:spPr/>
        <p:txBody>
          <a:body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24</a:t>
            </a:fld>
            <a:endParaRPr lang="en-US" dirty="0">
              <a:solidFill>
                <a:schemeClr val="bg1"/>
              </a:solidFill>
            </a:endParaRPr>
          </a:p>
        </p:txBody>
      </p:sp>
    </p:spTree>
    <p:extLst>
      <p:ext uri="{BB962C8B-B14F-4D97-AF65-F5344CB8AC3E}">
        <p14:creationId xmlns:p14="http://schemas.microsoft.com/office/powerpoint/2010/main" val="1117669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EA57-6A38-48FC-A91C-CE6EF15D948B}"/>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the fluid design (part 2)</a:t>
            </a:r>
            <a:endParaRPr lang="en-US" dirty="0"/>
          </a:p>
        </p:txBody>
      </p:sp>
      <p:sp>
        <p:nvSpPr>
          <p:cNvPr id="3" name="Text Placeholder 2">
            <a:extLst>
              <a:ext uri="{FF2B5EF4-FFF2-40B4-BE49-F238E27FC236}">
                <a16:creationId xmlns:a16="http://schemas.microsoft.com/office/drawing/2014/main" id="{10983C39-552E-4F13-84FF-BFEF64C3DA3D}"/>
              </a:ext>
            </a:extLst>
          </p:cNvPr>
          <p:cNvSpPr>
            <a:spLocks noGrp="1"/>
          </p:cNvSpPr>
          <p:nvPr>
            <p:ph type="body" sz="quarter" idx="13"/>
          </p:nvPr>
        </p:nvSpPr>
        <p:spPr>
          <a:xfrm>
            <a:off x="838200" y="1066800"/>
            <a:ext cx="7543800" cy="4876800"/>
          </a:xfrm>
        </p:spPr>
        <p:txBody>
          <a:bodyPr/>
          <a:lstStyle/>
          <a:p>
            <a:pPr marL="347345" marR="0">
              <a:spcBef>
                <a:spcPts val="0"/>
              </a:spcBef>
              <a:spcAft>
                <a:spcPts val="0"/>
              </a:spcAft>
              <a:tabLst>
                <a:tab pos="1371600" algn="l"/>
              </a:tabLst>
            </a:pP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the styles for the header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header { width: 100%; ... } /* full width of body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header h2 { font-size: 2.25em;</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margin-left: 12.12121%; /* 120 </a:t>
            </a:r>
            <a:r>
              <a:rPr lang="en-US" sz="1600" b="1" dirty="0">
                <a:effectLst/>
                <a:highlight>
                  <a:srgbClr val="FFFFFF"/>
                </a:highlight>
                <a:latin typeface="Courier New" panose="02070309020205020404" pitchFamily="49" charset="0"/>
                <a:ea typeface="Times New Roman" panose="02020603050405020304" pitchFamily="18" charset="0"/>
                <a:cs typeface="Courier New" panose="02070309020205020404" pitchFamily="49" charset="0"/>
              </a:rPr>
              <a:t>÷</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990 x 100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header h3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font-size: 1.25em;</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font-style: italic;</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margin-left: 12.12121%;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header </a:t>
            </a:r>
            <a:r>
              <a:rPr lang="en-US" sz="1600" b="1" dirty="0" err="1">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img</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width: 8.0808%;</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max-width: 80px;       /* native size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min-width: 40px;       /* minimum size */</a:t>
            </a: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float: left;</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margin-left: 2.0202%;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D24B21AB-A873-4555-A85A-6BD780AC4497}"/>
              </a:ext>
            </a:extLst>
          </p:cNvPr>
          <p:cNvSpPr>
            <a:spLocks noGrp="1"/>
          </p:cNvSpPr>
          <p:nvPr>
            <p:ph type="dt" sz="half" idx="10"/>
          </p:nvPr>
        </p:nvSpPr>
        <p:spPr/>
        <p:txBody>
          <a:body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0A8765D1-64F3-4555-AB3F-A1D28ABA5065}"/>
              </a:ext>
            </a:extLst>
          </p:cNvPr>
          <p:cNvSpPr>
            <a:spLocks noGrp="1"/>
          </p:cNvSpPr>
          <p:nvPr>
            <p:ph type="ftr" sz="quarter" idx="11"/>
          </p:nvPr>
        </p:nvSpPr>
        <p:spPr/>
        <p:txBody>
          <a:bodyPr/>
          <a:lstStyle/>
          <a:p>
            <a:pPr>
              <a:defRPr/>
            </a:pPr>
            <a:r>
              <a:rPr lang="en-US"/>
              <a:t>© 2022, Mike Murach &amp; Associates, Inc.</a:t>
            </a:r>
            <a:endParaRPr lang="en-US" dirty="0"/>
          </a:p>
        </p:txBody>
      </p:sp>
      <p:sp>
        <p:nvSpPr>
          <p:cNvPr id="6" name="Slide Number Placeholder 5">
            <a:extLst>
              <a:ext uri="{FF2B5EF4-FFF2-40B4-BE49-F238E27FC236}">
                <a16:creationId xmlns:a16="http://schemas.microsoft.com/office/drawing/2014/main" id="{9D8FDC5C-5148-4F00-A35F-5099B0CE0303}"/>
              </a:ext>
            </a:extLst>
          </p:cNvPr>
          <p:cNvSpPr>
            <a:spLocks noGrp="1"/>
          </p:cNvSpPr>
          <p:nvPr>
            <p:ph type="sldNum" sz="quarter" idx="12"/>
          </p:nvPr>
        </p:nvSpPr>
        <p:spPr/>
        <p:txBody>
          <a:body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25</a:t>
            </a:fld>
            <a:endParaRPr lang="en-US" dirty="0">
              <a:solidFill>
                <a:schemeClr val="bg1"/>
              </a:solidFill>
            </a:endParaRPr>
          </a:p>
        </p:txBody>
      </p:sp>
    </p:spTree>
    <p:extLst>
      <p:ext uri="{BB962C8B-B14F-4D97-AF65-F5344CB8AC3E}">
        <p14:creationId xmlns:p14="http://schemas.microsoft.com/office/powerpoint/2010/main" val="4084532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17EA-860D-4F91-BE10-0FB05B491F9F}"/>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the fluid design (part 3)</a:t>
            </a:r>
            <a:endParaRPr lang="en-US" dirty="0"/>
          </a:p>
        </p:txBody>
      </p:sp>
      <p:sp>
        <p:nvSpPr>
          <p:cNvPr id="3" name="Text Placeholder 2">
            <a:extLst>
              <a:ext uri="{FF2B5EF4-FFF2-40B4-BE49-F238E27FC236}">
                <a16:creationId xmlns:a16="http://schemas.microsoft.com/office/drawing/2014/main" id="{EAD4C5FC-9867-4C4C-93FE-7D696CF542C0}"/>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the styles for the navigation menu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#nav_menu ul { width: 100%; ... }   /* width of body */</a:t>
            </a: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#nav_menu ul li { width: 20%; ...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#nav_menu ul </a:t>
            </a:r>
            <a:r>
              <a:rPr lang="en-US" sz="1600" b="1" dirty="0" err="1">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li:hover</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ul { width: 100%;</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 </a:t>
            </a: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#nav_menu ul </a:t>
            </a:r>
            <a:r>
              <a:rPr lang="en-US" sz="1600" b="1" dirty="0" err="1">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li:hover</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ul </a:t>
            </a:r>
            <a:r>
              <a:rPr lang="en-US" sz="1600" b="1" dirty="0" err="1">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li:hover</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ul li { width: 100%;</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347345" marR="0">
              <a:spcBef>
                <a:spcPts val="0"/>
              </a:spcBef>
              <a:spcAft>
                <a:spcPts val="0"/>
              </a:spcAft>
              <a:tabLst>
                <a:tab pos="1371600" algn="l"/>
              </a:tabLst>
            </a:pP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the styles for the article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article { width: 54.0404%;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float: left;</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margin-left: 2.0202%;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padding: 1.5em 2.52525% 0 0;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article h1 { font-size: 1.625em; ...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article </a:t>
            </a:r>
            <a:r>
              <a:rPr lang="en-US" sz="1600" b="1" dirty="0" err="1">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img</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max-width: 100%;</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 }</a:t>
            </a:r>
          </a:p>
          <a:p>
            <a:endParaRPr lang="en-US" dirty="0"/>
          </a:p>
        </p:txBody>
      </p:sp>
      <p:sp>
        <p:nvSpPr>
          <p:cNvPr id="4" name="Date Placeholder 3">
            <a:extLst>
              <a:ext uri="{FF2B5EF4-FFF2-40B4-BE49-F238E27FC236}">
                <a16:creationId xmlns:a16="http://schemas.microsoft.com/office/drawing/2014/main" id="{5CA013AE-314C-44EF-8913-A461B8DF50B5}"/>
              </a:ext>
            </a:extLst>
          </p:cNvPr>
          <p:cNvSpPr>
            <a:spLocks noGrp="1"/>
          </p:cNvSpPr>
          <p:nvPr>
            <p:ph type="dt" sz="half" idx="10"/>
          </p:nvPr>
        </p:nvSpPr>
        <p:spPr/>
        <p:txBody>
          <a:body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BCBED171-1473-4DEB-9252-0454476E670F}"/>
              </a:ext>
            </a:extLst>
          </p:cNvPr>
          <p:cNvSpPr>
            <a:spLocks noGrp="1"/>
          </p:cNvSpPr>
          <p:nvPr>
            <p:ph type="ftr" sz="quarter" idx="11"/>
          </p:nvPr>
        </p:nvSpPr>
        <p:spPr/>
        <p:txBody>
          <a:bodyPr/>
          <a:lstStyle/>
          <a:p>
            <a:pPr>
              <a:defRPr/>
            </a:pPr>
            <a:r>
              <a:rPr lang="en-US"/>
              <a:t>© 2022, Mike Murach &amp; Associates, Inc.</a:t>
            </a:r>
            <a:endParaRPr lang="en-US" dirty="0"/>
          </a:p>
        </p:txBody>
      </p:sp>
      <p:sp>
        <p:nvSpPr>
          <p:cNvPr id="6" name="Slide Number Placeholder 5">
            <a:extLst>
              <a:ext uri="{FF2B5EF4-FFF2-40B4-BE49-F238E27FC236}">
                <a16:creationId xmlns:a16="http://schemas.microsoft.com/office/drawing/2014/main" id="{B723043C-20C2-4324-8597-B653A72F4BF2}"/>
              </a:ext>
            </a:extLst>
          </p:cNvPr>
          <p:cNvSpPr>
            <a:spLocks noGrp="1"/>
          </p:cNvSpPr>
          <p:nvPr>
            <p:ph type="sldNum" sz="quarter" idx="12"/>
          </p:nvPr>
        </p:nvSpPr>
        <p:spPr/>
        <p:txBody>
          <a:body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26</a:t>
            </a:fld>
            <a:endParaRPr lang="en-US" dirty="0">
              <a:solidFill>
                <a:schemeClr val="bg1"/>
              </a:solidFill>
            </a:endParaRPr>
          </a:p>
        </p:txBody>
      </p:sp>
    </p:spTree>
    <p:extLst>
      <p:ext uri="{BB962C8B-B14F-4D97-AF65-F5344CB8AC3E}">
        <p14:creationId xmlns:p14="http://schemas.microsoft.com/office/powerpoint/2010/main" val="2225291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9135-AE90-445F-A18D-CB99B29C72D7}"/>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the fluid design (part 4)</a:t>
            </a:r>
            <a:endParaRPr lang="en-US" dirty="0"/>
          </a:p>
        </p:txBody>
      </p:sp>
      <p:sp>
        <p:nvSpPr>
          <p:cNvPr id="3" name="Text Placeholder 2">
            <a:extLst>
              <a:ext uri="{FF2B5EF4-FFF2-40B4-BE49-F238E27FC236}">
                <a16:creationId xmlns:a16="http://schemas.microsoft.com/office/drawing/2014/main" id="{D4D93EC4-1EA4-42CF-971B-B38A5317AE86}"/>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the styles for the sidebar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aside { width: 35.35353%;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float: left;</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padding: 2.0202%;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background-color: #ffebc6;</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margin: 1.5em 2.0202% 0 0;</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aside h2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font-size: 1.25em; ...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aside li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font-size: .875em; ...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347345" marR="0">
              <a:spcBef>
                <a:spcPts val="0"/>
              </a:spcBef>
              <a:spcAft>
                <a:spcPts val="0"/>
              </a:spcAft>
              <a:tabLst>
                <a:tab pos="1371600" algn="l"/>
              </a:tabLst>
            </a:pP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the styles for the footer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footer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width: 100%; ... }       /* width of body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footer p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font-size: .75em;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text-align: right;</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margin-right: 2.0202%;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F9048DDD-143D-4DE0-9E9C-8655C67163FE}"/>
              </a:ext>
            </a:extLst>
          </p:cNvPr>
          <p:cNvSpPr>
            <a:spLocks noGrp="1"/>
          </p:cNvSpPr>
          <p:nvPr>
            <p:ph type="dt" sz="half" idx="10"/>
          </p:nvPr>
        </p:nvSpPr>
        <p:spPr/>
        <p:txBody>
          <a:body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AECEDA13-DB75-4F30-A899-3E9BA18118D4}"/>
              </a:ext>
            </a:extLst>
          </p:cNvPr>
          <p:cNvSpPr>
            <a:spLocks noGrp="1"/>
          </p:cNvSpPr>
          <p:nvPr>
            <p:ph type="ftr" sz="quarter" idx="11"/>
          </p:nvPr>
        </p:nvSpPr>
        <p:spPr/>
        <p:txBody>
          <a:bodyPr/>
          <a:lstStyle/>
          <a:p>
            <a:pPr>
              <a:defRPr/>
            </a:pPr>
            <a:r>
              <a:rPr lang="en-US"/>
              <a:t>© 2022, Mike Murach &amp; Associates, Inc.</a:t>
            </a:r>
            <a:endParaRPr lang="en-US" dirty="0"/>
          </a:p>
        </p:txBody>
      </p:sp>
      <p:sp>
        <p:nvSpPr>
          <p:cNvPr id="6" name="Slide Number Placeholder 5">
            <a:extLst>
              <a:ext uri="{FF2B5EF4-FFF2-40B4-BE49-F238E27FC236}">
                <a16:creationId xmlns:a16="http://schemas.microsoft.com/office/drawing/2014/main" id="{48343FF2-B399-4D02-8643-3B6D6D6361D5}"/>
              </a:ext>
            </a:extLst>
          </p:cNvPr>
          <p:cNvSpPr>
            <a:spLocks noGrp="1"/>
          </p:cNvSpPr>
          <p:nvPr>
            <p:ph type="sldNum" sz="quarter" idx="12"/>
          </p:nvPr>
        </p:nvSpPr>
        <p:spPr/>
        <p:txBody>
          <a:body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27</a:t>
            </a:fld>
            <a:endParaRPr lang="en-US" dirty="0">
              <a:solidFill>
                <a:schemeClr val="bg1"/>
              </a:solidFill>
            </a:endParaRPr>
          </a:p>
        </p:txBody>
      </p:sp>
    </p:spTree>
    <p:extLst>
      <p:ext uri="{BB962C8B-B14F-4D97-AF65-F5344CB8AC3E}">
        <p14:creationId xmlns:p14="http://schemas.microsoft.com/office/powerpoint/2010/main" val="3586486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22D5-ED51-45C4-8539-665A2672C17C}"/>
              </a:ext>
            </a:extLst>
          </p:cNvPr>
          <p:cNvSpPr>
            <a:spLocks noGrp="1"/>
          </p:cNvSpPr>
          <p:nvPr>
            <p:ph type="title"/>
          </p:nvPr>
        </p:nvSpPr>
        <p:spPr>
          <a:xfrm>
            <a:off x="914400" y="440323"/>
            <a:ext cx="7315200" cy="738664"/>
          </a:xfrm>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A web page on a mobile device without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and with a meta viewport element</a:t>
            </a:r>
            <a:endParaRPr lang="en-US" dirty="0"/>
          </a:p>
        </p:txBody>
      </p:sp>
      <p:pic>
        <p:nvPicPr>
          <p:cNvPr id="9" name="Content Placeholder 8" descr="Refer to page 273 in textbook">
            <a:extLst>
              <a:ext uri="{FF2B5EF4-FFF2-40B4-BE49-F238E27FC236}">
                <a16:creationId xmlns:a16="http://schemas.microsoft.com/office/drawing/2014/main" id="{8266F2DE-52F5-457F-A8E8-588B4468740F}"/>
              </a:ext>
            </a:extLst>
          </p:cNvPr>
          <p:cNvPicPr>
            <a:picLocks noGrp="1" noChangeAspect="1"/>
          </p:cNvPicPr>
          <p:nvPr>
            <p:ph sz="quarter" idx="13"/>
          </p:nvPr>
        </p:nvPicPr>
        <p:blipFill>
          <a:blip r:embed="rId2"/>
          <a:stretch>
            <a:fillRect/>
          </a:stretch>
        </p:blipFill>
        <p:spPr>
          <a:xfrm>
            <a:off x="609600" y="1295400"/>
            <a:ext cx="7630008" cy="4267200"/>
          </a:xfrm>
          <a:prstGeom prst="rect">
            <a:avLst/>
          </a:prstGeom>
        </p:spPr>
      </p:pic>
      <p:sp>
        <p:nvSpPr>
          <p:cNvPr id="4" name="Date Placeholder 3">
            <a:extLst>
              <a:ext uri="{FF2B5EF4-FFF2-40B4-BE49-F238E27FC236}">
                <a16:creationId xmlns:a16="http://schemas.microsoft.com/office/drawing/2014/main" id="{83BEA60A-F2C7-4105-B998-BFF49F841A3B}"/>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1BE6E05A-C1D5-42BB-ADD5-D27A81A7C692}"/>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3" name="Slide Number Placeholder 2"/>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28</a:t>
            </a:fld>
            <a:endParaRPr lang="en-US" dirty="0">
              <a:solidFill>
                <a:schemeClr val="bg1"/>
              </a:solidFill>
            </a:endParaRPr>
          </a:p>
        </p:txBody>
      </p:sp>
    </p:spTree>
    <p:extLst>
      <p:ext uri="{BB962C8B-B14F-4D97-AF65-F5344CB8AC3E}">
        <p14:creationId xmlns:p14="http://schemas.microsoft.com/office/powerpoint/2010/main" val="2992770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C530-213C-40B3-A3B7-652DD007F3FE}"/>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Content properties for viewport metadata</a:t>
            </a:r>
            <a:endParaRPr lang="en-US" dirty="0"/>
          </a:p>
        </p:txBody>
      </p:sp>
      <p:sp>
        <p:nvSpPr>
          <p:cNvPr id="3" name="Text Placeholder 2">
            <a:extLst>
              <a:ext uri="{FF2B5EF4-FFF2-40B4-BE49-F238E27FC236}">
                <a16:creationId xmlns:a16="http://schemas.microsoft.com/office/drawing/2014/main" id="{B4F81BFC-BC9E-4577-A8F0-62D4CDD423EB}"/>
              </a:ext>
            </a:extLst>
          </p:cNvPr>
          <p:cNvSpPr>
            <a:spLocks noGrp="1"/>
          </p:cNvSpPr>
          <p:nvPr>
            <p:ph type="body" sz="quarter" idx="13"/>
          </p:nvPr>
        </p:nvSpPr>
        <p:spPr>
          <a:xfrm>
            <a:off x="838200" y="1066800"/>
            <a:ext cx="7696200" cy="4876800"/>
          </a:xfrm>
        </p:spPr>
        <p:txBody>
          <a:bodyPr/>
          <a:lstStyle/>
          <a:p>
            <a:pPr marL="347345" marR="0">
              <a:spcBef>
                <a:spcPts val="0"/>
              </a:spcBef>
              <a:spcAft>
                <a:spcPts val="60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width </a:t>
            </a:r>
          </a:p>
          <a:p>
            <a:pPr marL="347345" marR="0">
              <a:spcBef>
                <a:spcPts val="0"/>
              </a:spcBef>
              <a:spcAft>
                <a:spcPts val="60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height</a:t>
            </a:r>
          </a:p>
          <a:p>
            <a:pPr marL="347345" marR="0">
              <a:spcBef>
                <a:spcPts val="0"/>
              </a:spcBef>
              <a:spcAft>
                <a:spcPts val="60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initial-scale </a:t>
            </a:r>
          </a:p>
          <a:p>
            <a:pPr marL="347345" marR="0">
              <a:spcBef>
                <a:spcPts val="0"/>
              </a:spcBef>
              <a:spcAft>
                <a:spcPts val="60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minimum-scale</a:t>
            </a:r>
          </a:p>
          <a:p>
            <a:pPr marL="347345" marR="0">
              <a:spcBef>
                <a:spcPts val="0"/>
              </a:spcBef>
              <a:spcAft>
                <a:spcPts val="60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maximum-scale</a:t>
            </a:r>
          </a:p>
          <a:p>
            <a:pPr marL="347345" marR="0">
              <a:spcBef>
                <a:spcPts val="0"/>
              </a:spcBef>
              <a:spcAft>
                <a:spcPts val="60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user-scalable</a:t>
            </a:r>
          </a:p>
          <a:p>
            <a:pPr>
              <a:spcBef>
                <a:spcPts val="1500"/>
              </a:spcBef>
              <a:spcAft>
                <a:spcPts val="600"/>
              </a:spcAft>
              <a:tabLst>
                <a:tab pos="1371600" algn="l"/>
              </a:tabLst>
            </a:pPr>
            <a:r>
              <a:rPr lang="en-US" sz="2400" b="1" dirty="0">
                <a:solidFill>
                  <a:srgbClr val="000099"/>
                </a:solidFill>
                <a:latin typeface="Arial" panose="020B0604020202020204" pitchFamily="34" charset="0"/>
                <a:ea typeface="Times New Roman" panose="02020603050405020304" pitchFamily="18" charset="0"/>
                <a:cs typeface="Times New Roman" panose="02020603050405020304" pitchFamily="18" charset="0"/>
              </a:rPr>
              <a:t>A meta element that sets viewport properties</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&lt;meta name="viewport"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content="width=device-width, initial-scale=1"&gt;</a:t>
            </a:r>
          </a:p>
          <a:p>
            <a:endParaRPr lang="en-US" dirty="0"/>
          </a:p>
        </p:txBody>
      </p:sp>
      <p:sp>
        <p:nvSpPr>
          <p:cNvPr id="4" name="Date Placeholder 3">
            <a:extLst>
              <a:ext uri="{FF2B5EF4-FFF2-40B4-BE49-F238E27FC236}">
                <a16:creationId xmlns:a16="http://schemas.microsoft.com/office/drawing/2014/main" id="{44327AC6-C0DF-4B1F-A86D-CF01F609BA0A}"/>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65BA1E49-3AA1-4A68-8F1E-43ABCF357176}"/>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29</a:t>
            </a:fld>
            <a:endParaRPr lang="en-US" dirty="0">
              <a:solidFill>
                <a:schemeClr val="bg1"/>
              </a:solidFill>
            </a:endParaRPr>
          </a:p>
        </p:txBody>
      </p:sp>
    </p:spTree>
    <p:extLst>
      <p:ext uri="{BB962C8B-B14F-4D97-AF65-F5344CB8AC3E}">
        <p14:creationId xmlns:p14="http://schemas.microsoft.com/office/powerpoint/2010/main" val="122378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E1C9C-FAF4-44DD-B614-F864AB24AA4E}"/>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Objectives (continued)</a:t>
            </a:r>
            <a:endParaRPr lang="en-US" dirty="0"/>
          </a:p>
        </p:txBody>
      </p:sp>
      <p:sp>
        <p:nvSpPr>
          <p:cNvPr id="3" name="Text Placeholder 2">
            <a:extLst>
              <a:ext uri="{FF2B5EF4-FFF2-40B4-BE49-F238E27FC236}">
                <a16:creationId xmlns:a16="http://schemas.microsoft.com/office/drawing/2014/main" id="{0AC010EF-BE84-4C6C-B50C-570AD4009CAA}"/>
              </a:ext>
            </a:extLst>
          </p:cNvPr>
          <p:cNvSpPr>
            <a:spLocks noGrp="1"/>
          </p:cNvSpPr>
          <p:nvPr>
            <p:ph type="body" sz="quarter" idx="13"/>
          </p:nvPr>
        </p:nvSpPr>
        <p:spPr/>
        <p:txBody>
          <a:bodyPr/>
          <a:lstStyle/>
          <a:p>
            <a:pPr marL="347472" marR="274320" lvl="0" indent="-347472">
              <a:spcBef>
                <a:spcPts val="0"/>
              </a:spcBef>
              <a:spcAft>
                <a:spcPts val="600"/>
              </a:spcAft>
              <a:buFont typeface="+mj-lt"/>
              <a:buAutoNum type="arabicPeriod" startAt="2"/>
              <a:tabLst>
                <a:tab pos="347345" algn="l"/>
                <a:tab pos="365760" algn="l"/>
              </a:tabLst>
            </a:pPr>
            <a:r>
              <a:rPr lang="en-US" sz="2000" spc="-10" dirty="0">
                <a:effectLst/>
                <a:latin typeface="Times New Roman" panose="02020603050405020304" pitchFamily="18" charset="0"/>
                <a:ea typeface="Times New Roman" panose="02020603050405020304" pitchFamily="18" charset="0"/>
              </a:rPr>
              <a:t>Describe the use of Developer Tools for testing a responsive design.</a:t>
            </a:r>
          </a:p>
          <a:p>
            <a:pPr marL="342900" marR="274320" lvl="0" indent="-342900">
              <a:spcBef>
                <a:spcPts val="0"/>
              </a:spcBef>
              <a:spcAft>
                <a:spcPts val="600"/>
              </a:spcAft>
              <a:buFont typeface="+mj-lt"/>
              <a:buAutoNum type="arabicPeriod" startAt="2"/>
              <a:tabLst>
                <a:tab pos="347345" algn="l"/>
                <a:tab pos="365760" algn="l"/>
              </a:tabLst>
            </a:pPr>
            <a:r>
              <a:rPr lang="en-US" sz="2000" spc="-10" dirty="0">
                <a:effectLst/>
                <a:latin typeface="Times New Roman" panose="02020603050405020304" pitchFamily="18" charset="0"/>
                <a:ea typeface="Times New Roman" panose="02020603050405020304" pitchFamily="18" charset="0"/>
              </a:rPr>
              <a:t>Explain how fluid layouts compare to fixed layouts.</a:t>
            </a:r>
          </a:p>
          <a:p>
            <a:pPr marL="342900" marR="274320" lvl="0" indent="-342900">
              <a:spcBef>
                <a:spcPts val="0"/>
              </a:spcBef>
              <a:spcAft>
                <a:spcPts val="600"/>
              </a:spcAft>
              <a:buFont typeface="+mj-lt"/>
              <a:buAutoNum type="arabicPeriod" startAt="2"/>
              <a:tabLst>
                <a:tab pos="347345" algn="l"/>
                <a:tab pos="365760" algn="l"/>
              </a:tabLst>
            </a:pPr>
            <a:r>
              <a:rPr lang="en-US" sz="2000" spc="-10" dirty="0">
                <a:effectLst/>
                <a:latin typeface="Times New Roman" panose="02020603050405020304" pitchFamily="18" charset="0"/>
                <a:ea typeface="Times New Roman" panose="02020603050405020304" pitchFamily="18" charset="0"/>
              </a:rPr>
              <a:t>Explain why you should use relative font sizes with a responsive design.</a:t>
            </a:r>
          </a:p>
          <a:p>
            <a:pPr marL="342900" marR="274320" lvl="0" indent="-342900">
              <a:spcBef>
                <a:spcPts val="0"/>
              </a:spcBef>
              <a:spcAft>
                <a:spcPts val="600"/>
              </a:spcAft>
              <a:buFont typeface="+mj-lt"/>
              <a:buAutoNum type="arabicPeriod" startAt="2"/>
              <a:tabLst>
                <a:tab pos="347345" algn="l"/>
                <a:tab pos="365760" algn="l"/>
              </a:tabLst>
            </a:pPr>
            <a:r>
              <a:rPr lang="en-US" sz="2000" spc="-10" dirty="0">
                <a:effectLst/>
                <a:latin typeface="Times New Roman" panose="02020603050405020304" pitchFamily="18" charset="0"/>
                <a:ea typeface="Times New Roman" panose="02020603050405020304" pitchFamily="18" charset="0"/>
              </a:rPr>
              <a:t>Describe how to create a scalable image.</a:t>
            </a:r>
          </a:p>
          <a:p>
            <a:pPr marL="342900" marR="274320" lvl="0" indent="-342900">
              <a:spcBef>
                <a:spcPts val="0"/>
              </a:spcBef>
              <a:spcAft>
                <a:spcPts val="600"/>
              </a:spcAft>
              <a:buFont typeface="+mj-lt"/>
              <a:buAutoNum type="arabicPeriod" startAt="2"/>
              <a:tabLst>
                <a:tab pos="347345" algn="l"/>
                <a:tab pos="365760" algn="l"/>
              </a:tabLst>
            </a:pPr>
            <a:r>
              <a:rPr lang="en-US" sz="2000" spc="-10" dirty="0">
                <a:effectLst/>
                <a:latin typeface="Times New Roman" panose="02020603050405020304" pitchFamily="18" charset="0"/>
                <a:ea typeface="Times New Roman" panose="02020603050405020304" pitchFamily="18" charset="0"/>
              </a:rPr>
              <a:t>Describe the use of the meta element for setting the viewport on mobile devices.</a:t>
            </a:r>
          </a:p>
          <a:p>
            <a:pPr marL="342900" marR="274320" lvl="0" indent="-342900">
              <a:spcBef>
                <a:spcPts val="0"/>
              </a:spcBef>
              <a:spcAft>
                <a:spcPts val="600"/>
              </a:spcAft>
              <a:buFont typeface="+mj-lt"/>
              <a:buAutoNum type="arabicPeriod" startAt="2"/>
              <a:tabLst>
                <a:tab pos="347345" algn="l"/>
                <a:tab pos="365760" algn="l"/>
              </a:tabLst>
            </a:pPr>
            <a:r>
              <a:rPr lang="en-US" sz="2000" spc="-10" dirty="0">
                <a:effectLst/>
                <a:latin typeface="Times New Roman" panose="02020603050405020304" pitchFamily="18" charset="0"/>
                <a:ea typeface="Times New Roman" panose="02020603050405020304" pitchFamily="18" charset="0"/>
              </a:rPr>
              <a:t>Describe the basic syntax of a media query.</a:t>
            </a:r>
          </a:p>
          <a:p>
            <a:pPr marL="342900" marR="274320" lvl="0" indent="-342900">
              <a:spcBef>
                <a:spcPts val="0"/>
              </a:spcBef>
              <a:spcAft>
                <a:spcPts val="600"/>
              </a:spcAft>
              <a:buFont typeface="+mj-lt"/>
              <a:buAutoNum type="arabicPeriod" startAt="2"/>
              <a:tabLst>
                <a:tab pos="347345" algn="l"/>
                <a:tab pos="365760" algn="l"/>
              </a:tabLst>
            </a:pPr>
            <a:r>
              <a:rPr lang="en-US" sz="2000" spc="-10" dirty="0">
                <a:effectLst/>
                <a:latin typeface="Times New Roman" panose="02020603050405020304" pitchFamily="18" charset="0"/>
                <a:ea typeface="Times New Roman" panose="02020603050405020304" pitchFamily="18" charset="0"/>
              </a:rPr>
              <a:t>Describe the way to determine the breakpoints for media queries.</a:t>
            </a:r>
          </a:p>
          <a:p>
            <a:pPr marL="342900" marR="274320" lvl="0" indent="-342900">
              <a:spcBef>
                <a:spcPts val="0"/>
              </a:spcBef>
              <a:spcAft>
                <a:spcPts val="600"/>
              </a:spcAft>
              <a:buFont typeface="+mj-lt"/>
              <a:buAutoNum type="arabicPeriod" startAt="2"/>
              <a:tabLst>
                <a:tab pos="347345" algn="l"/>
                <a:tab pos="365760" algn="l"/>
              </a:tabLst>
            </a:pPr>
            <a:r>
              <a:rPr lang="en-US" sz="2000" spc="-10" dirty="0">
                <a:effectLst/>
                <a:latin typeface="Times New Roman" panose="02020603050405020304" pitchFamily="18" charset="0"/>
                <a:ea typeface="Times New Roman" panose="02020603050405020304" pitchFamily="18" charset="0"/>
              </a:rPr>
              <a:t>Explain why you would use the </a:t>
            </a:r>
            <a:r>
              <a:rPr lang="en-US" sz="2000" spc="-10" dirty="0" err="1">
                <a:effectLst/>
                <a:latin typeface="Times New Roman" panose="02020603050405020304" pitchFamily="18" charset="0"/>
                <a:ea typeface="Times New Roman" panose="02020603050405020304" pitchFamily="18" charset="0"/>
              </a:rPr>
              <a:t>SlickNav</a:t>
            </a:r>
            <a:r>
              <a:rPr lang="en-US" sz="2000" spc="-10" dirty="0">
                <a:effectLst/>
                <a:latin typeface="Times New Roman" panose="02020603050405020304" pitchFamily="18" charset="0"/>
                <a:ea typeface="Times New Roman" panose="02020603050405020304" pitchFamily="18" charset="0"/>
              </a:rPr>
              <a:t> plugin when developing a responsive design.</a:t>
            </a:r>
          </a:p>
          <a:p>
            <a:pPr marL="342900" marR="274320" lvl="0" indent="-342900">
              <a:spcBef>
                <a:spcPts val="0"/>
              </a:spcBef>
              <a:spcAft>
                <a:spcPts val="600"/>
              </a:spcAft>
              <a:buFont typeface="+mj-lt"/>
              <a:buAutoNum type="arabicPeriod" startAt="2"/>
              <a:tabLst>
                <a:tab pos="347345" algn="l"/>
                <a:tab pos="365760" algn="l"/>
              </a:tabLst>
            </a:pPr>
            <a:r>
              <a:rPr lang="en-US" sz="2000" spc="-10" dirty="0">
                <a:effectLst/>
                <a:latin typeface="Times New Roman" panose="02020603050405020304" pitchFamily="18" charset="0"/>
                <a:ea typeface="Times New Roman" panose="02020603050405020304" pitchFamily="18" charset="0"/>
              </a:rPr>
              <a:t>Distinguish between desktop-first and mobile-first code of a responsive design.</a:t>
            </a:r>
          </a:p>
          <a:p>
            <a:endParaRPr lang="en-US" dirty="0"/>
          </a:p>
        </p:txBody>
      </p:sp>
      <p:sp>
        <p:nvSpPr>
          <p:cNvPr id="4" name="Date Placeholder 3">
            <a:extLst>
              <a:ext uri="{FF2B5EF4-FFF2-40B4-BE49-F238E27FC236}">
                <a16:creationId xmlns:a16="http://schemas.microsoft.com/office/drawing/2014/main" id="{C0E34DE9-A38C-4333-ADCC-88830E4D89C5}"/>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F12BE6E7-2574-4B4C-A464-1C678572E7B0}"/>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3</a:t>
            </a:fld>
            <a:endParaRPr lang="en-US" dirty="0">
              <a:solidFill>
                <a:schemeClr val="bg1"/>
              </a:solidFill>
            </a:endParaRPr>
          </a:p>
        </p:txBody>
      </p:sp>
    </p:spTree>
    <p:extLst>
      <p:ext uri="{BB962C8B-B14F-4D97-AF65-F5344CB8AC3E}">
        <p14:creationId xmlns:p14="http://schemas.microsoft.com/office/powerpoint/2010/main" val="1020878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5156-5575-46FD-95FF-E0BF67C55EF6}"/>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Common properties for the screen media type</a:t>
            </a:r>
            <a:endParaRPr lang="en-US" dirty="0"/>
          </a:p>
        </p:txBody>
      </p:sp>
      <p:sp>
        <p:nvSpPr>
          <p:cNvPr id="3" name="Text Placeholder 2">
            <a:extLst>
              <a:ext uri="{FF2B5EF4-FFF2-40B4-BE49-F238E27FC236}">
                <a16:creationId xmlns:a16="http://schemas.microsoft.com/office/drawing/2014/main" id="{A2307B0D-B699-43CA-BA99-EE0102789745}"/>
              </a:ext>
            </a:extLst>
          </p:cNvPr>
          <p:cNvSpPr>
            <a:spLocks noGrp="1"/>
          </p:cNvSpPr>
          <p:nvPr>
            <p:ph type="body" sz="quarter" idx="13"/>
          </p:nvPr>
        </p:nvSpPr>
        <p:spPr/>
        <p:txBody>
          <a:bodyPr/>
          <a:lstStyle/>
          <a:p>
            <a:pPr marL="347345" marR="0">
              <a:spcBef>
                <a:spcPts val="0"/>
              </a:spcBef>
              <a:spcAft>
                <a:spcPts val="60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width</a:t>
            </a:r>
          </a:p>
          <a:p>
            <a:pPr marL="347345" marR="0">
              <a:spcBef>
                <a:spcPts val="0"/>
              </a:spcBef>
              <a:spcAft>
                <a:spcPts val="60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min-width</a:t>
            </a:r>
          </a:p>
          <a:p>
            <a:pPr marL="347345" marR="0">
              <a:spcBef>
                <a:spcPts val="0"/>
              </a:spcBef>
              <a:spcAft>
                <a:spcPts val="60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max-width</a:t>
            </a:r>
          </a:p>
          <a:p>
            <a:pPr marL="347345" marR="0">
              <a:spcBef>
                <a:spcPts val="0"/>
              </a:spcBef>
              <a:spcAft>
                <a:spcPts val="60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height</a:t>
            </a:r>
          </a:p>
          <a:p>
            <a:pPr marL="347345" marR="0">
              <a:spcBef>
                <a:spcPts val="0"/>
              </a:spcBef>
              <a:spcAft>
                <a:spcPts val="60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min-height</a:t>
            </a:r>
          </a:p>
          <a:p>
            <a:pPr marL="347345" marR="0">
              <a:spcBef>
                <a:spcPts val="0"/>
              </a:spcBef>
              <a:spcAft>
                <a:spcPts val="60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max-height</a:t>
            </a:r>
          </a:p>
          <a:p>
            <a:pPr marL="347345" marR="0">
              <a:spcBef>
                <a:spcPts val="0"/>
              </a:spcBef>
              <a:spcAft>
                <a:spcPts val="60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orientation</a:t>
            </a:r>
          </a:p>
          <a:p>
            <a:endParaRPr lang="en-US" dirty="0"/>
          </a:p>
        </p:txBody>
      </p:sp>
      <p:sp>
        <p:nvSpPr>
          <p:cNvPr id="4" name="Date Placeholder 3">
            <a:extLst>
              <a:ext uri="{FF2B5EF4-FFF2-40B4-BE49-F238E27FC236}">
                <a16:creationId xmlns:a16="http://schemas.microsoft.com/office/drawing/2014/main" id="{5EDBB997-741C-41B5-BC32-2454407F08B5}"/>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D15F42FC-A0F5-488A-A146-A1655DF28E67}"/>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30</a:t>
            </a:fld>
            <a:endParaRPr lang="en-US" dirty="0">
              <a:solidFill>
                <a:schemeClr val="bg1"/>
              </a:solidFill>
            </a:endParaRPr>
          </a:p>
        </p:txBody>
      </p:sp>
    </p:spTree>
    <p:extLst>
      <p:ext uri="{BB962C8B-B14F-4D97-AF65-F5344CB8AC3E}">
        <p14:creationId xmlns:p14="http://schemas.microsoft.com/office/powerpoint/2010/main" val="3589926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3C79E-66A9-4025-941D-6044B7E6DEF4}"/>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Typical media queries</a:t>
            </a:r>
            <a:endParaRPr lang="en-US" dirty="0"/>
          </a:p>
        </p:txBody>
      </p:sp>
      <p:sp>
        <p:nvSpPr>
          <p:cNvPr id="3" name="Text Placeholder 2">
            <a:extLst>
              <a:ext uri="{FF2B5EF4-FFF2-40B4-BE49-F238E27FC236}">
                <a16:creationId xmlns:a16="http://schemas.microsoft.com/office/drawing/2014/main" id="{3B575056-B223-496F-AAA3-03D5027C9604}"/>
              </a:ext>
            </a:extLst>
          </p:cNvPr>
          <p:cNvSpPr>
            <a:spLocks noGrp="1"/>
          </p:cNvSpPr>
          <p:nvPr>
            <p:ph type="body" sz="quarter" idx="13"/>
          </p:nvPr>
        </p:nvSpPr>
        <p:spPr/>
        <p:txBody>
          <a:bodyPr/>
          <a:lstStyle/>
          <a:p>
            <a:pPr marL="347345" marR="0">
              <a:spcBef>
                <a:spcPts val="900"/>
              </a:spcBef>
              <a:spcAft>
                <a:spcPts val="600"/>
              </a:spcAft>
              <a:tabLst>
                <a:tab pos="1371600" algn="l"/>
                <a:tab pos="2743200" algn="l"/>
              </a:tabLst>
            </a:pPr>
            <a:r>
              <a:rPr lang="en-US" b="1" spc="-10" dirty="0">
                <a:effectLst/>
                <a:latin typeface="Arial" panose="020B0604020202020204" pitchFamily="34" charset="0"/>
                <a:ea typeface="Times New Roman" panose="02020603050405020304" pitchFamily="18" charset="0"/>
                <a:cs typeface="Times New Roman" panose="02020603050405020304" pitchFamily="18" charset="0"/>
              </a:rPr>
              <a:t>Checks that the viewport width is 796 pixels or less</a:t>
            </a: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@media only screen and (max-width: 796px)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347345" marR="0">
              <a:spcBef>
                <a:spcPts val="900"/>
              </a:spcBef>
              <a:spcAft>
                <a:spcPts val="600"/>
              </a:spcAft>
              <a:tabLst>
                <a:tab pos="1371600" algn="l"/>
                <a:tab pos="2743200" algn="l"/>
              </a:tabLst>
            </a:pPr>
            <a:r>
              <a:rPr lang="en-US" b="1" spc="-10" dirty="0">
                <a:effectLst/>
                <a:latin typeface="Arial" panose="020B0604020202020204" pitchFamily="34" charset="0"/>
                <a:ea typeface="Times New Roman" panose="02020603050405020304" pitchFamily="18" charset="0"/>
                <a:cs typeface="Times New Roman" panose="02020603050405020304" pitchFamily="18" charset="0"/>
              </a:rPr>
              <a:t>Checks that the viewport width is </a:t>
            </a:r>
            <a:br>
              <a:rPr lang="en-US" b="1" spc="-10" dirty="0">
                <a:effectLst/>
                <a:latin typeface="Arial" panose="020B0604020202020204" pitchFamily="34" charset="0"/>
                <a:ea typeface="Times New Roman" panose="02020603050405020304" pitchFamily="18" charset="0"/>
                <a:cs typeface="Times New Roman" panose="02020603050405020304" pitchFamily="18" charset="0"/>
              </a:rPr>
            </a:br>
            <a:r>
              <a:rPr lang="en-US" b="1" spc="-10" dirty="0">
                <a:effectLst/>
                <a:latin typeface="Arial" panose="020B0604020202020204" pitchFamily="34" charset="0"/>
                <a:ea typeface="Times New Roman" panose="02020603050405020304" pitchFamily="18" charset="0"/>
                <a:cs typeface="Times New Roman" panose="02020603050405020304" pitchFamily="18" charset="0"/>
              </a:rPr>
              <a:t>between 481 and 796 pixels</a:t>
            </a: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@media only screen and (min-width: 481px)</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and (max-width: 796px)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a:t>
            </a:r>
          </a:p>
          <a:p>
            <a:endParaRPr lang="en-US" dirty="0"/>
          </a:p>
        </p:txBody>
      </p:sp>
      <p:sp>
        <p:nvSpPr>
          <p:cNvPr id="4" name="Date Placeholder 3">
            <a:extLst>
              <a:ext uri="{FF2B5EF4-FFF2-40B4-BE49-F238E27FC236}">
                <a16:creationId xmlns:a16="http://schemas.microsoft.com/office/drawing/2014/main" id="{AFB40DE5-A44E-49B5-BA2B-83644FF5E46E}"/>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79B3202E-C94B-4532-BD35-D5B337988FD5}"/>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31</a:t>
            </a:fld>
            <a:endParaRPr lang="en-US" dirty="0">
              <a:solidFill>
                <a:schemeClr val="bg1"/>
              </a:solidFill>
            </a:endParaRPr>
          </a:p>
        </p:txBody>
      </p:sp>
    </p:spTree>
    <p:extLst>
      <p:ext uri="{BB962C8B-B14F-4D97-AF65-F5344CB8AC3E}">
        <p14:creationId xmlns:p14="http://schemas.microsoft.com/office/powerpoint/2010/main" val="1282283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7632-1776-440F-A209-C9B822BBE40E}"/>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How to use the range syntax in a media query</a:t>
            </a:r>
            <a:endParaRPr lang="en-US" dirty="0"/>
          </a:p>
        </p:txBody>
      </p:sp>
      <p:sp>
        <p:nvSpPr>
          <p:cNvPr id="3" name="Text Placeholder 2">
            <a:extLst>
              <a:ext uri="{FF2B5EF4-FFF2-40B4-BE49-F238E27FC236}">
                <a16:creationId xmlns:a16="http://schemas.microsoft.com/office/drawing/2014/main" id="{B1CC7A40-3FA8-48DB-A875-D50F48B85999}"/>
              </a:ext>
            </a:extLst>
          </p:cNvPr>
          <p:cNvSpPr>
            <a:spLocks noGrp="1"/>
          </p:cNvSpPr>
          <p:nvPr>
            <p:ph type="body" sz="quarter" idx="13"/>
          </p:nvPr>
        </p:nvSpPr>
        <p:spPr/>
        <p:txBody>
          <a:bodyPr/>
          <a:lstStyle/>
          <a:p>
            <a:pPr marL="347345" marR="0">
              <a:spcBef>
                <a:spcPts val="900"/>
              </a:spcBef>
              <a:spcAft>
                <a:spcPts val="600"/>
              </a:spcAft>
              <a:tabLst>
                <a:tab pos="1371600" algn="l"/>
                <a:tab pos="2743200" algn="l"/>
              </a:tabLst>
            </a:pPr>
            <a:r>
              <a:rPr lang="en-US" sz="2000" b="1" spc="-10" dirty="0">
                <a:effectLst/>
                <a:latin typeface="Arial" panose="020B0604020202020204" pitchFamily="34" charset="0"/>
                <a:ea typeface="Times New Roman" panose="02020603050405020304" pitchFamily="18" charset="0"/>
                <a:cs typeface="Times New Roman" panose="02020603050405020304" pitchFamily="18" charset="0"/>
              </a:rPr>
              <a:t>A media query for a viewport width of 796 pixels or less</a:t>
            </a: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@media only screen and (width &lt;= 796px)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 }</a:t>
            </a:r>
          </a:p>
          <a:p>
            <a:pPr marL="347345" marR="0">
              <a:spcBef>
                <a:spcPts val="900"/>
              </a:spcBef>
              <a:spcAft>
                <a:spcPts val="600"/>
              </a:spcAft>
              <a:tabLst>
                <a:tab pos="1371600" algn="l"/>
                <a:tab pos="2743200" algn="l"/>
              </a:tabLst>
            </a:pPr>
            <a:r>
              <a:rPr lang="en-US" sz="2000" b="1" spc="-10" dirty="0">
                <a:effectLst/>
                <a:latin typeface="Arial" panose="020B0604020202020204" pitchFamily="34" charset="0"/>
                <a:ea typeface="Times New Roman" panose="02020603050405020304" pitchFamily="18" charset="0"/>
                <a:cs typeface="Times New Roman" panose="02020603050405020304" pitchFamily="18" charset="0"/>
              </a:rPr>
              <a:t>A media query for a viewport width </a:t>
            </a:r>
            <a:br>
              <a:rPr lang="en-US" sz="2000" b="1" spc="-10" dirty="0">
                <a:effectLst/>
                <a:latin typeface="Arial" panose="020B0604020202020204" pitchFamily="34" charset="0"/>
                <a:ea typeface="Times New Roman" panose="02020603050405020304" pitchFamily="18" charset="0"/>
                <a:cs typeface="Times New Roman" panose="02020603050405020304" pitchFamily="18" charset="0"/>
              </a:rPr>
            </a:br>
            <a:r>
              <a:rPr lang="en-US" sz="2000" b="1" spc="-10" dirty="0">
                <a:effectLst/>
                <a:latin typeface="Arial" panose="020B0604020202020204" pitchFamily="34" charset="0"/>
                <a:ea typeface="Times New Roman" panose="02020603050405020304" pitchFamily="18" charset="0"/>
                <a:cs typeface="Times New Roman" panose="02020603050405020304" pitchFamily="18" charset="0"/>
              </a:rPr>
              <a:t>between 481 and 796 pixels</a:t>
            </a: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@media only screen and (481px &lt;= width &lt;= 796px)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 }</a:t>
            </a:r>
          </a:p>
          <a:p>
            <a:endParaRPr lang="en-US" dirty="0"/>
          </a:p>
        </p:txBody>
      </p:sp>
      <p:sp>
        <p:nvSpPr>
          <p:cNvPr id="4" name="Date Placeholder 3">
            <a:extLst>
              <a:ext uri="{FF2B5EF4-FFF2-40B4-BE49-F238E27FC236}">
                <a16:creationId xmlns:a16="http://schemas.microsoft.com/office/drawing/2014/main" id="{86C89022-0927-4973-8905-CEAC23D9C785}"/>
              </a:ext>
            </a:extLst>
          </p:cNvPr>
          <p:cNvSpPr>
            <a:spLocks noGrp="1"/>
          </p:cNvSpPr>
          <p:nvPr>
            <p:ph type="dt" sz="half" idx="10"/>
          </p:nvPr>
        </p:nvSpPr>
        <p:spPr/>
        <p:txBody>
          <a:body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6C0DC6F7-17AA-490D-8F22-1E9800F363AF}"/>
              </a:ext>
            </a:extLst>
          </p:cNvPr>
          <p:cNvSpPr>
            <a:spLocks noGrp="1"/>
          </p:cNvSpPr>
          <p:nvPr>
            <p:ph type="ftr" sz="quarter" idx="11"/>
          </p:nvPr>
        </p:nvSpPr>
        <p:spPr/>
        <p:txBody>
          <a:bodyPr/>
          <a:lstStyle/>
          <a:p>
            <a:pPr>
              <a:defRPr/>
            </a:pPr>
            <a:r>
              <a:rPr lang="en-US"/>
              <a:t>© 2022, Mike Murach &amp; Associates, Inc.</a:t>
            </a:r>
            <a:endParaRPr lang="en-US" dirty="0"/>
          </a:p>
        </p:txBody>
      </p:sp>
      <p:sp>
        <p:nvSpPr>
          <p:cNvPr id="6" name="Slide Number Placeholder 5">
            <a:extLst>
              <a:ext uri="{FF2B5EF4-FFF2-40B4-BE49-F238E27FC236}">
                <a16:creationId xmlns:a16="http://schemas.microsoft.com/office/drawing/2014/main" id="{4E405086-5D48-4ABC-9568-E045CAB982E3}"/>
              </a:ext>
            </a:extLst>
          </p:cNvPr>
          <p:cNvSpPr>
            <a:spLocks noGrp="1"/>
          </p:cNvSpPr>
          <p:nvPr>
            <p:ph type="sldNum" sz="quarter" idx="12"/>
          </p:nvPr>
        </p:nvSpPr>
        <p:spPr/>
        <p:txBody>
          <a:body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32</a:t>
            </a:fld>
            <a:endParaRPr lang="en-US" dirty="0">
              <a:solidFill>
                <a:schemeClr val="bg1"/>
              </a:solidFill>
            </a:endParaRPr>
          </a:p>
        </p:txBody>
      </p:sp>
    </p:spTree>
    <p:extLst>
      <p:ext uri="{BB962C8B-B14F-4D97-AF65-F5344CB8AC3E}">
        <p14:creationId xmlns:p14="http://schemas.microsoft.com/office/powerpoint/2010/main" val="1484957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CAB4-3BEE-47F9-8C8F-63208B288C1A}"/>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A web page in Chrome as the headings roll over</a:t>
            </a:r>
            <a:endParaRPr lang="en-US" dirty="0"/>
          </a:p>
        </p:txBody>
      </p:sp>
      <p:pic>
        <p:nvPicPr>
          <p:cNvPr id="7" name="Content Placeholder 6" descr="Refer to page 277 in textbook">
            <a:extLst>
              <a:ext uri="{FF2B5EF4-FFF2-40B4-BE49-F238E27FC236}">
                <a16:creationId xmlns:a16="http://schemas.microsoft.com/office/drawing/2014/main" id="{3048A7D9-657C-4C73-9921-D75A48F9C3D5}"/>
              </a:ext>
            </a:extLst>
          </p:cNvPr>
          <p:cNvPicPr>
            <a:picLocks noGrp="1" noChangeAspect="1"/>
          </p:cNvPicPr>
          <p:nvPr>
            <p:ph sz="quarter" idx="13"/>
          </p:nvPr>
        </p:nvPicPr>
        <p:blipFill>
          <a:blip r:embed="rId2"/>
          <a:stretch>
            <a:fillRect/>
          </a:stretch>
        </p:blipFill>
        <p:spPr>
          <a:xfrm>
            <a:off x="1417529" y="1142772"/>
            <a:ext cx="5525218" cy="4800600"/>
          </a:xfrm>
          <a:prstGeom prst="rect">
            <a:avLst/>
          </a:prstGeom>
        </p:spPr>
      </p:pic>
      <p:sp>
        <p:nvSpPr>
          <p:cNvPr id="4" name="Date Placeholder 3">
            <a:extLst>
              <a:ext uri="{FF2B5EF4-FFF2-40B4-BE49-F238E27FC236}">
                <a16:creationId xmlns:a16="http://schemas.microsoft.com/office/drawing/2014/main" id="{82A9B7FD-FBBD-4943-ADE2-86D050C1EC3D}"/>
              </a:ext>
            </a:extLst>
          </p:cNvPr>
          <p:cNvSpPr>
            <a:spLocks noGrp="1"/>
          </p:cNvSpPr>
          <p:nvPr>
            <p:ph type="dt" sz="half" idx="10"/>
          </p:nvPr>
        </p:nvSpPr>
        <p:spPr/>
        <p:txBody>
          <a:body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4C5AE8E6-934A-431F-BC5C-BEE4DC05D126}"/>
              </a:ext>
            </a:extLst>
          </p:cNvPr>
          <p:cNvSpPr>
            <a:spLocks noGrp="1"/>
          </p:cNvSpPr>
          <p:nvPr>
            <p:ph type="ftr" sz="quarter" idx="11"/>
          </p:nvPr>
        </p:nvSpPr>
        <p:spPr/>
        <p:txBody>
          <a:bodyPr/>
          <a:lstStyle/>
          <a:p>
            <a:pPr>
              <a:defRPr/>
            </a:pPr>
            <a:r>
              <a:rPr lang="en-US"/>
              <a:t>© 2022, Mike Murach &amp; Associates, Inc.</a:t>
            </a:r>
            <a:endParaRPr lang="en-US" dirty="0"/>
          </a:p>
        </p:txBody>
      </p:sp>
      <p:sp>
        <p:nvSpPr>
          <p:cNvPr id="6" name="Slide Number Placeholder 5">
            <a:extLst>
              <a:ext uri="{FF2B5EF4-FFF2-40B4-BE49-F238E27FC236}">
                <a16:creationId xmlns:a16="http://schemas.microsoft.com/office/drawing/2014/main" id="{05CEDFA2-B83C-4F87-8A8C-2D5B887C8AA5}"/>
              </a:ext>
            </a:extLst>
          </p:cNvPr>
          <p:cNvSpPr>
            <a:spLocks noGrp="1"/>
          </p:cNvSpPr>
          <p:nvPr>
            <p:ph type="sldNum" sz="quarter" idx="12"/>
          </p:nvPr>
        </p:nvSpPr>
        <p:spPr/>
        <p:txBody>
          <a:body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33</a:t>
            </a:fld>
            <a:endParaRPr lang="en-US" dirty="0">
              <a:solidFill>
                <a:schemeClr val="bg1"/>
              </a:solidFill>
            </a:endParaRPr>
          </a:p>
        </p:txBody>
      </p:sp>
    </p:spTree>
    <p:extLst>
      <p:ext uri="{BB962C8B-B14F-4D97-AF65-F5344CB8AC3E}">
        <p14:creationId xmlns:p14="http://schemas.microsoft.com/office/powerpoint/2010/main" val="1449649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7027-248C-4860-9407-3D5ED4351351}"/>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How to determine the breakpoints</a:t>
            </a:r>
          </a:p>
        </p:txBody>
      </p:sp>
      <p:sp>
        <p:nvSpPr>
          <p:cNvPr id="3" name="Text Placeholder 2">
            <a:extLst>
              <a:ext uri="{FF2B5EF4-FFF2-40B4-BE49-F238E27FC236}">
                <a16:creationId xmlns:a16="http://schemas.microsoft.com/office/drawing/2014/main" id="{0B5AB917-0238-4DCC-BB56-3B583E051559}"/>
              </a:ext>
            </a:extLst>
          </p:cNvPr>
          <p:cNvSpPr>
            <a:spLocks noGrp="1"/>
          </p:cNvSpPr>
          <p:nvPr>
            <p:ph type="body" sz="quarter" idx="13"/>
          </p:nvPr>
        </p:nvSpPr>
        <p:spPr>
          <a:xfrm>
            <a:off x="838200" y="1066800"/>
            <a:ext cx="7620000" cy="4876800"/>
          </a:xfrm>
        </p:spPr>
        <p:txBody>
          <a:bodyPr/>
          <a:lstStyle/>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Open the web page in your browser and press F12 to open the Developer Tools.</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To determine a breakpoint, drag the right edge of the browser window to the left, and watch for a design break. Then, record the width that’s shown in the upper right corner of the window.</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Continue to narrow the window as you record other breakpoints.</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When the Developer Tools are docked at the bottom of the browser window in Chrome, the window can only be reduced to 500 pixels. </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To display the page at narrower widths, you can dock the Developer Tools at the right or left of the window. Then, you can narrow the window as much as you want.</a:t>
            </a:r>
          </a:p>
          <a:p>
            <a:endParaRPr lang="en-US" dirty="0"/>
          </a:p>
        </p:txBody>
      </p:sp>
      <p:sp>
        <p:nvSpPr>
          <p:cNvPr id="4" name="Date Placeholder 3">
            <a:extLst>
              <a:ext uri="{FF2B5EF4-FFF2-40B4-BE49-F238E27FC236}">
                <a16:creationId xmlns:a16="http://schemas.microsoft.com/office/drawing/2014/main" id="{CA21D55D-D209-4608-AEF2-B10389E172F9}"/>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B63B3613-251F-446E-8EE4-C5342F35D8FA}"/>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34</a:t>
            </a:fld>
            <a:endParaRPr lang="en-US" dirty="0">
              <a:solidFill>
                <a:schemeClr val="bg1"/>
              </a:solidFill>
            </a:endParaRPr>
          </a:p>
        </p:txBody>
      </p:sp>
    </p:spTree>
    <p:extLst>
      <p:ext uri="{BB962C8B-B14F-4D97-AF65-F5344CB8AC3E}">
        <p14:creationId xmlns:p14="http://schemas.microsoft.com/office/powerpoint/2010/main" val="2292207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24989"/>
            <a:ext cx="7315200" cy="369332"/>
          </a:xfrm>
        </p:spPr>
        <p:txBody>
          <a:bodyPr/>
          <a:lstStyle/>
          <a:p>
            <a:r>
              <a:rPr lang="en-US" dirty="0"/>
              <a:t>A multi-tier menu that uses </a:t>
            </a:r>
            <a:r>
              <a:rPr lang="en-US" dirty="0" err="1"/>
              <a:t>SlickNav</a:t>
            </a:r>
            <a:endParaRPr lang="en-US" dirty="0"/>
          </a:p>
        </p:txBody>
      </p:sp>
      <p:pic>
        <p:nvPicPr>
          <p:cNvPr id="10" name="Content Placeholder 9" descr="Refer to page 279 in textbook">
            <a:extLst>
              <a:ext uri="{FF2B5EF4-FFF2-40B4-BE49-F238E27FC236}">
                <a16:creationId xmlns:a16="http://schemas.microsoft.com/office/drawing/2014/main" id="{ACC4EAD4-C2D3-43BF-A3F3-E0FBD9DB7596}"/>
              </a:ext>
            </a:extLst>
          </p:cNvPr>
          <p:cNvPicPr>
            <a:picLocks noGrp="1" noChangeAspect="1"/>
          </p:cNvPicPr>
          <p:nvPr>
            <p:ph sz="quarter" idx="13"/>
          </p:nvPr>
        </p:nvPicPr>
        <p:blipFill>
          <a:blip r:embed="rId2"/>
          <a:stretch>
            <a:fillRect/>
          </a:stretch>
        </p:blipFill>
        <p:spPr>
          <a:xfrm>
            <a:off x="1295400" y="1180966"/>
            <a:ext cx="6254982" cy="1714633"/>
          </a:xfrm>
          <a:prstGeom prst="rect">
            <a:avLst/>
          </a:prstGeom>
        </p:spPr>
      </p:pic>
      <p:sp>
        <p:nvSpPr>
          <p:cNvPr id="7" name="Text Placeholder 6"/>
          <p:cNvSpPr>
            <a:spLocks noGrp="1"/>
          </p:cNvSpPr>
          <p:nvPr>
            <p:ph type="body" sz="quarter" idx="14"/>
          </p:nvPr>
        </p:nvSpPr>
        <p:spPr>
          <a:xfrm>
            <a:off x="838200" y="3200400"/>
            <a:ext cx="7391400" cy="457200"/>
          </a:xfrm>
        </p:spPr>
        <p:txBody>
          <a:bodyPr/>
          <a:lstStyle/>
          <a:p>
            <a:r>
              <a:rPr lang="en-US" dirty="0"/>
              <a:t>Code for the </a:t>
            </a:r>
            <a:r>
              <a:rPr lang="en-US" dirty="0" err="1"/>
              <a:t>SlickNav</a:t>
            </a:r>
            <a:r>
              <a:rPr lang="en-US" dirty="0"/>
              <a:t> plugin in the head element</a:t>
            </a:r>
          </a:p>
          <a:p>
            <a:endParaRPr lang="en-US" dirty="0"/>
          </a:p>
        </p:txBody>
      </p:sp>
      <p:sp>
        <p:nvSpPr>
          <p:cNvPr id="8" name="Text Placeholder 7"/>
          <p:cNvSpPr>
            <a:spLocks noGrp="1"/>
          </p:cNvSpPr>
          <p:nvPr>
            <p:ph type="body" sz="quarter" idx="15"/>
          </p:nvPr>
        </p:nvSpPr>
        <p:spPr>
          <a:xfrm>
            <a:off x="838200" y="3657599"/>
            <a:ext cx="7391400" cy="1981201"/>
          </a:xfrm>
        </p:spPr>
        <p:txBody>
          <a:bodyPr/>
          <a:lstStyle/>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&lt;link </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rel</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="stylesheet" </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href</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="styles/slicknav.css"&gt;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&lt;script </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src</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="https://code.jquery.com/jquery-3.6.0.min.js"&gt;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&lt;/script&gt;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&lt;script </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src</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js</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/jquery.slicknav.min.js"&gt;&lt;/script&gt;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&lt;script type="text/</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javascript</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$(document).ready(function(){</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nav_menu</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slicknav</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prependTo</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mobile_menu</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&lt;/script&gt;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2" name="Date Placeholder 1"/>
          <p:cNvSpPr>
            <a:spLocks noGrp="1"/>
          </p:cNvSpPr>
          <p:nvPr>
            <p:ph type="dt" sz="half" idx="10"/>
          </p:nvPr>
        </p:nvSpPr>
        <p:spPr/>
        <p:txBody>
          <a:bodyPr/>
          <a:lstStyle/>
          <a:p>
            <a:pPr>
              <a:defRPr/>
            </a:pPr>
            <a:r>
              <a:rPr lang="en-US" dirty="0" err="1"/>
              <a:t>Murach's</a:t>
            </a:r>
            <a:r>
              <a:rPr lang="en-US" dirty="0"/>
              <a:t> HTML and CSS, 5th Edition</a:t>
            </a:r>
          </a:p>
        </p:txBody>
      </p:sp>
      <p:sp>
        <p:nvSpPr>
          <p:cNvPr id="6" name="Footer Placeholder 5"/>
          <p:cNvSpPr>
            <a:spLocks noGrp="1"/>
          </p:cNvSpPr>
          <p:nvPr>
            <p:ph type="ftr" sz="quarter" idx="11"/>
          </p:nvPr>
        </p:nvSpPr>
        <p:spPr/>
        <p:txBody>
          <a:bodyPr/>
          <a:lstStyle/>
          <a:p>
            <a:pPr>
              <a:defRPr/>
            </a:pPr>
            <a:r>
              <a:rPr lang="en-US" dirty="0"/>
              <a:t>© 2022, Mike Murach &amp; Associates, Inc.</a:t>
            </a:r>
          </a:p>
        </p:txBody>
      </p:sp>
      <p:sp>
        <p:nvSpPr>
          <p:cNvPr id="3" name="Slide Number Placeholder 2"/>
          <p:cNvSpPr>
            <a:spLocks noGrp="1"/>
          </p:cNvSpPr>
          <p:nvPr>
            <p:ph type="sldNum" sz="quarter" idx="12"/>
          </p:nvPr>
        </p:nvSpPr>
        <p:spPr/>
        <p:txBody>
          <a:bodyPr/>
          <a:lstStyle/>
          <a:p>
            <a:pPr>
              <a:defRPr/>
            </a:pPr>
            <a:endParaRPr lang="en-US"/>
          </a:p>
          <a:p>
            <a:pPr>
              <a:defRPr/>
            </a:pPr>
            <a:r>
              <a:rPr lang="en-US">
                <a:solidFill>
                  <a:schemeClr val="bg1"/>
                </a:solidFill>
              </a:rPr>
              <a:t>C8, Slide </a:t>
            </a:r>
            <a:fld id="{BF5C1183-B085-4070-A402-C03A3F977D3D}" type="slidenum">
              <a:rPr lang="en-US" smtClean="0">
                <a:solidFill>
                  <a:schemeClr val="bg1"/>
                </a:solidFill>
              </a:rPr>
              <a:pPr>
                <a:defRPr/>
              </a:pPr>
              <a:t>35</a:t>
            </a:fld>
            <a:endParaRPr lang="en-US" dirty="0">
              <a:solidFill>
                <a:schemeClr val="bg1"/>
              </a:solidFill>
            </a:endParaRPr>
          </a:p>
        </p:txBody>
      </p:sp>
    </p:spTree>
    <p:extLst>
      <p:ext uri="{BB962C8B-B14F-4D97-AF65-F5344CB8AC3E}">
        <p14:creationId xmlns:p14="http://schemas.microsoft.com/office/powerpoint/2010/main" val="1764080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E9EB-3CAF-4B37-B885-F5D6B581FFDF}"/>
              </a:ext>
            </a:extLst>
          </p:cNvPr>
          <p:cNvSpPr>
            <a:spLocks noGrp="1"/>
          </p:cNvSpPr>
          <p:nvPr>
            <p:ph type="title"/>
          </p:nvPr>
        </p:nvSpPr>
        <p:spPr/>
        <p:txBody>
          <a:bodyPr/>
          <a:lstStyle/>
          <a:p>
            <a:r>
              <a:rPr lang="en-US" dirty="0"/>
              <a:t>HTML for the </a:t>
            </a:r>
            <a:r>
              <a:rPr lang="en-US" dirty="0" err="1"/>
              <a:t>SlickNav</a:t>
            </a:r>
            <a:r>
              <a:rPr lang="en-US" dirty="0"/>
              <a:t> and navigation menus</a:t>
            </a:r>
          </a:p>
        </p:txBody>
      </p:sp>
      <p:sp>
        <p:nvSpPr>
          <p:cNvPr id="3" name="Text Placeholder 2">
            <a:extLst>
              <a:ext uri="{FF2B5EF4-FFF2-40B4-BE49-F238E27FC236}">
                <a16:creationId xmlns:a16="http://schemas.microsoft.com/office/drawing/2014/main" id="{DDC2B34F-F8FB-4C78-AFB3-36090CC430A7}"/>
              </a:ext>
            </a:extLst>
          </p:cNvPr>
          <p:cNvSpPr>
            <a:spLocks noGrp="1"/>
          </p:cNvSpPr>
          <p:nvPr>
            <p:ph type="body" sz="quarter" idx="13"/>
          </p:nvPr>
        </p:nvSpPr>
        <p:spPr/>
        <p:txBody>
          <a:bodyPr/>
          <a:lstStyle/>
          <a:p>
            <a:pPr marL="347345" marR="0">
              <a:spcBef>
                <a:spcPts val="0"/>
              </a:spcBef>
              <a:spcAft>
                <a:spcPts val="0"/>
              </a:spcAft>
              <a:tabLst>
                <a:tab pos="1371600" algn="l"/>
              </a:tabLst>
            </a:pPr>
            <a:r>
              <a:rPr lang="fr-FR"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a:t>
            </a:r>
            <a:r>
              <a:rPr lang="fr-FR"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a:t>
            </a:r>
            <a:r>
              <a:rPr lang="fr-FR"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id="</a:t>
            </a:r>
            <a:r>
              <a:rPr lang="fr-FR"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mobile_menu</a:t>
            </a:r>
            <a:r>
              <a:rPr lang="fr-FR"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"&gt;&lt;/</a:t>
            </a:r>
            <a:r>
              <a:rPr lang="fr-FR"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a:t>
            </a:r>
            <a:r>
              <a:rPr lang="fr-FR"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a:t>
            </a:r>
            <a:r>
              <a:rPr lang="en-US"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a:t>
            </a: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id="</a:t>
            </a:r>
            <a:r>
              <a:rPr lang="en-US"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nav_menu</a:t>
            </a: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t>
            </a:r>
            <a:r>
              <a:rPr lang="en-US"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ul</a:t>
            </a: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&lt;li&gt;&lt;a </a:t>
            </a:r>
            <a:r>
              <a:rPr lang="en-US"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href</a:t>
            </a: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="index.html"&gt;Home&lt;/a&gt;&lt;/li&gt;</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&lt;/</a:t>
            </a:r>
            <a:r>
              <a:rPr lang="en-US" sz="1600" b="1" dirty="0" err="1">
                <a:latin typeface="Courier New" panose="02070309020205020404" pitchFamily="49" charset="0"/>
                <a:ea typeface="Times New Roman" panose="02020603050405020304" pitchFamily="18" charset="0"/>
                <a:cs typeface="Times New Roman" panose="02020603050405020304" pitchFamily="18" charset="0"/>
              </a:rPr>
              <a:t>ul</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&gt;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&lt;/</a:t>
            </a:r>
            <a:r>
              <a:rPr lang="en-US" sz="1600" b="1" dirty="0" err="1">
                <a:latin typeface="Courier New" panose="02070309020205020404" pitchFamily="49" charset="0"/>
                <a:ea typeface="Times New Roman" panose="02020603050405020304" pitchFamily="18" charset="0"/>
                <a:cs typeface="Times New Roman" panose="02020603050405020304" pitchFamily="18" charset="0"/>
              </a:rPr>
              <a:t>nav</a:t>
            </a:r>
            <a:r>
              <a:rPr lang="en-US" sz="1600" b="1" dirty="0">
                <a:latin typeface="Courier New" panose="02070309020205020404" pitchFamily="49" charset="0"/>
                <a:ea typeface="Times New Roman" panose="02020603050405020304" pitchFamily="18" charset="0"/>
                <a:cs typeface="Times New Roman" panose="02020603050405020304" pitchFamily="18" charset="0"/>
              </a:rPr>
              <a:t>&gt;</a:t>
            </a:r>
          </a:p>
          <a:p>
            <a:pPr>
              <a:spcBef>
                <a:spcPts val="1500"/>
              </a:spcBef>
              <a:spcAft>
                <a:spcPts val="600"/>
              </a:spcAft>
              <a:tabLst>
                <a:tab pos="1371600" algn="l"/>
              </a:tabLst>
            </a:pPr>
            <a:r>
              <a:rPr lang="en-US" sz="2400" b="1" dirty="0">
                <a:solidFill>
                  <a:srgbClr val="000099"/>
                </a:solidFill>
                <a:latin typeface="Arial" panose="020B0604020202020204" pitchFamily="34" charset="0"/>
                <a:ea typeface="Times New Roman" panose="02020603050405020304" pitchFamily="18" charset="0"/>
                <a:cs typeface="Times New Roman" panose="02020603050405020304" pitchFamily="18" charset="0"/>
              </a:rPr>
              <a:t>CSS for the </a:t>
            </a:r>
            <a:r>
              <a:rPr lang="en-US" sz="2400" b="1" dirty="0" err="1">
                <a:solidFill>
                  <a:srgbClr val="000099"/>
                </a:solidFill>
                <a:latin typeface="Arial" panose="020B0604020202020204" pitchFamily="34" charset="0"/>
                <a:ea typeface="Times New Roman" panose="02020603050405020304" pitchFamily="18" charset="0"/>
                <a:cs typeface="Times New Roman" panose="02020603050405020304" pitchFamily="18" charset="0"/>
              </a:rPr>
              <a:t>SlickNav</a:t>
            </a:r>
            <a:r>
              <a:rPr lang="en-US" sz="2400" b="1" dirty="0">
                <a:solidFill>
                  <a:srgbClr val="000099"/>
                </a:solidFill>
                <a:latin typeface="Arial" panose="020B0604020202020204" pitchFamily="34" charset="0"/>
                <a:ea typeface="Times New Roman" panose="02020603050405020304" pitchFamily="18" charset="0"/>
                <a:cs typeface="Times New Roman" panose="02020603050405020304" pitchFamily="18" charset="0"/>
              </a:rPr>
              <a:t> menu</a:t>
            </a: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hide the mobile menu */</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r>
              <a:rPr lang="en-US"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mobile_menu</a:t>
            </a: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display: none; }</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display the mobile menu */</a:t>
            </a:r>
          </a:p>
          <a:p>
            <a:pPr marL="347345" marR="0">
              <a:spcBef>
                <a:spcPts val="0"/>
              </a:spcBef>
              <a:spcAft>
                <a:spcPts val="0"/>
              </a:spcAft>
              <a:tabLst>
                <a:tab pos="13716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r>
              <a:rPr lang="en-US" sz="16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mobile_menu</a:t>
            </a: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 display: block; }</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FFEBB246-1220-495E-8CBF-A8ABF5C78070}"/>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406C38B3-F252-47A6-977D-0A4AD45A877A}"/>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36</a:t>
            </a:fld>
            <a:endParaRPr lang="en-US" dirty="0">
              <a:solidFill>
                <a:schemeClr val="bg1"/>
              </a:solidFill>
            </a:endParaRPr>
          </a:p>
        </p:txBody>
      </p:sp>
    </p:spTree>
    <p:extLst>
      <p:ext uri="{BB962C8B-B14F-4D97-AF65-F5344CB8AC3E}">
        <p14:creationId xmlns:p14="http://schemas.microsoft.com/office/powerpoint/2010/main" val="820847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956F-C71F-496F-834E-BAAD282BD3FE}"/>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A speaker page in desktop layout</a:t>
            </a:r>
            <a:endParaRPr lang="en-US" dirty="0"/>
          </a:p>
        </p:txBody>
      </p:sp>
      <p:pic>
        <p:nvPicPr>
          <p:cNvPr id="8" name="Content Placeholder 7" descr="Refer to page 281 in textbook">
            <a:extLst>
              <a:ext uri="{FF2B5EF4-FFF2-40B4-BE49-F238E27FC236}">
                <a16:creationId xmlns:a16="http://schemas.microsoft.com/office/drawing/2014/main" id="{C729194E-85B9-4863-B4F7-E0F8AA102CB6}"/>
              </a:ext>
            </a:extLst>
          </p:cNvPr>
          <p:cNvPicPr>
            <a:picLocks noGrp="1" noChangeAspect="1"/>
          </p:cNvPicPr>
          <p:nvPr>
            <p:ph sz="quarter" idx="13"/>
          </p:nvPr>
        </p:nvPicPr>
        <p:blipFill>
          <a:blip r:embed="rId2"/>
          <a:stretch>
            <a:fillRect/>
          </a:stretch>
        </p:blipFill>
        <p:spPr>
          <a:xfrm>
            <a:off x="924838" y="1051354"/>
            <a:ext cx="6334293" cy="4755292"/>
          </a:xfrm>
          <a:prstGeom prst="rect">
            <a:avLst/>
          </a:prstGeom>
        </p:spPr>
      </p:pic>
      <p:sp>
        <p:nvSpPr>
          <p:cNvPr id="4" name="Date Placeholder 3">
            <a:extLst>
              <a:ext uri="{FF2B5EF4-FFF2-40B4-BE49-F238E27FC236}">
                <a16:creationId xmlns:a16="http://schemas.microsoft.com/office/drawing/2014/main" id="{2100F38F-513D-4444-8E75-006FD92C5B9D}"/>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739A77A2-DD14-4E79-A19E-8B88990EF071}"/>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3" name="Slide Number Placeholder 2"/>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37</a:t>
            </a:fld>
            <a:endParaRPr lang="en-US" dirty="0">
              <a:solidFill>
                <a:schemeClr val="bg1"/>
              </a:solidFill>
            </a:endParaRPr>
          </a:p>
        </p:txBody>
      </p:sp>
    </p:spTree>
    <p:extLst>
      <p:ext uri="{BB962C8B-B14F-4D97-AF65-F5344CB8AC3E}">
        <p14:creationId xmlns:p14="http://schemas.microsoft.com/office/powerpoint/2010/main" val="2252270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A63C-8D48-4A74-8B42-BD8B89FA9D9E}"/>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A speaker page in mobile layout</a:t>
            </a:r>
            <a:endParaRPr lang="en-US" dirty="0"/>
          </a:p>
        </p:txBody>
      </p:sp>
      <p:pic>
        <p:nvPicPr>
          <p:cNvPr id="7" name="Content Placeholder 6" descr="Refer to page 281 in textbook">
            <a:extLst>
              <a:ext uri="{FF2B5EF4-FFF2-40B4-BE49-F238E27FC236}">
                <a16:creationId xmlns:a16="http://schemas.microsoft.com/office/drawing/2014/main" id="{4051AB58-A352-4D5C-A9F2-F535A65E2E7B}"/>
              </a:ext>
            </a:extLst>
          </p:cNvPr>
          <p:cNvPicPr>
            <a:picLocks noGrp="1" noChangeAspect="1"/>
          </p:cNvPicPr>
          <p:nvPr>
            <p:ph sz="quarter" idx="13"/>
          </p:nvPr>
        </p:nvPicPr>
        <p:blipFill>
          <a:blip r:embed="rId2"/>
          <a:stretch>
            <a:fillRect/>
          </a:stretch>
        </p:blipFill>
        <p:spPr>
          <a:xfrm>
            <a:off x="933189" y="1143000"/>
            <a:ext cx="6808538" cy="3962400"/>
          </a:xfrm>
          <a:prstGeom prst="rect">
            <a:avLst/>
          </a:prstGeom>
        </p:spPr>
      </p:pic>
      <p:sp>
        <p:nvSpPr>
          <p:cNvPr id="4" name="Date Placeholder 3">
            <a:extLst>
              <a:ext uri="{FF2B5EF4-FFF2-40B4-BE49-F238E27FC236}">
                <a16:creationId xmlns:a16="http://schemas.microsoft.com/office/drawing/2014/main" id="{09F2FFF4-40B2-4B3C-A4DB-2845B8E50473}"/>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27DCB503-5905-45EA-B690-7CB4806A79FA}"/>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3" name="Slide Number Placeholder 2"/>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38</a:t>
            </a:fld>
            <a:endParaRPr lang="en-US" dirty="0">
              <a:solidFill>
                <a:schemeClr val="bg1"/>
              </a:solidFill>
            </a:endParaRPr>
          </a:p>
        </p:txBody>
      </p:sp>
    </p:spTree>
    <p:extLst>
      <p:ext uri="{BB962C8B-B14F-4D97-AF65-F5344CB8AC3E}">
        <p14:creationId xmlns:p14="http://schemas.microsoft.com/office/powerpoint/2010/main" val="2898764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9E95-C912-44FC-85B6-AB75110AC20A}"/>
              </a:ext>
            </a:extLst>
          </p:cNvPr>
          <p:cNvSpPr>
            <a:spLocks noGrp="1"/>
          </p:cNvSpPr>
          <p:nvPr>
            <p:ph type="title"/>
          </p:nvPr>
        </p:nvSpPr>
        <p:spPr/>
        <p:txBody>
          <a:bodyPr/>
          <a:lstStyle/>
          <a:p>
            <a:r>
              <a:rPr lang="en-US" dirty="0"/>
              <a:t>HTML for the main structural elements</a:t>
            </a:r>
          </a:p>
        </p:txBody>
      </p:sp>
      <p:sp>
        <p:nvSpPr>
          <p:cNvPr id="3" name="Text Placeholder 2">
            <a:extLst>
              <a:ext uri="{FF2B5EF4-FFF2-40B4-BE49-F238E27FC236}">
                <a16:creationId xmlns:a16="http://schemas.microsoft.com/office/drawing/2014/main" id="{831E9F3C-2F7E-40A2-80B9-7A49DDAEBE80}"/>
              </a:ext>
            </a:extLst>
          </p:cNvPr>
          <p:cNvSpPr>
            <a:spLocks noGrp="1"/>
          </p:cNvSpPr>
          <p:nvPr>
            <p:ph type="body" sz="quarter" idx="13"/>
          </p:nvPr>
        </p:nvSpPr>
        <p:spPr/>
        <p:txBody>
          <a:bodyPr/>
          <a:lstStyle/>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&lt;header&gt;...&lt;/header&gt;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id="</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mobile_menu</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"&gt;&lt;/</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id="</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nav_menu</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ul</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&lt;li&gt;&lt;a </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href</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="index.html"&gt;Home&lt;/a&gt;&lt;/li&gt;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ul</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nav</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&lt;main&gt;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&lt;article&gt;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&lt;h1&gt;Fossil Threads in the Web of Life&lt;/h1&gt;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img</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err="1">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src</a:t>
            </a: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="images/sampson.jpg" alt="Scott Sampson"&gt;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&lt;p&gt;What's 75 million years old and brand ... &lt;/p&gt;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&lt;/article&gt;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&lt;aside&gt;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&lt;h2&gt;This season's guest speakers&lt;/h2&gt;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latin typeface="Courier New" panose="02070309020205020404" pitchFamily="49" charset="0"/>
                <a:ea typeface="Times New Roman" panose="02020603050405020304" pitchFamily="18" charset="0"/>
                <a:cs typeface="Times New Roman" panose="02020603050405020304" pitchFamily="18" charset="0"/>
              </a:rPr>
              <a:t>        &lt;</a:t>
            </a:r>
            <a:r>
              <a:rPr lang="en-US" sz="1400" b="1" dirty="0" err="1">
                <a:latin typeface="Courier New" panose="02070309020205020404" pitchFamily="49" charset="0"/>
                <a:ea typeface="Times New Roman" panose="02020603050405020304" pitchFamily="18" charset="0"/>
                <a:cs typeface="Times New Roman" panose="02020603050405020304" pitchFamily="18" charset="0"/>
              </a:rPr>
              <a:t>nav</a:t>
            </a:r>
            <a:r>
              <a:rPr lang="en-US" sz="1400" b="1" dirty="0">
                <a:latin typeface="Courier New" panose="02070309020205020404" pitchFamily="49" charset="0"/>
                <a:ea typeface="Times New Roman" panose="02020603050405020304" pitchFamily="18" charset="0"/>
                <a:cs typeface="Times New Roman" panose="02020603050405020304" pitchFamily="18" charset="0"/>
              </a:rPr>
              <a:t>&gt;...&lt;/</a:t>
            </a:r>
            <a:r>
              <a:rPr lang="en-US" sz="1400" b="1" dirty="0" err="1">
                <a:latin typeface="Courier New" panose="02070309020205020404" pitchFamily="49" charset="0"/>
                <a:ea typeface="Times New Roman" panose="02020603050405020304" pitchFamily="18" charset="0"/>
                <a:cs typeface="Times New Roman" panose="02020603050405020304" pitchFamily="18" charset="0"/>
              </a:rPr>
              <a:t>nav</a:t>
            </a:r>
            <a:r>
              <a:rPr lang="en-US" sz="1400" b="1" dirty="0">
                <a:latin typeface="Courier New" panose="02070309020205020404" pitchFamily="49" charset="0"/>
                <a:ea typeface="Times New Roman" panose="02020603050405020304" pitchFamily="18" charset="0"/>
                <a:cs typeface="Times New Roman" panose="02020603050405020304" pitchFamily="18" charset="0"/>
              </a:rPr>
              <a:t>&gt;</a:t>
            </a: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&lt;/aside&gt;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&lt;/main&gt;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&lt;footer&gt;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&lt;p&gt;&amp;copy; Copyright 2022 San Joaquin Valley Town Hall.&lt;/p&gt;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0"/>
              </a:spcAft>
              <a:tabLst>
                <a:tab pos="6515100" algn="l"/>
              </a:tabLst>
            </a:pPr>
            <a:r>
              <a:rPr lang="en-US" sz="14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&lt;/footer&gt;</a:t>
            </a:r>
            <a:endParaRPr lang="en-US" sz="1400" b="1" dirty="0">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EB4146B-8E8A-4D9D-B926-A43E6EE738EF}"/>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2059E4B8-F83D-4FC7-AA0F-D969FCAD16DA}"/>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39</a:t>
            </a:fld>
            <a:endParaRPr lang="en-US" dirty="0">
              <a:solidFill>
                <a:schemeClr val="bg1"/>
              </a:solidFill>
            </a:endParaRPr>
          </a:p>
        </p:txBody>
      </p:sp>
    </p:spTree>
    <p:extLst>
      <p:ext uri="{BB962C8B-B14F-4D97-AF65-F5344CB8AC3E}">
        <p14:creationId xmlns:p14="http://schemas.microsoft.com/office/powerpoint/2010/main" val="70409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FF7B-2571-4726-B71B-C86EBAF2265C}"/>
              </a:ext>
            </a:extLst>
          </p:cNvPr>
          <p:cNvSpPr>
            <a:spLocks noGrp="1"/>
          </p:cNvSpPr>
          <p:nvPr>
            <p:ph type="title"/>
          </p:nvPr>
        </p:nvSpPr>
        <p:spPr/>
        <p:txBody>
          <a:bodyPr/>
          <a:lstStyle/>
          <a:p>
            <a:r>
              <a:rPr lang="en-US" dirty="0"/>
              <a:t>A website that uses RWD: Desktop</a:t>
            </a:r>
          </a:p>
        </p:txBody>
      </p:sp>
      <p:pic>
        <p:nvPicPr>
          <p:cNvPr id="8" name="Content Placeholder 7" descr="Refer to page 253 in textbook">
            <a:extLst>
              <a:ext uri="{FF2B5EF4-FFF2-40B4-BE49-F238E27FC236}">
                <a16:creationId xmlns:a16="http://schemas.microsoft.com/office/drawing/2014/main" id="{40C9EC4A-E6BE-4857-8BB2-B3A969DC974B}"/>
              </a:ext>
            </a:extLst>
          </p:cNvPr>
          <p:cNvPicPr>
            <a:picLocks noGrp="1" noChangeAspect="1"/>
          </p:cNvPicPr>
          <p:nvPr>
            <p:ph sz="quarter" idx="13"/>
          </p:nvPr>
        </p:nvPicPr>
        <p:blipFill>
          <a:blip r:embed="rId2"/>
          <a:stretch>
            <a:fillRect/>
          </a:stretch>
        </p:blipFill>
        <p:spPr>
          <a:xfrm>
            <a:off x="914400" y="1045257"/>
            <a:ext cx="6019800" cy="4883282"/>
          </a:xfrm>
          <a:prstGeom prst="rect">
            <a:avLst/>
          </a:prstGeom>
        </p:spPr>
      </p:pic>
      <p:sp>
        <p:nvSpPr>
          <p:cNvPr id="4" name="Date Placeholder 3">
            <a:extLst>
              <a:ext uri="{FF2B5EF4-FFF2-40B4-BE49-F238E27FC236}">
                <a16:creationId xmlns:a16="http://schemas.microsoft.com/office/drawing/2014/main" id="{185925C4-A20F-4440-BAA2-618C2E427011}"/>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DDF424FD-9A3F-49F3-88D3-71DC29974454}"/>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3" name="Slide Number Placeholder 2"/>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4</a:t>
            </a:fld>
            <a:endParaRPr lang="en-US" dirty="0">
              <a:solidFill>
                <a:schemeClr val="bg1"/>
              </a:solidFill>
            </a:endParaRPr>
          </a:p>
        </p:txBody>
      </p:sp>
    </p:spTree>
    <p:extLst>
      <p:ext uri="{BB962C8B-B14F-4D97-AF65-F5344CB8AC3E}">
        <p14:creationId xmlns:p14="http://schemas.microsoft.com/office/powerpoint/2010/main" val="2399762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3129-71B9-40E9-ADB5-EA5832F58718}"/>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 pos="1371600" algn="l"/>
                <a:tab pos="5486400" algn="r"/>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the desktop-first coding (part 1)</a:t>
            </a:r>
            <a:endParaRPr lang="en-US" dirty="0"/>
          </a:p>
        </p:txBody>
      </p:sp>
      <p:sp>
        <p:nvSpPr>
          <p:cNvPr id="3" name="Text Placeholder 2">
            <a:extLst>
              <a:ext uri="{FF2B5EF4-FFF2-40B4-BE49-F238E27FC236}">
                <a16:creationId xmlns:a16="http://schemas.microsoft.com/office/drawing/2014/main" id="{E22D0FE4-3176-49D8-879F-43776E83EA02}"/>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hide the mobile menu initially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#mobile_menu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display: none;</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887 pixels to 1006 pixels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@media only screen and (max-width: 1006px)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article h1 { font-size: 1.5em;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aside h2 { font-size: 1.125em; } }</a:t>
            </a:r>
          </a:p>
          <a:p>
            <a:pPr marL="347345" marR="0">
              <a:spcBef>
                <a:spcPts val="0"/>
              </a:spcBef>
              <a:spcAft>
                <a:spcPts val="0"/>
              </a:spcAft>
              <a:tabLst>
                <a:tab pos="1371600" algn="l"/>
              </a:tabLst>
            </a:pP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797 pixels to 886 pixels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@media only screen and (max-width: 886px)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#nav_menu ul li a { font-size: .875em;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article h1 { font-size: 1.25em;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aside h2 { font-size: 1em; }   /* base font size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aside li { font-size: .8125em; } }</a:t>
            </a:r>
          </a:p>
          <a:p>
            <a:endParaRPr lang="en-US" dirty="0"/>
          </a:p>
        </p:txBody>
      </p:sp>
      <p:sp>
        <p:nvSpPr>
          <p:cNvPr id="4" name="Date Placeholder 3">
            <a:extLst>
              <a:ext uri="{FF2B5EF4-FFF2-40B4-BE49-F238E27FC236}">
                <a16:creationId xmlns:a16="http://schemas.microsoft.com/office/drawing/2014/main" id="{86B96B6A-5E42-4B2D-8595-4352D07DAC97}"/>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D773691A-B442-4161-BA53-B9E6765800C6}"/>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40</a:t>
            </a:fld>
            <a:endParaRPr lang="en-US" dirty="0">
              <a:solidFill>
                <a:schemeClr val="bg1"/>
              </a:solidFill>
            </a:endParaRPr>
          </a:p>
        </p:txBody>
      </p:sp>
    </p:spTree>
    <p:extLst>
      <p:ext uri="{BB962C8B-B14F-4D97-AF65-F5344CB8AC3E}">
        <p14:creationId xmlns:p14="http://schemas.microsoft.com/office/powerpoint/2010/main" val="2063125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3088-38F4-4B36-A780-012D07674DC9}"/>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 pos="1371600" algn="l"/>
                <a:tab pos="5486400" algn="r"/>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the desktop-first coding (part 2)</a:t>
            </a:r>
            <a:endParaRPr lang="en-US" dirty="0"/>
          </a:p>
        </p:txBody>
      </p:sp>
      <p:sp>
        <p:nvSpPr>
          <p:cNvPr id="3" name="Text Placeholder 2">
            <a:extLst>
              <a:ext uri="{FF2B5EF4-FFF2-40B4-BE49-F238E27FC236}">
                <a16:creationId xmlns:a16="http://schemas.microsoft.com/office/drawing/2014/main" id="{72CEE60C-03E8-4F15-B2A4-3D191485F06D}"/>
              </a:ext>
            </a:extLst>
          </p:cNvPr>
          <p:cNvSpPr>
            <a:spLocks noGrp="1"/>
          </p:cNvSpPr>
          <p:nvPr>
            <p:ph type="body" sz="quarter" idx="13"/>
          </p:nvPr>
        </p:nvSpPr>
        <p:spPr>
          <a:xfrm>
            <a:off x="838200" y="1066800"/>
            <a:ext cx="7543800" cy="4876800"/>
          </a:xfrm>
        </p:spPr>
        <p:txBody>
          <a:bodyPr/>
          <a:lstStyle/>
          <a:p>
            <a:pPr marL="347345" marR="0">
              <a:spcBef>
                <a:spcPts val="0"/>
              </a:spcBef>
              <a:spcAft>
                <a:spcPts val="0"/>
              </a:spcAft>
              <a:tabLst>
                <a:tab pos="1371600" algn="l"/>
              </a:tabLst>
            </a:pP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481 pixels to 796 pixels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@media only screen and (max-width: 796px)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#nav_menu { display: none;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#mobile_menu {</a:t>
            </a:r>
          </a:p>
          <a:p>
            <a:pPr marL="347345" marR="0">
              <a:spcBef>
                <a:spcPts val="0"/>
              </a:spcBef>
              <a:spcAft>
                <a:spcPts val="0"/>
              </a:spcAft>
              <a:tabLst>
                <a:tab pos="1371600" algn="l"/>
              </a:tabLst>
            </a:pPr>
            <a:r>
              <a:rPr lang="en-US" sz="1600" b="1" dirty="0">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display: block; }    /* display mobile menu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600" b="1" dirty="0" err="1">
                <a:effectLst/>
                <a:latin typeface="Courier New" panose="02070309020205020404" pitchFamily="49" charset="0"/>
                <a:ea typeface="Times New Roman" panose="02020603050405020304" pitchFamily="18" charset="0"/>
                <a:cs typeface="Times New Roman" panose="02020603050405020304" pitchFamily="18" charset="0"/>
              </a:rPr>
              <a:t>slicknav_menu</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background-color: #facd8a !important;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body { width: 100%;      /* full width of screen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margin: 0;        /* no margins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border: none; }   /* no border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header </a:t>
            </a:r>
            <a:r>
              <a:rPr lang="en-US" sz="1600" b="1" dirty="0" err="1">
                <a:effectLst/>
                <a:latin typeface="Courier New" panose="02070309020205020404" pitchFamily="49" charset="0"/>
                <a:ea typeface="Times New Roman" panose="02020603050405020304" pitchFamily="18" charset="0"/>
                <a:cs typeface="Times New Roman" panose="02020603050405020304" pitchFamily="18" charset="0"/>
              </a:rPr>
              <a:t>img</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 float: none;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header, footer p { text-align: center;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header h2 { font-size: 1.625em;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margin: .4em 0 .25em 0;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header h3 { font-size: 1em;  /* base font size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margin-left: 0;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footer p { margin-right: 0; }</a:t>
            </a:r>
          </a:p>
          <a:p>
            <a:pPr>
              <a:spcBef>
                <a:spcPts val="0"/>
              </a:spcBef>
              <a:spcAft>
                <a:spcPts val="0"/>
              </a:spcAft>
              <a:tabLst>
                <a:tab pos="6515100" algn="l"/>
              </a:tabLst>
            </a:pPr>
            <a:r>
              <a:rPr lang="en-US" sz="1600" b="1" dirty="0">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endParaRPr lang="en-US" sz="1600" b="1" dirty="0">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1B0F9C64-3350-4D56-8A94-8DAF17C9EA7B}"/>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8F834525-2E91-41D7-A5C1-FE5EAFBA5B30}"/>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41</a:t>
            </a:fld>
            <a:endParaRPr lang="en-US" dirty="0">
              <a:solidFill>
                <a:schemeClr val="bg1"/>
              </a:solidFill>
            </a:endParaRPr>
          </a:p>
        </p:txBody>
      </p:sp>
    </p:spTree>
    <p:extLst>
      <p:ext uri="{BB962C8B-B14F-4D97-AF65-F5344CB8AC3E}">
        <p14:creationId xmlns:p14="http://schemas.microsoft.com/office/powerpoint/2010/main" val="2368148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F5AF-190F-40D2-B75F-38504FAE3450}"/>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 pos="1371600" algn="l"/>
                <a:tab pos="5486400" algn="r"/>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the desktop-first coding (part 3)</a:t>
            </a:r>
            <a:endParaRPr lang="en-US" dirty="0"/>
          </a:p>
        </p:txBody>
      </p:sp>
      <p:sp>
        <p:nvSpPr>
          <p:cNvPr id="3" name="Text Placeholder 2">
            <a:extLst>
              <a:ext uri="{FF2B5EF4-FFF2-40B4-BE49-F238E27FC236}">
                <a16:creationId xmlns:a16="http://schemas.microsoft.com/office/drawing/2014/main" id="{ADA9A506-995A-44F4-A717-C6B627823D7B}"/>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article { width: 95.9596%;</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float: none;</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margin-right: 2.0202%;</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padding-right: 0;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article </a:t>
            </a:r>
            <a:r>
              <a:rPr lang="en-US" sz="1600" b="1" dirty="0" err="1">
                <a:effectLst/>
                <a:latin typeface="Courier New" panose="02070309020205020404" pitchFamily="49" charset="0"/>
                <a:ea typeface="Times New Roman" panose="02020603050405020304" pitchFamily="18" charset="0"/>
                <a:cs typeface="Times New Roman" panose="02020603050405020304" pitchFamily="18" charset="0"/>
              </a:rPr>
              <a:t>img</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 float: left;</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width: 50%;</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margin-right: 2%;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article p { font-size: .8125em;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aside { width: 91.9192%;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float: none;</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margin: 0 2.0202% 2.0202% 2.0202%; } }</a:t>
            </a:r>
          </a:p>
          <a:p>
            <a:endParaRPr lang="en-US" dirty="0"/>
          </a:p>
        </p:txBody>
      </p:sp>
      <p:sp>
        <p:nvSpPr>
          <p:cNvPr id="4" name="Date Placeholder 3">
            <a:extLst>
              <a:ext uri="{FF2B5EF4-FFF2-40B4-BE49-F238E27FC236}">
                <a16:creationId xmlns:a16="http://schemas.microsoft.com/office/drawing/2014/main" id="{9899C443-0E27-4001-9A69-5E1A961EBED6}"/>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CF5A696A-0C25-4571-BD5C-56F32368E9C6}"/>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42</a:t>
            </a:fld>
            <a:endParaRPr lang="en-US" dirty="0">
              <a:solidFill>
                <a:schemeClr val="bg1"/>
              </a:solidFill>
            </a:endParaRPr>
          </a:p>
        </p:txBody>
      </p:sp>
    </p:spTree>
    <p:extLst>
      <p:ext uri="{BB962C8B-B14F-4D97-AF65-F5344CB8AC3E}">
        <p14:creationId xmlns:p14="http://schemas.microsoft.com/office/powerpoint/2010/main" val="1377671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9E3A-29AA-4693-843B-7A7B6E004F4B}"/>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 pos="1371600" algn="l"/>
                <a:tab pos="5486400" algn="r"/>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the desktop-first coding (part 4)</a:t>
            </a:r>
            <a:endParaRPr lang="en-US" dirty="0"/>
          </a:p>
        </p:txBody>
      </p:sp>
      <p:sp>
        <p:nvSpPr>
          <p:cNvPr id="3" name="Text Placeholder 2">
            <a:extLst>
              <a:ext uri="{FF2B5EF4-FFF2-40B4-BE49-F238E27FC236}">
                <a16:creationId xmlns:a16="http://schemas.microsoft.com/office/drawing/2014/main" id="{617EDDAF-BF73-474A-9DAD-5B7909E9F2F7}"/>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383 pixels to 480 pixels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@media only screen and (max-width: 480px)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header h2 { font-size: 1.375em;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header h3 { font-size: .875em;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article h1 { font-size: 1.125em; }  }</a:t>
            </a:r>
          </a:p>
          <a:p>
            <a:pPr marL="347345" marR="0">
              <a:spcBef>
                <a:spcPts val="0"/>
              </a:spcBef>
              <a:spcAft>
                <a:spcPts val="0"/>
              </a:spcAft>
              <a:tabLst>
                <a:tab pos="1371600" algn="l"/>
              </a:tabLst>
            </a:pPr>
            <a:r>
              <a:rPr lang="en-US" sz="16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382 pixels or less */</a:t>
            </a:r>
            <a:endParaRPr lang="en-US" sz="16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@media only screen and (max-width: 382px)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header h2 { font-size: 1.125em;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header h3 { font-size: .75em;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article </a:t>
            </a:r>
            <a:r>
              <a:rPr lang="en-US" sz="1600" b="1" dirty="0" err="1">
                <a:effectLst/>
                <a:latin typeface="Courier New" panose="02070309020205020404" pitchFamily="49" charset="0"/>
                <a:ea typeface="Times New Roman" panose="02020603050405020304" pitchFamily="18" charset="0"/>
                <a:cs typeface="Times New Roman" panose="02020603050405020304" pitchFamily="18" charset="0"/>
              </a:rPr>
              <a:t>img</a:t>
            </a: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 float: none;</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width: 100%;</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margin-right: 0;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article h1 { font-size: 1em; }  /* base font size */</a:t>
            </a:r>
          </a:p>
          <a:p>
            <a:pPr marL="347345" marR="0">
              <a:spcBef>
                <a:spcPts val="0"/>
              </a:spcBef>
              <a:spcAft>
                <a:spcPts val="0"/>
              </a:spcAft>
              <a:tabLst>
                <a:tab pos="1371600" algn="l"/>
              </a:tabLst>
            </a:pPr>
            <a:r>
              <a:rPr lang="en-US" sz="1600" b="1" dirty="0">
                <a:effectLst/>
                <a:latin typeface="Courier New" panose="02070309020205020404" pitchFamily="49" charset="0"/>
                <a:ea typeface="Times New Roman" panose="02020603050405020304" pitchFamily="18" charset="0"/>
                <a:cs typeface="Times New Roman" panose="02020603050405020304" pitchFamily="18" charset="0"/>
              </a:rPr>
              <a:t>    footer p { font-size: .6875em; } }</a:t>
            </a:r>
          </a:p>
          <a:p>
            <a:endParaRPr lang="en-US" dirty="0"/>
          </a:p>
        </p:txBody>
      </p:sp>
      <p:sp>
        <p:nvSpPr>
          <p:cNvPr id="4" name="Date Placeholder 3">
            <a:extLst>
              <a:ext uri="{FF2B5EF4-FFF2-40B4-BE49-F238E27FC236}">
                <a16:creationId xmlns:a16="http://schemas.microsoft.com/office/drawing/2014/main" id="{DDDFD011-4226-47B0-B5E8-55E1AB872EA6}"/>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F3D296CA-5A98-4832-8780-80D06196DF01}"/>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43</a:t>
            </a:fld>
            <a:endParaRPr lang="en-US" dirty="0">
              <a:solidFill>
                <a:schemeClr val="bg1"/>
              </a:solidFill>
            </a:endParaRPr>
          </a:p>
        </p:txBody>
      </p:sp>
    </p:spTree>
    <p:extLst>
      <p:ext uri="{BB962C8B-B14F-4D97-AF65-F5344CB8AC3E}">
        <p14:creationId xmlns:p14="http://schemas.microsoft.com/office/powerpoint/2010/main" val="767208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CB3-EC0C-43B8-AB75-3C54CDAB2C62}"/>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 pos="1371600" algn="l"/>
                <a:tab pos="5486400" algn="r"/>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mobile-first coding (part 1)</a:t>
            </a:r>
            <a:endParaRPr lang="en-US" dirty="0"/>
          </a:p>
        </p:txBody>
      </p:sp>
      <p:sp>
        <p:nvSpPr>
          <p:cNvPr id="3" name="Text Placeholder 2">
            <a:extLst>
              <a:ext uri="{FF2B5EF4-FFF2-40B4-BE49-F238E27FC236}">
                <a16:creationId xmlns:a16="http://schemas.microsoft.com/office/drawing/2014/main" id="{942F2C70-3E60-4742-8806-2C42679A8EF2}"/>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4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styles for the type selectors */</a:t>
            </a:r>
            <a:endParaRPr lang="en-US" sz="14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body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font-family: Verdana, Arial, Helvetica, sans-serif;</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font-size: 100%;</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width: 100%;</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margin: 0;</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padding: 15px 0;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article, aside, h1, h2, h3, p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margin: 0;</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padding: 0;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article, aside { margin-bottom: 1em;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p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font-size: .8125em;</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padding-bottom: .5em;</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line-height: 130%; }</a:t>
            </a:r>
          </a:p>
          <a:p>
            <a:pPr marL="347345" marR="0">
              <a:spcBef>
                <a:spcPts val="0"/>
              </a:spcBef>
              <a:spcAft>
                <a:spcPts val="0"/>
              </a:spcAft>
              <a:tabLst>
                <a:tab pos="1371600" algn="l"/>
              </a:tabLst>
            </a:pPr>
            <a:r>
              <a:rPr lang="en-US" sz="1400" b="1" dirty="0" err="1">
                <a:effectLst/>
                <a:latin typeface="Courier New" panose="02070309020205020404" pitchFamily="49" charset="0"/>
                <a:ea typeface="Times New Roman" panose="02020603050405020304" pitchFamily="18" charset="0"/>
                <a:cs typeface="Times New Roman" panose="02020603050405020304" pitchFamily="18" charset="0"/>
              </a:rPr>
              <a:t>em</a:t>
            </a: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 font-weight: bold;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a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font-weight: bold;</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text-decoration: none;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a:link, a:visited { color: #931420;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a:hover, a:focus { color: black; }</a:t>
            </a:r>
          </a:p>
          <a:p>
            <a:endParaRPr lang="en-US" dirty="0"/>
          </a:p>
        </p:txBody>
      </p:sp>
      <p:sp>
        <p:nvSpPr>
          <p:cNvPr id="4" name="Date Placeholder 3">
            <a:extLst>
              <a:ext uri="{FF2B5EF4-FFF2-40B4-BE49-F238E27FC236}">
                <a16:creationId xmlns:a16="http://schemas.microsoft.com/office/drawing/2014/main" id="{700F06AF-261F-4B67-81CC-335B9F032C27}"/>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2870D5BF-ABA9-4E61-AD55-5154E0925159}"/>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44</a:t>
            </a:fld>
            <a:endParaRPr lang="en-US" dirty="0">
              <a:solidFill>
                <a:schemeClr val="bg1"/>
              </a:solidFill>
            </a:endParaRPr>
          </a:p>
        </p:txBody>
      </p:sp>
    </p:spTree>
    <p:extLst>
      <p:ext uri="{BB962C8B-B14F-4D97-AF65-F5344CB8AC3E}">
        <p14:creationId xmlns:p14="http://schemas.microsoft.com/office/powerpoint/2010/main" val="1368123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8E8E-FB56-4624-9157-EE1C14784B1A}"/>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 pos="1371600" algn="l"/>
                <a:tab pos="5486400" algn="r"/>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mobile-first coding (part 2)</a:t>
            </a:r>
            <a:endParaRPr lang="en-US" dirty="0"/>
          </a:p>
        </p:txBody>
      </p:sp>
      <p:sp>
        <p:nvSpPr>
          <p:cNvPr id="3" name="Text Placeholder 2">
            <a:extLst>
              <a:ext uri="{FF2B5EF4-FFF2-40B4-BE49-F238E27FC236}">
                <a16:creationId xmlns:a16="http://schemas.microsoft.com/office/drawing/2014/main" id="{3B2FC1DB-263E-42DE-9957-D854F391AC05}"/>
              </a:ext>
            </a:extLst>
          </p:cNvPr>
          <p:cNvSpPr>
            <a:spLocks noGrp="1"/>
          </p:cNvSpPr>
          <p:nvPr>
            <p:ph type="body" sz="quarter" idx="13"/>
          </p:nvPr>
        </p:nvSpPr>
        <p:spPr>
          <a:xfrm>
            <a:off x="838200" y="1066800"/>
            <a:ext cx="7543800" cy="4876800"/>
          </a:xfrm>
        </p:spPr>
        <p:txBody>
          <a:bodyPr/>
          <a:lstStyle/>
          <a:p>
            <a:pPr>
              <a:spcBef>
                <a:spcPts val="0"/>
              </a:spcBef>
              <a:spcAft>
                <a:spcPts val="0"/>
              </a:spcAft>
              <a:tabLst>
                <a:tab pos="6515100" algn="l"/>
              </a:tabLst>
            </a:pPr>
            <a:r>
              <a:rPr lang="en-US" b="1" dirty="0">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the styles for the header */</a:t>
            </a:r>
            <a:endParaRPr lang="en-US" sz="14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header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width: 100%;</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padding-bottom: 2em;</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text-align: center;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header </a:t>
            </a:r>
            <a:r>
              <a:rPr lang="en-US" sz="1400" b="1" dirty="0" err="1">
                <a:effectLst/>
                <a:latin typeface="Courier New" panose="02070309020205020404" pitchFamily="49" charset="0"/>
                <a:ea typeface="Times New Roman" panose="02020603050405020304" pitchFamily="18" charset="0"/>
                <a:cs typeface="Times New Roman" panose="02020603050405020304" pitchFamily="18" charset="0"/>
              </a:rPr>
              <a:t>img</a:t>
            </a: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width: 8.0808%;</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max-width: 80px;</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min-width: 40px;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header h2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font-size: 1.125em;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color: #f2972e;</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text-shadow: 2px 3px 0 black;</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margin-bottom: .25em;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header h3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font-size: .75em;</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font-style: italic;</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margin-left: 0;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#mobile_menu { display: block;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a:t>
            </a:r>
            <a:r>
              <a:rPr lang="en-US" sz="1400" b="1" dirty="0" err="1">
                <a:effectLst/>
                <a:latin typeface="Courier New" panose="02070309020205020404" pitchFamily="49" charset="0"/>
                <a:ea typeface="Times New Roman" panose="02020603050405020304" pitchFamily="18" charset="0"/>
                <a:cs typeface="Times New Roman" panose="02020603050405020304" pitchFamily="18" charset="0"/>
              </a:rPr>
              <a:t>slicknav_menu</a:t>
            </a: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 background-color: #facd8a !important;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#nav_menu { display: none; }  /* hide the nav menu */</a:t>
            </a:r>
          </a:p>
          <a:p>
            <a:endParaRPr lang="en-US" dirty="0"/>
          </a:p>
        </p:txBody>
      </p:sp>
      <p:sp>
        <p:nvSpPr>
          <p:cNvPr id="4" name="Date Placeholder 3">
            <a:extLst>
              <a:ext uri="{FF2B5EF4-FFF2-40B4-BE49-F238E27FC236}">
                <a16:creationId xmlns:a16="http://schemas.microsoft.com/office/drawing/2014/main" id="{B9C721BD-4F1E-464C-9300-032B3F9BCAEC}"/>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F688D169-16F3-46BC-A02F-1087A53D0E67}"/>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45</a:t>
            </a:fld>
            <a:endParaRPr lang="en-US" dirty="0">
              <a:solidFill>
                <a:schemeClr val="bg1"/>
              </a:solidFill>
            </a:endParaRPr>
          </a:p>
        </p:txBody>
      </p:sp>
    </p:spTree>
    <p:extLst>
      <p:ext uri="{BB962C8B-B14F-4D97-AF65-F5344CB8AC3E}">
        <p14:creationId xmlns:p14="http://schemas.microsoft.com/office/powerpoint/2010/main" val="542505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FA8D-618E-4378-935B-D15E3CAA0D8B}"/>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 pos="1371600" algn="l"/>
                <a:tab pos="5486400" algn="r"/>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mobile-first coding (part 3)</a:t>
            </a:r>
            <a:endParaRPr lang="en-US" dirty="0"/>
          </a:p>
        </p:txBody>
      </p:sp>
      <p:sp>
        <p:nvSpPr>
          <p:cNvPr id="3" name="Text Placeholder 2">
            <a:extLst>
              <a:ext uri="{FF2B5EF4-FFF2-40B4-BE49-F238E27FC236}">
                <a16:creationId xmlns:a16="http://schemas.microsoft.com/office/drawing/2014/main" id="{22709AB3-7E46-49EE-8A85-669979029ACB}"/>
              </a:ext>
            </a:extLst>
          </p:cNvPr>
          <p:cNvSpPr>
            <a:spLocks noGrp="1"/>
          </p:cNvSpPr>
          <p:nvPr>
            <p:ph type="body" sz="quarter" idx="13"/>
          </p:nvPr>
        </p:nvSpPr>
        <p:spPr>
          <a:xfrm>
            <a:off x="838200" y="1066800"/>
            <a:ext cx="7543800" cy="4876800"/>
          </a:xfrm>
        </p:spPr>
        <p:txBody>
          <a:bodyPr/>
          <a:lstStyle/>
          <a:p>
            <a:pPr marL="347345" marR="0">
              <a:spcBef>
                <a:spcPts val="0"/>
              </a:spcBef>
              <a:spcAft>
                <a:spcPts val="0"/>
              </a:spcAft>
              <a:tabLst>
                <a:tab pos="1371600" algn="l"/>
              </a:tabLst>
            </a:pPr>
            <a:r>
              <a:rPr lang="en-US" sz="14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383 pixels to 480 pixels */</a:t>
            </a:r>
            <a:endParaRPr lang="en-US" sz="14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@media only screen and (min-width: 383px)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header h2 { font-size: 1.375em;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header h3 { font-size: .875em;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article </a:t>
            </a:r>
            <a:r>
              <a:rPr lang="en-US" sz="1400" b="1" dirty="0" err="1">
                <a:effectLst/>
                <a:latin typeface="Courier New" panose="02070309020205020404" pitchFamily="49" charset="0"/>
                <a:ea typeface="Times New Roman" panose="02020603050405020304" pitchFamily="18" charset="0"/>
                <a:cs typeface="Times New Roman" panose="02020603050405020304" pitchFamily="18" charset="0"/>
              </a:rPr>
              <a:t>img</a:t>
            </a: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 float: left;</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max-width: 50%;</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margin-right: 2%;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article h1 { font-size: 1.125em;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footer p { font-size: .75em; } }</a:t>
            </a:r>
          </a:p>
          <a:p>
            <a:pPr marL="347345" marR="0">
              <a:spcBef>
                <a:spcPts val="0"/>
              </a:spcBef>
              <a:spcAft>
                <a:spcPts val="0"/>
              </a:spcAft>
              <a:tabLst>
                <a:tab pos="1371600" algn="l"/>
              </a:tabLst>
            </a:pPr>
            <a:r>
              <a:rPr lang="en-US" sz="14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481 pixels to 796 pixels */</a:t>
            </a:r>
            <a:endParaRPr lang="en-US" sz="14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@media only screen and (min-width: 481px)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header h2 { font-size: 1.625em;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header h3 { font-size: 1em; } }</a:t>
            </a:r>
          </a:p>
          <a:p>
            <a:endParaRPr lang="en-US" dirty="0"/>
          </a:p>
        </p:txBody>
      </p:sp>
      <p:sp>
        <p:nvSpPr>
          <p:cNvPr id="4" name="Date Placeholder 3">
            <a:extLst>
              <a:ext uri="{FF2B5EF4-FFF2-40B4-BE49-F238E27FC236}">
                <a16:creationId xmlns:a16="http://schemas.microsoft.com/office/drawing/2014/main" id="{8B227A28-8283-4DDD-9483-DD78BDB274A1}"/>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CA081C66-5EC7-448D-B500-7252BC772A89}"/>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46</a:t>
            </a:fld>
            <a:endParaRPr lang="en-US" dirty="0">
              <a:solidFill>
                <a:schemeClr val="bg1"/>
              </a:solidFill>
            </a:endParaRPr>
          </a:p>
        </p:txBody>
      </p:sp>
    </p:spTree>
    <p:extLst>
      <p:ext uri="{BB962C8B-B14F-4D97-AF65-F5344CB8AC3E}">
        <p14:creationId xmlns:p14="http://schemas.microsoft.com/office/powerpoint/2010/main" val="2408179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58CD-328B-4CEA-B013-A8026DCFC65A}"/>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 pos="1371600" algn="l"/>
                <a:tab pos="5486400" algn="r"/>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mobile-first coding (part 4)</a:t>
            </a:r>
            <a:endParaRPr lang="en-US" dirty="0"/>
          </a:p>
        </p:txBody>
      </p:sp>
      <p:sp>
        <p:nvSpPr>
          <p:cNvPr id="3" name="Text Placeholder 2">
            <a:extLst>
              <a:ext uri="{FF2B5EF4-FFF2-40B4-BE49-F238E27FC236}">
                <a16:creationId xmlns:a16="http://schemas.microsoft.com/office/drawing/2014/main" id="{A3FDFF1C-57ED-45C8-A80F-40C7C5523AA8}"/>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4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797 pixels to 886 pixels */</a:t>
            </a:r>
            <a:endParaRPr lang="en-US" sz="14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@media only screen and (min-width: 797px)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html { background-image: linear-gradient(</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to bottom, white 0%, #facd8a 100%);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body { width: 96%;</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background-color: white;</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margin: 15px auto;</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border: 1px solid black;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header { text-align: left;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header </a:t>
            </a:r>
            <a:r>
              <a:rPr lang="en-US" sz="1400" b="1" dirty="0" err="1">
                <a:effectLst/>
                <a:latin typeface="Courier New" panose="02070309020205020404" pitchFamily="49" charset="0"/>
                <a:ea typeface="Times New Roman" panose="02020603050405020304" pitchFamily="18" charset="0"/>
                <a:cs typeface="Times New Roman" panose="02020603050405020304" pitchFamily="18" charset="0"/>
              </a:rPr>
              <a:t>img</a:t>
            </a: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 float: left; margin-left: 2.0202%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header h2 { font-size: 2.25em;</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margin-left: 12.12121%;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header h3 { font-size: 1.25em;</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margin-left: 12.12121%;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#nav_menu { display: block;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#mobile_menu { display: none;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 same styles as desktop-first at 797px and above */</a:t>
            </a:r>
          </a:p>
          <a:p>
            <a:endParaRPr lang="en-US" dirty="0"/>
          </a:p>
        </p:txBody>
      </p:sp>
      <p:sp>
        <p:nvSpPr>
          <p:cNvPr id="4" name="Date Placeholder 3">
            <a:extLst>
              <a:ext uri="{FF2B5EF4-FFF2-40B4-BE49-F238E27FC236}">
                <a16:creationId xmlns:a16="http://schemas.microsoft.com/office/drawing/2014/main" id="{259D260B-70BD-4DD7-93A5-CDFC6E1DAF95}"/>
              </a:ext>
            </a:extLst>
          </p:cNvPr>
          <p:cNvSpPr>
            <a:spLocks noGrp="1"/>
          </p:cNvSpPr>
          <p:nvPr>
            <p:ph type="dt" sz="half" idx="10"/>
          </p:nvPr>
        </p:nvSpPr>
        <p:spPr/>
        <p:txBody>
          <a:body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121A556A-745E-45CA-8A5D-A5FD0BB1039D}"/>
              </a:ext>
            </a:extLst>
          </p:cNvPr>
          <p:cNvSpPr>
            <a:spLocks noGrp="1"/>
          </p:cNvSpPr>
          <p:nvPr>
            <p:ph type="ftr" sz="quarter" idx="11"/>
          </p:nvPr>
        </p:nvSpPr>
        <p:spPr/>
        <p:txBody>
          <a:bodyPr/>
          <a:lstStyle/>
          <a:p>
            <a:pPr>
              <a:defRPr/>
            </a:pPr>
            <a:r>
              <a:rPr lang="en-US"/>
              <a:t>© 2022, Mike Murach &amp; Associates, Inc.</a:t>
            </a:r>
            <a:endParaRPr lang="en-US" dirty="0"/>
          </a:p>
        </p:txBody>
      </p:sp>
      <p:sp>
        <p:nvSpPr>
          <p:cNvPr id="6" name="Slide Number Placeholder 5">
            <a:extLst>
              <a:ext uri="{FF2B5EF4-FFF2-40B4-BE49-F238E27FC236}">
                <a16:creationId xmlns:a16="http://schemas.microsoft.com/office/drawing/2014/main" id="{64A69647-BFAF-4D8A-8EDA-C761C4D28B38}"/>
              </a:ext>
            </a:extLst>
          </p:cNvPr>
          <p:cNvSpPr>
            <a:spLocks noGrp="1"/>
          </p:cNvSpPr>
          <p:nvPr>
            <p:ph type="sldNum" sz="quarter" idx="12"/>
          </p:nvPr>
        </p:nvSpPr>
        <p:spPr/>
        <p:txBody>
          <a:body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47</a:t>
            </a:fld>
            <a:endParaRPr lang="en-US" dirty="0">
              <a:solidFill>
                <a:schemeClr val="bg1"/>
              </a:solidFill>
            </a:endParaRPr>
          </a:p>
        </p:txBody>
      </p:sp>
    </p:spTree>
    <p:extLst>
      <p:ext uri="{BB962C8B-B14F-4D97-AF65-F5344CB8AC3E}">
        <p14:creationId xmlns:p14="http://schemas.microsoft.com/office/powerpoint/2010/main" val="1570033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32B6-6CF7-4985-98CB-35B50BD2BB12}"/>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 pos="1371600" algn="l"/>
                <a:tab pos="5486400" algn="r"/>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mobile-first coding (part 5)</a:t>
            </a:r>
            <a:endParaRPr lang="en-US" dirty="0"/>
          </a:p>
        </p:txBody>
      </p:sp>
      <p:sp>
        <p:nvSpPr>
          <p:cNvPr id="3" name="Text Placeholder 2">
            <a:extLst>
              <a:ext uri="{FF2B5EF4-FFF2-40B4-BE49-F238E27FC236}">
                <a16:creationId xmlns:a16="http://schemas.microsoft.com/office/drawing/2014/main" id="{B7DC14C7-3067-4618-965E-27BC19241F6E}"/>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article { width: 54.0404%;</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float: left;</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margin-left: 2.0202%;</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padding: 1.5em 0 0 0;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article h1 { font-size: 1.25em;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article </a:t>
            </a:r>
            <a:r>
              <a:rPr lang="en-US" sz="1400" b="1" dirty="0" err="1">
                <a:effectLst/>
                <a:latin typeface="Courier New" panose="02070309020205020404" pitchFamily="49" charset="0"/>
                <a:ea typeface="Times New Roman" panose="02020603050405020304" pitchFamily="18" charset="0"/>
                <a:cs typeface="Times New Roman" panose="02020603050405020304" pitchFamily="18" charset="0"/>
              </a:rPr>
              <a:t>img</a:t>
            </a: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 max-width: 100%;</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margin-right: 0;</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float: none;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aside { width: 35.35353%;</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float: left;</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margin: 1.5em 2.0202% 0 0;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footer { clear: both;</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text-align: right;</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margin-right: 2.0202%; } }</a:t>
            </a:r>
          </a:p>
          <a:p>
            <a:endParaRPr lang="en-US" dirty="0"/>
          </a:p>
        </p:txBody>
      </p:sp>
      <p:sp>
        <p:nvSpPr>
          <p:cNvPr id="4" name="Date Placeholder 3">
            <a:extLst>
              <a:ext uri="{FF2B5EF4-FFF2-40B4-BE49-F238E27FC236}">
                <a16:creationId xmlns:a16="http://schemas.microsoft.com/office/drawing/2014/main" id="{D75D854F-940C-47B4-B293-D600F184300D}"/>
              </a:ext>
            </a:extLst>
          </p:cNvPr>
          <p:cNvSpPr>
            <a:spLocks noGrp="1"/>
          </p:cNvSpPr>
          <p:nvPr>
            <p:ph type="dt" sz="half" idx="10"/>
          </p:nvPr>
        </p:nvSpPr>
        <p:spPr/>
        <p:txBody>
          <a:body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1309552A-15B7-4B47-9778-0C822DED03D7}"/>
              </a:ext>
            </a:extLst>
          </p:cNvPr>
          <p:cNvSpPr>
            <a:spLocks noGrp="1"/>
          </p:cNvSpPr>
          <p:nvPr>
            <p:ph type="ftr" sz="quarter" idx="11"/>
          </p:nvPr>
        </p:nvSpPr>
        <p:spPr/>
        <p:txBody>
          <a:bodyPr/>
          <a:lstStyle/>
          <a:p>
            <a:pPr>
              <a:defRPr/>
            </a:pPr>
            <a:r>
              <a:rPr lang="en-US"/>
              <a:t>© 2022, Mike Murach &amp; Associates, Inc.</a:t>
            </a:r>
            <a:endParaRPr lang="en-US" dirty="0"/>
          </a:p>
        </p:txBody>
      </p:sp>
      <p:sp>
        <p:nvSpPr>
          <p:cNvPr id="6" name="Slide Number Placeholder 5">
            <a:extLst>
              <a:ext uri="{FF2B5EF4-FFF2-40B4-BE49-F238E27FC236}">
                <a16:creationId xmlns:a16="http://schemas.microsoft.com/office/drawing/2014/main" id="{6D08C6DE-1856-4112-BB38-8C21EF6C7B5D}"/>
              </a:ext>
            </a:extLst>
          </p:cNvPr>
          <p:cNvSpPr>
            <a:spLocks noGrp="1"/>
          </p:cNvSpPr>
          <p:nvPr>
            <p:ph type="sldNum" sz="quarter" idx="12"/>
          </p:nvPr>
        </p:nvSpPr>
        <p:spPr/>
        <p:txBody>
          <a:body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48</a:t>
            </a:fld>
            <a:endParaRPr lang="en-US" dirty="0">
              <a:solidFill>
                <a:schemeClr val="bg1"/>
              </a:solidFill>
            </a:endParaRPr>
          </a:p>
        </p:txBody>
      </p:sp>
    </p:spTree>
    <p:extLst>
      <p:ext uri="{BB962C8B-B14F-4D97-AF65-F5344CB8AC3E}">
        <p14:creationId xmlns:p14="http://schemas.microsoft.com/office/powerpoint/2010/main" val="4202363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CE63-A6A5-4073-A375-57AB7817A02D}"/>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 pos="1371600" algn="l"/>
                <a:tab pos="5486400" algn="r"/>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CSS for mobile-first coding (part 6)</a:t>
            </a:r>
            <a:endParaRPr lang="en-US" dirty="0"/>
          </a:p>
        </p:txBody>
      </p:sp>
      <p:sp>
        <p:nvSpPr>
          <p:cNvPr id="3" name="Text Placeholder 2">
            <a:extLst>
              <a:ext uri="{FF2B5EF4-FFF2-40B4-BE49-F238E27FC236}">
                <a16:creationId xmlns:a16="http://schemas.microsoft.com/office/drawing/2014/main" id="{C9C93099-6810-454D-8297-37A59255C98A}"/>
              </a:ext>
            </a:extLst>
          </p:cNvPr>
          <p:cNvSpPr>
            <a:spLocks noGrp="1"/>
          </p:cNvSpPr>
          <p:nvPr>
            <p:ph type="body" sz="quarter" idx="13"/>
          </p:nvPr>
        </p:nvSpPr>
        <p:spPr/>
        <p:txBody>
          <a:bodyPr/>
          <a:lstStyle/>
          <a:p>
            <a:pPr marL="347345" marR="0">
              <a:spcBef>
                <a:spcPts val="0"/>
              </a:spcBef>
              <a:spcAft>
                <a:spcPts val="0"/>
              </a:spcAft>
              <a:tabLst>
                <a:tab pos="1371600" algn="l"/>
              </a:tabLst>
            </a:pPr>
            <a:r>
              <a:rPr lang="en-US" sz="14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887 pixels to 1006 pixels */</a:t>
            </a:r>
            <a:endParaRPr lang="en-US" sz="14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@media only screen and (min-width: 887px)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 further enlarge fonts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in nav menu, article, and aside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347345" marR="0">
              <a:spcBef>
                <a:spcPts val="0"/>
              </a:spcBef>
              <a:spcAft>
                <a:spcPts val="0"/>
              </a:spcAft>
              <a:tabLst>
                <a:tab pos="1371600" algn="l"/>
              </a:tabLst>
            </a:pPr>
            <a:r>
              <a:rPr lang="en-US" sz="14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1007 pixels or more */</a:t>
            </a:r>
            <a:endParaRPr lang="en-US" sz="14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@media only screen and (min-width: 1007px)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body { max-width: 1200px;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 further enlarge fonts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       in nav, article, and aside */</a:t>
            </a:r>
          </a:p>
          <a:p>
            <a:pPr marL="347345" marR="0">
              <a:spcBef>
                <a:spcPts val="0"/>
              </a:spcBef>
              <a:spcAft>
                <a:spcPts val="0"/>
              </a:spcAft>
              <a:tabLst>
                <a:tab pos="1371600" algn="l"/>
              </a:tabLst>
            </a:pPr>
            <a:r>
              <a:rPr lang="en-US" sz="1400" b="1" dirty="0">
                <a:effectLst/>
                <a:latin typeface="Courier New" panose="02070309020205020404" pitchFamily="49" charset="0"/>
                <a:ea typeface="Times New Roman" panose="02020603050405020304" pitchFamily="18" charset="0"/>
                <a:cs typeface="Times New Roman" panose="02020603050405020304" pitchFamily="18" charset="0"/>
              </a:rPr>
              <a:t>}</a:t>
            </a:r>
          </a:p>
          <a:p>
            <a:endParaRPr lang="en-US" dirty="0"/>
          </a:p>
        </p:txBody>
      </p:sp>
      <p:sp>
        <p:nvSpPr>
          <p:cNvPr id="4" name="Date Placeholder 3">
            <a:extLst>
              <a:ext uri="{FF2B5EF4-FFF2-40B4-BE49-F238E27FC236}">
                <a16:creationId xmlns:a16="http://schemas.microsoft.com/office/drawing/2014/main" id="{B5531CD9-1AF3-4476-BCC6-D720416BD02E}"/>
              </a:ext>
            </a:extLst>
          </p:cNvPr>
          <p:cNvSpPr>
            <a:spLocks noGrp="1"/>
          </p:cNvSpPr>
          <p:nvPr>
            <p:ph type="dt" sz="half" idx="10"/>
          </p:nvPr>
        </p:nvSpPr>
        <p:spPr/>
        <p:txBody>
          <a:body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E198C593-1382-4A4A-A354-CF2DAA63E1BA}"/>
              </a:ext>
            </a:extLst>
          </p:cNvPr>
          <p:cNvSpPr>
            <a:spLocks noGrp="1"/>
          </p:cNvSpPr>
          <p:nvPr>
            <p:ph type="ftr" sz="quarter" idx="11"/>
          </p:nvPr>
        </p:nvSpPr>
        <p:spPr/>
        <p:txBody>
          <a:bodyPr/>
          <a:lstStyle/>
          <a:p>
            <a:pPr>
              <a:defRPr/>
            </a:pPr>
            <a:r>
              <a:rPr lang="en-US"/>
              <a:t>© 2022, Mike Murach &amp; Associates, Inc.</a:t>
            </a:r>
            <a:endParaRPr lang="en-US" dirty="0"/>
          </a:p>
        </p:txBody>
      </p:sp>
      <p:sp>
        <p:nvSpPr>
          <p:cNvPr id="6" name="Slide Number Placeholder 5">
            <a:extLst>
              <a:ext uri="{FF2B5EF4-FFF2-40B4-BE49-F238E27FC236}">
                <a16:creationId xmlns:a16="http://schemas.microsoft.com/office/drawing/2014/main" id="{A2E24F4B-E45A-48F7-B5E4-86D2DFCEF879}"/>
              </a:ext>
            </a:extLst>
          </p:cNvPr>
          <p:cNvSpPr>
            <a:spLocks noGrp="1"/>
          </p:cNvSpPr>
          <p:nvPr>
            <p:ph type="sldNum" sz="quarter" idx="12"/>
          </p:nvPr>
        </p:nvSpPr>
        <p:spPr/>
        <p:txBody>
          <a:body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49</a:t>
            </a:fld>
            <a:endParaRPr lang="en-US" dirty="0">
              <a:solidFill>
                <a:schemeClr val="bg1"/>
              </a:solidFill>
            </a:endParaRPr>
          </a:p>
        </p:txBody>
      </p:sp>
    </p:spTree>
    <p:extLst>
      <p:ext uri="{BB962C8B-B14F-4D97-AF65-F5344CB8AC3E}">
        <p14:creationId xmlns:p14="http://schemas.microsoft.com/office/powerpoint/2010/main" val="263506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A6F9-01E9-4FC6-9730-85D7A2DF3D9F}"/>
              </a:ext>
            </a:extLst>
          </p:cNvPr>
          <p:cNvSpPr>
            <a:spLocks noGrp="1"/>
          </p:cNvSpPr>
          <p:nvPr>
            <p:ph type="title"/>
          </p:nvPr>
        </p:nvSpPr>
        <p:spPr/>
        <p:txBody>
          <a:bodyPr/>
          <a:lstStyle/>
          <a:p>
            <a:r>
              <a:rPr lang="en-US" dirty="0"/>
              <a:t>A website that uses RWD: Mobile</a:t>
            </a:r>
          </a:p>
        </p:txBody>
      </p:sp>
      <p:pic>
        <p:nvPicPr>
          <p:cNvPr id="7" name="Content Placeholder 6" descr="Refer to page 253 in textbook">
            <a:extLst>
              <a:ext uri="{FF2B5EF4-FFF2-40B4-BE49-F238E27FC236}">
                <a16:creationId xmlns:a16="http://schemas.microsoft.com/office/drawing/2014/main" id="{40D91E55-EAC1-4577-92FC-76431CD1BD31}"/>
              </a:ext>
            </a:extLst>
          </p:cNvPr>
          <p:cNvPicPr>
            <a:picLocks noGrp="1" noChangeAspect="1"/>
          </p:cNvPicPr>
          <p:nvPr>
            <p:ph sz="quarter" idx="13"/>
          </p:nvPr>
        </p:nvPicPr>
        <p:blipFill>
          <a:blip r:embed="rId2"/>
          <a:stretch>
            <a:fillRect/>
          </a:stretch>
        </p:blipFill>
        <p:spPr>
          <a:xfrm>
            <a:off x="914399" y="1078872"/>
            <a:ext cx="6355383" cy="3874128"/>
          </a:xfrm>
          <a:prstGeom prst="rect">
            <a:avLst/>
          </a:prstGeom>
        </p:spPr>
      </p:pic>
      <p:sp>
        <p:nvSpPr>
          <p:cNvPr id="4" name="Date Placeholder 3">
            <a:extLst>
              <a:ext uri="{FF2B5EF4-FFF2-40B4-BE49-F238E27FC236}">
                <a16:creationId xmlns:a16="http://schemas.microsoft.com/office/drawing/2014/main" id="{63A11FDD-7430-4053-B1E5-3F162C78FA19}"/>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EEAA9D12-D20E-4EA7-8AA6-51CD2AEAB985}"/>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3" name="Slide Number Placeholder 2"/>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5</a:t>
            </a:fld>
            <a:endParaRPr lang="en-US" dirty="0">
              <a:solidFill>
                <a:schemeClr val="bg1"/>
              </a:solidFill>
            </a:endParaRPr>
          </a:p>
        </p:txBody>
      </p:sp>
    </p:spTree>
    <p:extLst>
      <p:ext uri="{BB962C8B-B14F-4D97-AF65-F5344CB8AC3E}">
        <p14:creationId xmlns:p14="http://schemas.microsoft.com/office/powerpoint/2010/main" val="1981695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8E6C-CE5C-43CF-BD0F-EA4E9B91EAB6}"/>
              </a:ext>
            </a:extLst>
          </p:cNvPr>
          <p:cNvSpPr>
            <a:spLocks noGrp="1"/>
          </p:cNvSpPr>
          <p:nvPr>
            <p:ph type="title"/>
          </p:nvPr>
        </p:nvSpPr>
        <p:spPr/>
        <p:txBody>
          <a:bodyPr/>
          <a:lstStyle/>
          <a:p>
            <a:pPr marL="1143000" marR="457200" indent="-1143000">
              <a:spcBef>
                <a:spcPts val="0"/>
              </a:spcBef>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Short 8-1	Create a fluid design</a:t>
            </a:r>
            <a:endParaRPr lang="en-US" dirty="0"/>
          </a:p>
        </p:txBody>
      </p:sp>
      <p:pic>
        <p:nvPicPr>
          <p:cNvPr id="8" name="Content Placeholder 7" descr="Web page screenshot&#10;&#10;Read the exercise description">
            <a:extLst>
              <a:ext uri="{FF2B5EF4-FFF2-40B4-BE49-F238E27FC236}">
                <a16:creationId xmlns:a16="http://schemas.microsoft.com/office/drawing/2014/main" id="{0F682A28-6EF1-483E-8A9F-918354273590}"/>
              </a:ext>
            </a:extLst>
          </p:cNvPr>
          <p:cNvPicPr>
            <a:picLocks noGrp="1" noChangeAspect="1"/>
          </p:cNvPicPr>
          <p:nvPr>
            <p:ph sz="quarter" idx="13"/>
          </p:nvPr>
        </p:nvPicPr>
        <p:blipFill>
          <a:blip r:embed="rId2"/>
          <a:stretch>
            <a:fillRect/>
          </a:stretch>
        </p:blipFill>
        <p:spPr>
          <a:xfrm>
            <a:off x="935572" y="1143000"/>
            <a:ext cx="5008028" cy="4740608"/>
          </a:xfrm>
          <a:prstGeom prst="rect">
            <a:avLst/>
          </a:prstGeom>
        </p:spPr>
      </p:pic>
      <p:sp>
        <p:nvSpPr>
          <p:cNvPr id="4" name="Date Placeholder 3">
            <a:extLst>
              <a:ext uri="{FF2B5EF4-FFF2-40B4-BE49-F238E27FC236}">
                <a16:creationId xmlns:a16="http://schemas.microsoft.com/office/drawing/2014/main" id="{935CED1A-4C12-4B9F-9118-5C26B7B4D7C4}"/>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EE9302AA-C25C-439D-B933-2AA9DDCF7B9A}"/>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3" name="Slide Number Placeholder 2"/>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50</a:t>
            </a:fld>
            <a:endParaRPr lang="en-US" dirty="0">
              <a:solidFill>
                <a:schemeClr val="bg1"/>
              </a:solidFill>
            </a:endParaRPr>
          </a:p>
        </p:txBody>
      </p:sp>
    </p:spTree>
    <p:extLst>
      <p:ext uri="{BB962C8B-B14F-4D97-AF65-F5344CB8AC3E}">
        <p14:creationId xmlns:p14="http://schemas.microsoft.com/office/powerpoint/2010/main" val="2403368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F007-08B0-44BC-9DEF-E4C55AE40920}"/>
              </a:ext>
            </a:extLst>
          </p:cNvPr>
          <p:cNvSpPr>
            <a:spLocks noGrp="1"/>
          </p:cNvSpPr>
          <p:nvPr>
            <p:ph type="title"/>
          </p:nvPr>
        </p:nvSpPr>
        <p:spPr/>
        <p:txBody>
          <a:bodyPr/>
          <a:lstStyle/>
          <a:p>
            <a:pPr marL="1143000" marR="457200" indent="-1143000">
              <a:spcBef>
                <a:spcPts val="0"/>
              </a:spcBef>
              <a:spcAft>
                <a:spcPts val="600"/>
              </a:spcAft>
            </a:pPr>
            <a:r>
              <a:rPr lang="en-US" dirty="0">
                <a:latin typeface="Arial" panose="020B0604020202020204" pitchFamily="34" charset="0"/>
                <a:ea typeface="Times New Roman" panose="02020603050405020304" pitchFamily="18" charset="0"/>
                <a:cs typeface="Times New Roman" panose="02020603050405020304" pitchFamily="18" charset="0"/>
              </a:rPr>
              <a:t>Short 8-2	Add two media queries</a:t>
            </a:r>
            <a:endParaRPr lang="en-US" dirty="0"/>
          </a:p>
        </p:txBody>
      </p:sp>
      <p:pic>
        <p:nvPicPr>
          <p:cNvPr id="8" name="Content Placeholder 7" descr="Web page screenshot&#10;&#10;Read the exercise description">
            <a:extLst>
              <a:ext uri="{FF2B5EF4-FFF2-40B4-BE49-F238E27FC236}">
                <a16:creationId xmlns:a16="http://schemas.microsoft.com/office/drawing/2014/main" id="{4042ABF3-7DF4-4B60-9CBB-882AB95629D7}"/>
              </a:ext>
            </a:extLst>
          </p:cNvPr>
          <p:cNvPicPr>
            <a:picLocks noGrp="1" noChangeAspect="1"/>
          </p:cNvPicPr>
          <p:nvPr>
            <p:ph sz="quarter" idx="13"/>
          </p:nvPr>
        </p:nvPicPr>
        <p:blipFill>
          <a:blip r:embed="rId2"/>
          <a:stretch>
            <a:fillRect/>
          </a:stretch>
        </p:blipFill>
        <p:spPr>
          <a:xfrm>
            <a:off x="2760945" y="1143000"/>
            <a:ext cx="2422071" cy="4800600"/>
          </a:xfrm>
          <a:prstGeom prst="rect">
            <a:avLst/>
          </a:prstGeom>
        </p:spPr>
      </p:pic>
      <p:sp>
        <p:nvSpPr>
          <p:cNvPr id="4" name="Date Placeholder 3">
            <a:extLst>
              <a:ext uri="{FF2B5EF4-FFF2-40B4-BE49-F238E27FC236}">
                <a16:creationId xmlns:a16="http://schemas.microsoft.com/office/drawing/2014/main" id="{9BFF097C-36B9-4B81-8A67-32CB471F28B1}"/>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DFC00ADD-EE07-4262-8878-40D403BDE777}"/>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3" name="Slide Number Placeholder 2"/>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51</a:t>
            </a:fld>
            <a:endParaRPr lang="en-US" dirty="0">
              <a:solidFill>
                <a:schemeClr val="bg1"/>
              </a:solidFill>
            </a:endParaRPr>
          </a:p>
        </p:txBody>
      </p:sp>
    </p:spTree>
    <p:extLst>
      <p:ext uri="{BB962C8B-B14F-4D97-AF65-F5344CB8AC3E}">
        <p14:creationId xmlns:p14="http://schemas.microsoft.com/office/powerpoint/2010/main" val="23850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ABAC-D087-4379-9DF3-A80781DE6F10}"/>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The three components of Responsive Web Design</a:t>
            </a:r>
            <a:endParaRPr lang="en-US" dirty="0"/>
          </a:p>
        </p:txBody>
      </p:sp>
      <p:sp>
        <p:nvSpPr>
          <p:cNvPr id="3" name="Text Placeholder 2">
            <a:extLst>
              <a:ext uri="{FF2B5EF4-FFF2-40B4-BE49-F238E27FC236}">
                <a16:creationId xmlns:a16="http://schemas.microsoft.com/office/drawing/2014/main" id="{92580B24-8645-4574-B538-3547F2EECB3A}"/>
              </a:ext>
            </a:extLst>
          </p:cNvPr>
          <p:cNvSpPr>
            <a:spLocks noGrp="1"/>
          </p:cNvSpPr>
          <p:nvPr>
            <p:ph type="body" sz="quarter" idx="13"/>
          </p:nvPr>
        </p:nvSpPr>
        <p:spPr/>
        <p:txBody>
          <a:bodyPr/>
          <a:lstStyle/>
          <a:p>
            <a:pPr marL="342900" marR="274320" lvl="0" indent="-342900">
              <a:spcBef>
                <a:spcPts val="0"/>
              </a:spcBef>
              <a:spcAft>
                <a:spcPts val="600"/>
              </a:spcAft>
              <a:buFont typeface="Symbol" panose="05050102010706020507" pitchFamily="18" charset="2"/>
              <a:buChar char=""/>
            </a:pPr>
            <a:r>
              <a:rPr lang="en-US" spc="-10" dirty="0">
                <a:latin typeface="Times New Roman" panose="02020603050405020304" pitchFamily="18" charset="0"/>
                <a:ea typeface="Times New Roman" panose="02020603050405020304" pitchFamily="18" charset="0"/>
              </a:rPr>
              <a:t>Fluid layout</a:t>
            </a:r>
          </a:p>
          <a:p>
            <a:pPr marL="342900" marR="274320" indent="-342900">
              <a:spcBef>
                <a:spcPts val="0"/>
              </a:spcBef>
              <a:spcAft>
                <a:spcPts val="600"/>
              </a:spcAft>
              <a:buFont typeface="Symbol" panose="05050102010706020507" pitchFamily="18" charset="2"/>
              <a:buChar char=""/>
            </a:pPr>
            <a:r>
              <a:rPr lang="en-US" spc="-10" dirty="0">
                <a:latin typeface="Times New Roman" panose="02020603050405020304" pitchFamily="18" charset="0"/>
                <a:ea typeface="Times New Roman" panose="02020603050405020304" pitchFamily="18" charset="0"/>
              </a:rPr>
              <a:t>Scalable images</a:t>
            </a:r>
          </a:p>
          <a:p>
            <a:pPr marL="342900" marR="274320" lvl="0" indent="-342900">
              <a:spcBef>
                <a:spcPts val="0"/>
              </a:spcBef>
              <a:spcAft>
                <a:spcPts val="600"/>
              </a:spcAft>
              <a:buFont typeface="Symbol" panose="05050102010706020507" pitchFamily="18" charset="2"/>
              <a:buChar char=""/>
            </a:pPr>
            <a:r>
              <a:rPr lang="en-US" spc="-10" dirty="0">
                <a:latin typeface="Times New Roman" panose="02020603050405020304" pitchFamily="18" charset="0"/>
                <a:ea typeface="Times New Roman" panose="02020603050405020304" pitchFamily="18" charset="0"/>
              </a:rPr>
              <a:t>Media queries</a:t>
            </a:r>
          </a:p>
          <a:p>
            <a:endParaRPr lang="en-US" dirty="0"/>
          </a:p>
        </p:txBody>
      </p:sp>
      <p:sp>
        <p:nvSpPr>
          <p:cNvPr id="4" name="Date Placeholder 3">
            <a:extLst>
              <a:ext uri="{FF2B5EF4-FFF2-40B4-BE49-F238E27FC236}">
                <a16:creationId xmlns:a16="http://schemas.microsoft.com/office/drawing/2014/main" id="{55AAB2E0-F34D-4A47-A408-526193149488}"/>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D4CF9E79-2B59-4C79-AC13-B3CEB8E9A9D4}"/>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6</a:t>
            </a:fld>
            <a:endParaRPr lang="en-US" dirty="0">
              <a:solidFill>
                <a:schemeClr val="bg1"/>
              </a:solidFill>
            </a:endParaRPr>
          </a:p>
        </p:txBody>
      </p:sp>
    </p:spTree>
    <p:extLst>
      <p:ext uri="{BB962C8B-B14F-4D97-AF65-F5344CB8AC3E}">
        <p14:creationId xmlns:p14="http://schemas.microsoft.com/office/powerpoint/2010/main" val="1537167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91C5-4798-40B3-A087-0C909726538E}"/>
              </a:ext>
            </a:extLst>
          </p:cNvPr>
          <p:cNvSpPr>
            <a:spLocks noGrp="1"/>
          </p:cNvSpPr>
          <p:nvPr>
            <p:ph type="title"/>
          </p:nvPr>
        </p:nvSpPr>
        <p:spPr/>
        <p:txBody>
          <a:bodyPr/>
          <a:lstStyle/>
          <a:p>
            <a:pPr marL="0" marR="0">
              <a:spcBef>
                <a:spcPts val="0"/>
              </a:spcBef>
              <a:spcAft>
                <a:spcPts val="600"/>
              </a:spcAft>
              <a:tabLst>
                <a:tab pos="13716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Two ways to test a responsive design</a:t>
            </a:r>
            <a:endParaRPr lang="en-US" dirty="0"/>
          </a:p>
        </p:txBody>
      </p:sp>
      <p:sp>
        <p:nvSpPr>
          <p:cNvPr id="3" name="Text Placeholder 2">
            <a:extLst>
              <a:ext uri="{FF2B5EF4-FFF2-40B4-BE49-F238E27FC236}">
                <a16:creationId xmlns:a16="http://schemas.microsoft.com/office/drawing/2014/main" id="{71AD19E8-A86A-4297-AF0F-EB228C0CD789}"/>
              </a:ext>
            </a:extLst>
          </p:cNvPr>
          <p:cNvSpPr>
            <a:spLocks noGrp="1"/>
          </p:cNvSpPr>
          <p:nvPr>
            <p:ph type="body" sz="quarter" idx="13"/>
          </p:nvPr>
        </p:nvSpPr>
        <p:spPr/>
        <p:txBody>
          <a:bodyPr/>
          <a:lstStyle/>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Use the Developer Tools provided by most browsers.</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Deploy your website to a server and then test it on each device.</a:t>
            </a:r>
          </a:p>
          <a:p>
            <a:endParaRPr lang="en-US" dirty="0"/>
          </a:p>
        </p:txBody>
      </p:sp>
      <p:sp>
        <p:nvSpPr>
          <p:cNvPr id="4" name="Date Placeholder 3">
            <a:extLst>
              <a:ext uri="{FF2B5EF4-FFF2-40B4-BE49-F238E27FC236}">
                <a16:creationId xmlns:a16="http://schemas.microsoft.com/office/drawing/2014/main" id="{1F8AD5DD-A2B7-404C-9991-102F10915DC9}"/>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E6FE5F13-C28E-48EE-A9C7-5B906E38F1BC}"/>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7" name="Slide Number Placeholder 6"/>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7</a:t>
            </a:fld>
            <a:endParaRPr lang="en-US" dirty="0">
              <a:solidFill>
                <a:schemeClr val="bg1"/>
              </a:solidFill>
            </a:endParaRPr>
          </a:p>
        </p:txBody>
      </p:sp>
    </p:spTree>
    <p:extLst>
      <p:ext uri="{BB962C8B-B14F-4D97-AF65-F5344CB8AC3E}">
        <p14:creationId xmlns:p14="http://schemas.microsoft.com/office/powerpoint/2010/main" val="295854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E3DC-7B6C-43DD-86BD-D30617EA045B}"/>
              </a:ext>
            </a:extLst>
          </p:cNvPr>
          <p:cNvSpPr>
            <a:spLocks noGrp="1"/>
          </p:cNvSpPr>
          <p:nvPr>
            <p:ph type="title"/>
          </p:nvPr>
        </p:nvSpPr>
        <p:spPr/>
        <p:txBody>
          <a:bodyPr/>
          <a:lstStyle/>
          <a:p>
            <a:r>
              <a:rPr lang="en-US" dirty="0"/>
              <a:t>A web page with Chrome’s Developer Tools</a:t>
            </a:r>
          </a:p>
        </p:txBody>
      </p:sp>
      <p:pic>
        <p:nvPicPr>
          <p:cNvPr id="8" name="Content Placeholder 7" descr="Refer to page 255 in textbook">
            <a:extLst>
              <a:ext uri="{FF2B5EF4-FFF2-40B4-BE49-F238E27FC236}">
                <a16:creationId xmlns:a16="http://schemas.microsoft.com/office/drawing/2014/main" id="{31E8DA54-C590-4926-8553-425720DDE32D}"/>
              </a:ext>
            </a:extLst>
          </p:cNvPr>
          <p:cNvPicPr>
            <a:picLocks noGrp="1" noChangeAspect="1"/>
          </p:cNvPicPr>
          <p:nvPr>
            <p:ph sz="quarter" idx="13"/>
          </p:nvPr>
        </p:nvPicPr>
        <p:blipFill>
          <a:blip r:embed="rId2"/>
          <a:stretch>
            <a:fillRect/>
          </a:stretch>
        </p:blipFill>
        <p:spPr>
          <a:xfrm>
            <a:off x="914400" y="1143000"/>
            <a:ext cx="6108763" cy="4800600"/>
          </a:xfrm>
          <a:prstGeom prst="rect">
            <a:avLst/>
          </a:prstGeom>
        </p:spPr>
      </p:pic>
      <p:sp>
        <p:nvSpPr>
          <p:cNvPr id="4" name="Date Placeholder 3">
            <a:extLst>
              <a:ext uri="{FF2B5EF4-FFF2-40B4-BE49-F238E27FC236}">
                <a16:creationId xmlns:a16="http://schemas.microsoft.com/office/drawing/2014/main" id="{CCA46ED3-8D45-401D-A320-BEE3D6E69111}"/>
              </a:ext>
            </a:extLst>
          </p:cNvPr>
          <p:cNvSpPr>
            <a:spLocks noGrp="1"/>
          </p:cNvSpPr>
          <p:nvPr>
            <p:ph type="dt" sz="half" idx="14"/>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8EECC5F1-8256-491C-91D4-3F820ED21F9F}"/>
              </a:ext>
            </a:extLst>
          </p:cNvPr>
          <p:cNvSpPr>
            <a:spLocks noGrp="1"/>
          </p:cNvSpPr>
          <p:nvPr>
            <p:ph type="ftr" sz="quarter" idx="15"/>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500" kern="1200">
                <a:solidFill>
                  <a:schemeClr val="bg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dirty="0"/>
              <a:t>© 2022, Mike Murach &amp; Associates, Inc.</a:t>
            </a:r>
          </a:p>
        </p:txBody>
      </p:sp>
      <p:sp>
        <p:nvSpPr>
          <p:cNvPr id="3" name="Slide Number Placeholder 2"/>
          <p:cNvSpPr>
            <a:spLocks noGrp="1"/>
          </p:cNvSpPr>
          <p:nvPr>
            <p:ph type="sldNum" sz="quarter" idx="16"/>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8</a:t>
            </a:fld>
            <a:endParaRPr lang="en-US" dirty="0">
              <a:solidFill>
                <a:schemeClr val="bg1"/>
              </a:solidFill>
            </a:endParaRPr>
          </a:p>
        </p:txBody>
      </p:sp>
    </p:spTree>
    <p:extLst>
      <p:ext uri="{BB962C8B-B14F-4D97-AF65-F5344CB8AC3E}">
        <p14:creationId xmlns:p14="http://schemas.microsoft.com/office/powerpoint/2010/main" val="158392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02D5-C78E-470D-B350-905A452F19FC}"/>
              </a:ext>
            </a:extLst>
          </p:cNvPr>
          <p:cNvSpPr>
            <a:spLocks noGrp="1"/>
          </p:cNvSpPr>
          <p:nvPr>
            <p:ph type="title"/>
          </p:nvPr>
        </p:nvSpPr>
        <p:spPr>
          <a:xfrm>
            <a:off x="914400" y="440323"/>
            <a:ext cx="7315200" cy="738664"/>
          </a:xfrm>
        </p:spPr>
        <p:txBody>
          <a:bodyPr/>
          <a:lstStyle/>
          <a:p>
            <a:r>
              <a:rPr lang="en-US"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How to use Chrome’s Developer Tools </a:t>
            </a:r>
            <a:br>
              <a:rPr lang="en-US"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br>
            <a:r>
              <a:rPr lang="en-US"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to test a responsive design</a:t>
            </a:r>
            <a:endParaRPr lang="en-US" dirty="0"/>
          </a:p>
        </p:txBody>
      </p:sp>
      <p:sp>
        <p:nvSpPr>
          <p:cNvPr id="3" name="Text Placeholder 2">
            <a:extLst>
              <a:ext uri="{FF2B5EF4-FFF2-40B4-BE49-F238E27FC236}">
                <a16:creationId xmlns:a16="http://schemas.microsoft.com/office/drawing/2014/main" id="{A5A802F1-50D9-4029-851A-447C4F7496DC}"/>
              </a:ext>
            </a:extLst>
          </p:cNvPr>
          <p:cNvSpPr>
            <a:spLocks noGrp="1"/>
          </p:cNvSpPr>
          <p:nvPr>
            <p:ph type="body" sz="quarter" idx="13"/>
          </p:nvPr>
        </p:nvSpPr>
        <p:spPr>
          <a:xfrm>
            <a:off x="838200" y="1295400"/>
            <a:ext cx="7391400" cy="4648200"/>
          </a:xfrm>
        </p:spPr>
        <p:txBody>
          <a:bodyPr/>
          <a:lstStyle/>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Display the page in a browser and press F12.</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Click the Toggle Device Toolbar icon near the left side of the toolbar. Then, select the device you want to emulate from the drop-down list at the top and middle of the page. </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If you select Responsive from the drop-down list, you can also drag the edges of the screen to create a custom size or enter a size in the available boxes.</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When a page is displayed for a device, you can use the mouse to work with it just as if the device were there. </a:t>
            </a:r>
          </a:p>
          <a:p>
            <a:endParaRPr lang="en-US" dirty="0"/>
          </a:p>
        </p:txBody>
      </p:sp>
      <p:sp>
        <p:nvSpPr>
          <p:cNvPr id="4" name="Date Placeholder 3">
            <a:extLst>
              <a:ext uri="{FF2B5EF4-FFF2-40B4-BE49-F238E27FC236}">
                <a16:creationId xmlns:a16="http://schemas.microsoft.com/office/drawing/2014/main" id="{EEFC53B8-68BC-4081-87BC-264A641DD933}"/>
              </a:ext>
            </a:extLst>
          </p:cNvPr>
          <p:cNvSpPr>
            <a:spLocks noGrp="1"/>
          </p:cNvSpPr>
          <p:nvPr>
            <p:ph type="dt" sz="half" idx="10"/>
          </p:nvPr>
        </p:nvSpPr>
        <p:spPr/>
        <p:txBody>
          <a:bodyPr/>
          <a:lstStyle/>
          <a:p>
            <a:pPr>
              <a:defRPr/>
            </a:pPr>
            <a:r>
              <a:rPr lang="en-US" dirty="0" err="1"/>
              <a:t>Murach's</a:t>
            </a:r>
            <a:r>
              <a:rPr lang="en-US" dirty="0"/>
              <a:t> HTML and CSS, 5th Edition</a:t>
            </a:r>
          </a:p>
        </p:txBody>
      </p:sp>
      <p:sp>
        <p:nvSpPr>
          <p:cNvPr id="5" name="Footer Placeholder 4">
            <a:extLst>
              <a:ext uri="{FF2B5EF4-FFF2-40B4-BE49-F238E27FC236}">
                <a16:creationId xmlns:a16="http://schemas.microsoft.com/office/drawing/2014/main" id="{43B97DF7-8B95-4D47-9853-8A04E5FA12D7}"/>
              </a:ext>
            </a:extLst>
          </p:cNvPr>
          <p:cNvSpPr>
            <a:spLocks noGrp="1"/>
          </p:cNvSpPr>
          <p:nvPr>
            <p:ph type="ftr" sz="quarter" idx="11"/>
          </p:nvPr>
        </p:nvSpPr>
        <p:spPr/>
        <p:txBody>
          <a:bodyPr/>
          <a:lstStyle/>
          <a:p>
            <a:pPr>
              <a:defRPr/>
            </a:pPr>
            <a:r>
              <a:rPr lang="en-US"/>
              <a:t>© 2022, Mike Murach &amp; Associates, Inc.</a:t>
            </a:r>
            <a:endParaRPr lang="en-US" dirty="0"/>
          </a:p>
        </p:txBody>
      </p:sp>
      <p:sp>
        <p:nvSpPr>
          <p:cNvPr id="6" name="Slide Number Placeholder 5">
            <a:extLst>
              <a:ext uri="{FF2B5EF4-FFF2-40B4-BE49-F238E27FC236}">
                <a16:creationId xmlns:a16="http://schemas.microsoft.com/office/drawing/2014/main" id="{57F52B1F-A1E3-40C5-9439-47040FF5913F}"/>
              </a:ext>
            </a:extLst>
          </p:cNvPr>
          <p:cNvSpPr>
            <a:spLocks noGrp="1"/>
          </p:cNvSpPr>
          <p:nvPr>
            <p:ph type="sldNum" sz="quarter" idx="12"/>
          </p:nvPr>
        </p:nvSpPr>
        <p:spPr/>
        <p:txBody>
          <a:bodyPr/>
          <a:lstStyle/>
          <a:p>
            <a:pPr algn="l">
              <a:defRPr/>
            </a:pPr>
            <a:endParaRPr lang="en-US" sz="1400">
              <a:latin typeface="Times New Roman"/>
            </a:endParaRPr>
          </a:p>
          <a:p>
            <a:pPr>
              <a:defRPr/>
            </a:pPr>
            <a:r>
              <a:rPr lang="en-US">
                <a:solidFill>
                  <a:schemeClr val="bg1"/>
                </a:solidFill>
              </a:rPr>
              <a:t>C8, Slide </a:t>
            </a:r>
            <a:fld id="{BF5C1183-B085-4070-A402-C03A3F977D3D}" type="slidenum">
              <a:rPr lang="en-US" smtClean="0">
                <a:solidFill>
                  <a:schemeClr val="bg1"/>
                </a:solidFill>
              </a:rPr>
              <a:pPr>
                <a:defRPr/>
              </a:pPr>
              <a:t>9</a:t>
            </a:fld>
            <a:endParaRPr lang="en-US" dirty="0">
              <a:solidFill>
                <a:schemeClr val="bg1"/>
              </a:solidFill>
            </a:endParaRPr>
          </a:p>
        </p:txBody>
      </p:sp>
    </p:spTree>
    <p:extLst>
      <p:ext uri="{BB962C8B-B14F-4D97-AF65-F5344CB8AC3E}">
        <p14:creationId xmlns:p14="http://schemas.microsoft.com/office/powerpoint/2010/main" val="3277441984"/>
      </p:ext>
    </p:extLst>
  </p:cSld>
  <p:clrMapOvr>
    <a:masterClrMapping/>
  </p:clrMapOvr>
</p:sld>
</file>

<file path=ppt/theme/theme1.xml><?xml version="1.0" encoding="utf-8"?>
<a:theme xmlns:a="http://schemas.openxmlformats.org/drawingml/2006/main" name="Master slides_with_titles_logo">
  <a:themeElements>
    <a:clrScheme name="Master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ter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 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 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accessible slides.potx" id="{611E833D-05D0-4A5D-A09D-85733BEA6AAA}" vid="{7CAD4F6C-8ECE-45F7-A39E-93FAD23107B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MMA accessible slides</Template>
  <TotalTime>659</TotalTime>
  <Words>4726</Words>
  <Application>Microsoft Office PowerPoint</Application>
  <PresentationFormat>On-screen Show (4:3)</PresentationFormat>
  <Paragraphs>665</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Narrow</vt:lpstr>
      <vt:lpstr>Courier New</vt:lpstr>
      <vt:lpstr>Symbol</vt:lpstr>
      <vt:lpstr>Times New Roman</vt:lpstr>
      <vt:lpstr>Master slides_with_titles_logo</vt:lpstr>
      <vt:lpstr>Chapter 8</vt:lpstr>
      <vt:lpstr>Objectives</vt:lpstr>
      <vt:lpstr>Objectives (continued)</vt:lpstr>
      <vt:lpstr>A website that uses RWD: Desktop</vt:lpstr>
      <vt:lpstr>A website that uses RWD: Mobile</vt:lpstr>
      <vt:lpstr>The three components of Responsive Web Design</vt:lpstr>
      <vt:lpstr>Two ways to test a responsive design</vt:lpstr>
      <vt:lpstr>A web page with Chrome’s Developer Tools</vt:lpstr>
      <vt:lpstr>How to use Chrome’s Developer Tools  to test a responsive design</vt:lpstr>
      <vt:lpstr>Fixed and fluid widths in a two-column layout </vt:lpstr>
      <vt:lpstr>The benefit of fluid layouts</vt:lpstr>
      <vt:lpstr>A formula for converting pixels to percents</vt:lpstr>
      <vt:lpstr>The CSS for a fluid layout</vt:lpstr>
      <vt:lpstr>Relative units of measure for responsive design</vt:lpstr>
      <vt:lpstr>The HTML for a simple page</vt:lpstr>
      <vt:lpstr>The page when the viewport is 580 pixels wide</vt:lpstr>
      <vt:lpstr>CSS that sets the width based on the minimum dimension of the viewport </vt:lpstr>
      <vt:lpstr>The HTML for a page with different font sizes</vt:lpstr>
      <vt:lpstr>CSS that specifies the font sizes in ems</vt:lpstr>
      <vt:lpstr>The headings in a browser with some borders</vt:lpstr>
      <vt:lpstr>A scalable image in a fluid layout </vt:lpstr>
      <vt:lpstr>The HTML for the image</vt:lpstr>
      <vt:lpstr>A page with a fluid layout</vt:lpstr>
      <vt:lpstr>The CSS for the fluid design (part 1)</vt:lpstr>
      <vt:lpstr>The CSS for the fluid design (part 2)</vt:lpstr>
      <vt:lpstr>The CSS for the fluid design (part 3)</vt:lpstr>
      <vt:lpstr>The CSS for the fluid design (part 4)</vt:lpstr>
      <vt:lpstr>A web page on a mobile device without  and with a meta viewport element</vt:lpstr>
      <vt:lpstr>Content properties for viewport metadata</vt:lpstr>
      <vt:lpstr>Common properties for the screen media type</vt:lpstr>
      <vt:lpstr>Typical media queries</vt:lpstr>
      <vt:lpstr>How to use the range syntax in a media query</vt:lpstr>
      <vt:lpstr>A web page in Chrome as the headings roll over</vt:lpstr>
      <vt:lpstr>How to determine the breakpoints</vt:lpstr>
      <vt:lpstr>A multi-tier menu that uses SlickNav</vt:lpstr>
      <vt:lpstr>HTML for the SlickNav and navigation menus</vt:lpstr>
      <vt:lpstr>A speaker page in desktop layout</vt:lpstr>
      <vt:lpstr>A speaker page in mobile layout</vt:lpstr>
      <vt:lpstr>HTML for the main structural elements</vt:lpstr>
      <vt:lpstr>The CSS for the desktop-first coding (part 1)</vt:lpstr>
      <vt:lpstr>The CSS for the desktop-first coding (part 2)</vt:lpstr>
      <vt:lpstr>The CSS for the desktop-first coding (part 3)</vt:lpstr>
      <vt:lpstr>The CSS for the desktop-first coding (part 4)</vt:lpstr>
      <vt:lpstr>The CSS for mobile-first coding (part 1)</vt:lpstr>
      <vt:lpstr>The CSS for mobile-first coding (part 2)</vt:lpstr>
      <vt:lpstr>The CSS for mobile-first coding (part 3)</vt:lpstr>
      <vt:lpstr>The CSS for mobile-first coding (part 4)</vt:lpstr>
      <vt:lpstr>The CSS for mobile-first coding (part 5)</vt:lpstr>
      <vt:lpstr>The CSS for mobile-first coding (part 6)</vt:lpstr>
      <vt:lpstr>Short 8-1 Create a fluid design</vt:lpstr>
      <vt:lpstr>Short 8-2 Add two media queries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Anne Boehm</dc:creator>
  <cp:lastModifiedBy>-</cp:lastModifiedBy>
  <cp:revision>6</cp:revision>
  <cp:lastPrinted>2016-01-14T23:03:16Z</cp:lastPrinted>
  <dcterms:created xsi:type="dcterms:W3CDTF">2021-10-28T17:04:05Z</dcterms:created>
  <dcterms:modified xsi:type="dcterms:W3CDTF">2024-03-27T12:07:25Z</dcterms:modified>
</cp:coreProperties>
</file>