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2"/>
  </p:notesMasterIdLst>
  <p:sldIdLst>
    <p:sldId id="256" r:id="rId5"/>
    <p:sldId id="261" r:id="rId6"/>
    <p:sldId id="262" r:id="rId7"/>
    <p:sldId id="268" r:id="rId8"/>
    <p:sldId id="271" r:id="rId9"/>
    <p:sldId id="277" r:id="rId10"/>
    <p:sldId id="276" r:id="rId11"/>
  </p:sldIdLst>
  <p:sldSz cx="18288000" cy="10287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Paytone One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0B750-2C59-726C-D070-CEB19EABE8E4}" v="1421" dt="2024-04-04T21:51:18.622"/>
    <p1510:client id="{1BADEB38-E0F8-DE3D-84E9-7186110BC913}" v="224" dt="2024-04-04T20:44:59.421"/>
    <p1510:client id="{1E923BBD-571C-52DE-5CA7-03BAFD12A816}" v="8" dt="2024-04-05T00:42:18.253"/>
    <p1510:client id="{20C31EEC-168E-7B9A-C8DD-D339A1E11107}" v="95" dt="2024-04-05T12:37:24.887"/>
    <p1510:client id="{2ACEAC55-464B-46CC-BA73-C4090AE58CCB}" v="2" dt="2024-04-04T20:22:51.375"/>
    <p1510:client id="{AE1BC8DE-9894-D2E9-F368-A0E6E5398392}" v="7" dt="2024-04-05T05:16:20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56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77167" y="7652680"/>
            <a:ext cx="3633717" cy="47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l="74802" t="-3385" b="1836"/>
          <a:stretch/>
        </p:blipFill>
        <p:spPr>
          <a:xfrm>
            <a:off x="-224630" y="3576995"/>
            <a:ext cx="3432696" cy="163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t="79325" b="-380"/>
          <a:stretch/>
        </p:blipFill>
        <p:spPr>
          <a:xfrm>
            <a:off x="6199475" y="-14528"/>
            <a:ext cx="3600025" cy="26439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13039619" y="-1051404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8"/>
                </a:lnTo>
                <a:lnTo>
                  <a:pt x="0" y="603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8" name="Google Shape;88;p13"/>
          <p:cNvSpPr/>
          <p:nvPr/>
        </p:nvSpPr>
        <p:spPr>
          <a:xfrm rot="10800000" flipH="1">
            <a:off x="-3303437" y="7652673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8439361" y="0"/>
                </a:moveTo>
                <a:lnTo>
                  <a:pt x="0" y="0"/>
                </a:lnTo>
                <a:lnTo>
                  <a:pt x="0" y="6030307"/>
                </a:lnTo>
                <a:lnTo>
                  <a:pt x="8439361" y="6030307"/>
                </a:lnTo>
                <a:lnTo>
                  <a:pt x="843936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9" name="Google Shape;89;p13"/>
          <p:cNvSpPr/>
          <p:nvPr/>
        </p:nvSpPr>
        <p:spPr>
          <a:xfrm>
            <a:off x="13152076" y="7652673"/>
            <a:ext cx="8170623" cy="8096345"/>
          </a:xfrm>
          <a:custGeom>
            <a:avLst/>
            <a:gdLst/>
            <a:ahLst/>
            <a:cxnLst/>
            <a:rect l="l" t="t" r="r" b="b"/>
            <a:pathLst>
              <a:path w="8170623" h="8096345" extrusionOk="0">
                <a:moveTo>
                  <a:pt x="0" y="0"/>
                </a:moveTo>
                <a:lnTo>
                  <a:pt x="8170623" y="0"/>
                </a:lnTo>
                <a:lnTo>
                  <a:pt x="8170623" y="8096344"/>
                </a:lnTo>
                <a:lnTo>
                  <a:pt x="0" y="809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0" name="Google Shape;90;p13"/>
          <p:cNvSpPr/>
          <p:nvPr/>
        </p:nvSpPr>
        <p:spPr>
          <a:xfrm>
            <a:off x="-3034699" y="-5461944"/>
            <a:ext cx="8170623" cy="8096345"/>
          </a:xfrm>
          <a:custGeom>
            <a:avLst/>
            <a:gdLst/>
            <a:ahLst/>
            <a:cxnLst/>
            <a:rect l="l" t="t" r="r" b="b"/>
            <a:pathLst>
              <a:path w="8170623" h="8096345" extrusionOk="0">
                <a:moveTo>
                  <a:pt x="0" y="0"/>
                </a:moveTo>
                <a:lnTo>
                  <a:pt x="8170623" y="0"/>
                </a:lnTo>
                <a:lnTo>
                  <a:pt x="8170623" y="8096344"/>
                </a:lnTo>
                <a:lnTo>
                  <a:pt x="0" y="8096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1" name="Google Shape;91;p13"/>
          <p:cNvSpPr txBox="1"/>
          <p:nvPr/>
        </p:nvSpPr>
        <p:spPr>
          <a:xfrm>
            <a:off x="2359273" y="3557340"/>
            <a:ext cx="13569600" cy="163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18" b="0" i="0" u="none" strike="noStrike" cap="none">
                <a:solidFill>
                  <a:srgbClr val="FFCA04"/>
                </a:solidFill>
                <a:latin typeface="Paytone One"/>
                <a:ea typeface="Paytone One"/>
                <a:cs typeface="Paytone One"/>
                <a:sym typeface="Paytone One"/>
              </a:rPr>
              <a:t>CSS Animation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4272011" y="4799093"/>
            <a:ext cx="9610311" cy="834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55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 b="0" i="0" u="none" strike="noStrike" cap="none">
                <a:solidFill>
                  <a:srgbClr val="FFD7F3"/>
                </a:solidFill>
                <a:latin typeface="Lato"/>
                <a:ea typeface="Lato"/>
                <a:cs typeface="Lato"/>
                <a:sym typeface="Lato"/>
              </a:rPr>
              <a:t>By: Justin Monserrat &amp; Jordan Schiff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-3190981" y="-181860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8"/>
                </a:lnTo>
                <a:lnTo>
                  <a:pt x="0" y="603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8" name="Google Shape;148;p18"/>
          <p:cNvSpPr/>
          <p:nvPr/>
        </p:nvSpPr>
        <p:spPr>
          <a:xfrm rot="5400000">
            <a:off x="-3868978" y="7052975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7"/>
                </a:lnTo>
                <a:lnTo>
                  <a:pt x="0" y="603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18"/>
          <p:cNvSpPr/>
          <p:nvPr/>
        </p:nvSpPr>
        <p:spPr>
          <a:xfrm>
            <a:off x="882640" y="2089503"/>
            <a:ext cx="9778432" cy="7944834"/>
          </a:xfrm>
          <a:custGeom>
            <a:avLst/>
            <a:gdLst/>
            <a:ahLst/>
            <a:cxnLst/>
            <a:rect l="l" t="t" r="r" b="b"/>
            <a:pathLst>
              <a:path w="9778432" h="7396051" extrusionOk="0">
                <a:moveTo>
                  <a:pt x="0" y="0"/>
                </a:moveTo>
                <a:lnTo>
                  <a:pt x="9778433" y="0"/>
                </a:lnTo>
                <a:lnTo>
                  <a:pt x="9778433" y="7396050"/>
                </a:lnTo>
                <a:lnTo>
                  <a:pt x="0" y="739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18"/>
          <p:cNvSpPr/>
          <p:nvPr/>
        </p:nvSpPr>
        <p:spPr>
          <a:xfrm>
            <a:off x="16773352" y="-181860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8"/>
                </a:lnTo>
                <a:lnTo>
                  <a:pt x="0" y="603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1" name="Google Shape;151;p18"/>
          <p:cNvSpPr txBox="1"/>
          <p:nvPr/>
        </p:nvSpPr>
        <p:spPr>
          <a:xfrm>
            <a:off x="3365857" y="312759"/>
            <a:ext cx="11556286" cy="159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 b="0" i="0" u="none" strike="noStrike" cap="none">
                <a:solidFill>
                  <a:srgbClr val="FFCA04"/>
                </a:solidFill>
                <a:latin typeface="Paytone One"/>
                <a:ea typeface="Paytone One"/>
                <a:cs typeface="Paytone One"/>
                <a:sym typeface="Paytone One"/>
              </a:rPr>
              <a:t>@keyframes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3189273" y="2303704"/>
            <a:ext cx="5165166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EXAMPLE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12253516" y="2089910"/>
            <a:ext cx="4698085" cy="529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FFFFFF"/>
                </a:solidFill>
                <a:latin typeface="Paytone One"/>
                <a:ea typeface="Paytone One"/>
                <a:cs typeface="Paytone One"/>
                <a:sym typeface="Paytone One"/>
              </a:rPr>
              <a:t>DEFINITION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12304852" y="2963475"/>
            <a:ext cx="4468500" cy="37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7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When you specify CSS styles inside the @keyframes rule, the animation will gradually change from the current style to the new style at certain times.</a:t>
            </a:r>
          </a:p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37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 get an animation to work, you must bind the animation to an element. </a:t>
            </a:r>
          </a:p>
        </p:txBody>
      </p:sp>
      <p:sp>
        <p:nvSpPr>
          <p:cNvPr id="157" name="Google Shape;157;p18"/>
          <p:cNvSpPr txBox="1"/>
          <p:nvPr/>
        </p:nvSpPr>
        <p:spPr>
          <a:xfrm>
            <a:off x="1263483" y="2616932"/>
            <a:ext cx="5628807" cy="516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/* The animation code */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@keyframes example {</a:t>
            </a:r>
            <a:br>
              <a:rPr lang="en-US" sz="2179" b="1">
                <a:latin typeface="Lato"/>
                <a:ea typeface="Lato"/>
                <a:cs typeface="Lato"/>
                <a:sym typeface="Lato"/>
              </a:rPr>
            </a:br>
            <a:r>
              <a:rPr lang="en-US" sz="2179" b="1">
                <a:latin typeface="Lato"/>
                <a:ea typeface="Lato"/>
                <a:cs typeface="Lato"/>
                <a:sym typeface="Lato"/>
              </a:rPr>
              <a:t>	from {background-color: red;}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	to {background-color: yellow;}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}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179" b="1">
              <a:latin typeface="Lato"/>
              <a:ea typeface="Lato"/>
              <a:cs typeface="Lato"/>
              <a:sym typeface="Lato"/>
            </a:endParaRP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/* The element to apply the animation to */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div {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	width: 100px;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	height: 100px;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	background-color: red;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	animation-name: example;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	animation-duration: 4s;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79" b="1">
                <a:latin typeface="Lato"/>
                <a:ea typeface="Lato"/>
                <a:cs typeface="Lato"/>
                <a:sym typeface="Lato"/>
              </a:rPr>
              <a:t>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6782876" y="2603067"/>
            <a:ext cx="4824284" cy="6137326"/>
          </a:xfrm>
          <a:custGeom>
            <a:avLst/>
            <a:gdLst/>
            <a:ahLst/>
            <a:cxnLst/>
            <a:rect l="l" t="t" r="r" b="b"/>
            <a:pathLst>
              <a:path w="1270593" h="1616415" extrusionOk="0">
                <a:moveTo>
                  <a:pt x="22467" y="0"/>
                </a:moveTo>
                <a:lnTo>
                  <a:pt x="1248126" y="0"/>
                </a:lnTo>
                <a:cubicBezTo>
                  <a:pt x="1260534" y="0"/>
                  <a:pt x="1270593" y="10059"/>
                  <a:pt x="1270593" y="22467"/>
                </a:cubicBezTo>
                <a:lnTo>
                  <a:pt x="1270593" y="1593948"/>
                </a:lnTo>
                <a:cubicBezTo>
                  <a:pt x="1270593" y="1599907"/>
                  <a:pt x="1268226" y="1605621"/>
                  <a:pt x="1264013" y="1609835"/>
                </a:cubicBezTo>
                <a:cubicBezTo>
                  <a:pt x="1259799" y="1614048"/>
                  <a:pt x="1254085" y="1616415"/>
                  <a:pt x="1248126" y="1616415"/>
                </a:cubicBezTo>
                <a:lnTo>
                  <a:pt x="22467" y="1616415"/>
                </a:lnTo>
                <a:cubicBezTo>
                  <a:pt x="10059" y="1616415"/>
                  <a:pt x="0" y="1606356"/>
                  <a:pt x="0" y="1593948"/>
                </a:cubicBezTo>
                <a:lnTo>
                  <a:pt x="0" y="22467"/>
                </a:lnTo>
                <a:cubicBezTo>
                  <a:pt x="0" y="10059"/>
                  <a:pt x="10059" y="0"/>
                  <a:pt x="22467" y="0"/>
                </a:cubicBezTo>
                <a:close/>
              </a:path>
            </a:pathLst>
          </a:custGeom>
          <a:solidFill>
            <a:srgbClr val="305BCE"/>
          </a:solid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862821" y="2603067"/>
            <a:ext cx="4824284" cy="6137326"/>
          </a:xfrm>
          <a:custGeom>
            <a:avLst/>
            <a:gdLst/>
            <a:ahLst/>
            <a:cxnLst/>
            <a:rect l="l" t="t" r="r" b="b"/>
            <a:pathLst>
              <a:path w="1270593" h="1616415" extrusionOk="0">
                <a:moveTo>
                  <a:pt x="22467" y="0"/>
                </a:moveTo>
                <a:lnTo>
                  <a:pt x="1248126" y="0"/>
                </a:lnTo>
                <a:cubicBezTo>
                  <a:pt x="1260534" y="0"/>
                  <a:pt x="1270593" y="10059"/>
                  <a:pt x="1270593" y="22467"/>
                </a:cubicBezTo>
                <a:lnTo>
                  <a:pt x="1270593" y="1593948"/>
                </a:lnTo>
                <a:cubicBezTo>
                  <a:pt x="1270593" y="1599907"/>
                  <a:pt x="1268226" y="1605621"/>
                  <a:pt x="1264013" y="1609835"/>
                </a:cubicBezTo>
                <a:cubicBezTo>
                  <a:pt x="1259799" y="1614048"/>
                  <a:pt x="1254085" y="1616415"/>
                  <a:pt x="1248126" y="1616415"/>
                </a:cubicBezTo>
                <a:lnTo>
                  <a:pt x="22467" y="1616415"/>
                </a:lnTo>
                <a:cubicBezTo>
                  <a:pt x="10059" y="1616415"/>
                  <a:pt x="0" y="1606356"/>
                  <a:pt x="0" y="1593948"/>
                </a:cubicBezTo>
                <a:lnTo>
                  <a:pt x="0" y="22467"/>
                </a:lnTo>
                <a:cubicBezTo>
                  <a:pt x="0" y="10059"/>
                  <a:pt x="10059" y="0"/>
                  <a:pt x="22467" y="0"/>
                </a:cubicBezTo>
                <a:close/>
              </a:path>
            </a:pathLst>
          </a:custGeom>
          <a:solidFill>
            <a:srgbClr val="305BCE"/>
          </a:solid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/>
          <p:nvPr/>
        </p:nvSpPr>
        <p:spPr>
          <a:xfrm>
            <a:off x="12600895" y="2603067"/>
            <a:ext cx="4824284" cy="6137326"/>
          </a:xfrm>
          <a:custGeom>
            <a:avLst/>
            <a:gdLst/>
            <a:ahLst/>
            <a:cxnLst/>
            <a:rect l="l" t="t" r="r" b="b"/>
            <a:pathLst>
              <a:path w="1270593" h="1616415" extrusionOk="0">
                <a:moveTo>
                  <a:pt x="22467" y="0"/>
                </a:moveTo>
                <a:lnTo>
                  <a:pt x="1248126" y="0"/>
                </a:lnTo>
                <a:cubicBezTo>
                  <a:pt x="1260534" y="0"/>
                  <a:pt x="1270593" y="10059"/>
                  <a:pt x="1270593" y="22467"/>
                </a:cubicBezTo>
                <a:lnTo>
                  <a:pt x="1270593" y="1593948"/>
                </a:lnTo>
                <a:cubicBezTo>
                  <a:pt x="1270593" y="1599907"/>
                  <a:pt x="1268226" y="1605621"/>
                  <a:pt x="1264013" y="1609835"/>
                </a:cubicBezTo>
                <a:cubicBezTo>
                  <a:pt x="1259799" y="1614048"/>
                  <a:pt x="1254085" y="1616415"/>
                  <a:pt x="1248126" y="1616415"/>
                </a:cubicBezTo>
                <a:lnTo>
                  <a:pt x="22467" y="1616415"/>
                </a:lnTo>
                <a:cubicBezTo>
                  <a:pt x="10059" y="1616415"/>
                  <a:pt x="0" y="1606356"/>
                  <a:pt x="0" y="1593948"/>
                </a:cubicBezTo>
                <a:lnTo>
                  <a:pt x="0" y="22467"/>
                </a:lnTo>
                <a:cubicBezTo>
                  <a:pt x="0" y="10059"/>
                  <a:pt x="10059" y="0"/>
                  <a:pt x="22467" y="0"/>
                </a:cubicBezTo>
                <a:close/>
              </a:path>
            </a:pathLst>
          </a:custGeom>
          <a:solidFill>
            <a:srgbClr val="305BCE"/>
          </a:solidFill>
          <a:ln w="381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2442933" y="492300"/>
            <a:ext cx="13568924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FFCA04"/>
                </a:solidFill>
                <a:latin typeface="Paytone One"/>
                <a:ea typeface="Paytone One"/>
                <a:cs typeface="Paytone One"/>
                <a:sym typeface="Paytone One"/>
              </a:rPr>
              <a:t>Animation</a:t>
            </a:r>
            <a:endParaRPr sz="7200"/>
          </a:p>
        </p:txBody>
      </p:sp>
      <p:sp>
        <p:nvSpPr>
          <p:cNvPr id="169" name="Google Shape;169;p19"/>
          <p:cNvSpPr/>
          <p:nvPr/>
        </p:nvSpPr>
        <p:spPr>
          <a:xfrm>
            <a:off x="14924316" y="-2604781"/>
            <a:ext cx="5762073" cy="4504894"/>
          </a:xfrm>
          <a:custGeom>
            <a:avLst/>
            <a:gdLst/>
            <a:ahLst/>
            <a:cxnLst/>
            <a:rect l="l" t="t" r="r" b="b"/>
            <a:pathLst>
              <a:path w="5762073" h="4504894" extrusionOk="0">
                <a:moveTo>
                  <a:pt x="0" y="0"/>
                </a:moveTo>
                <a:lnTo>
                  <a:pt x="5762073" y="0"/>
                </a:lnTo>
                <a:lnTo>
                  <a:pt x="5762073" y="4504893"/>
                </a:lnTo>
                <a:lnTo>
                  <a:pt x="0" y="4504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0" name="Google Shape;170;p19"/>
          <p:cNvSpPr/>
          <p:nvPr/>
        </p:nvSpPr>
        <p:spPr>
          <a:xfrm>
            <a:off x="-1773896" y="9022260"/>
            <a:ext cx="5762073" cy="4504894"/>
          </a:xfrm>
          <a:custGeom>
            <a:avLst/>
            <a:gdLst/>
            <a:ahLst/>
            <a:cxnLst/>
            <a:rect l="l" t="t" r="r" b="b"/>
            <a:pathLst>
              <a:path w="5762073" h="4504894" extrusionOk="0">
                <a:moveTo>
                  <a:pt x="0" y="0"/>
                </a:moveTo>
                <a:lnTo>
                  <a:pt x="5762073" y="0"/>
                </a:lnTo>
                <a:lnTo>
                  <a:pt x="5762073" y="4504893"/>
                </a:lnTo>
                <a:lnTo>
                  <a:pt x="0" y="4504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2" name="Google Shape;172;p19"/>
          <p:cNvSpPr txBox="1"/>
          <p:nvPr/>
        </p:nvSpPr>
        <p:spPr>
          <a:xfrm>
            <a:off x="6821027" y="4351500"/>
            <a:ext cx="4468500" cy="371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7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animation-delay property specifies a delay for the start of an animation. </a:t>
            </a:r>
          </a:p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37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you put, 2s, it will wait 2 seconds before starting. You can also do negative time, such as, -2s, and it will start the animation as if 2 seconds have already passed.</a:t>
            </a:r>
            <a:endParaRPr lang="en-US"/>
          </a:p>
        </p:txBody>
      </p:sp>
      <p:sp>
        <p:nvSpPr>
          <p:cNvPr id="173" name="Google Shape;173;p19"/>
          <p:cNvSpPr txBox="1"/>
          <p:nvPr/>
        </p:nvSpPr>
        <p:spPr>
          <a:xfrm>
            <a:off x="1963321" y="3050651"/>
            <a:ext cx="2632741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797ED"/>
                </a:solidFill>
                <a:latin typeface="Paytone One"/>
                <a:sym typeface="Paytone One"/>
              </a:rPr>
              <a:t>Duration</a:t>
            </a:r>
            <a:endParaRPr sz="4000"/>
          </a:p>
        </p:txBody>
      </p:sp>
      <p:sp>
        <p:nvSpPr>
          <p:cNvPr id="175" name="Google Shape;175;p19"/>
          <p:cNvSpPr txBox="1"/>
          <p:nvPr/>
        </p:nvSpPr>
        <p:spPr>
          <a:xfrm>
            <a:off x="1041161" y="4351500"/>
            <a:ext cx="4468500" cy="289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7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animation-duration property defines how long an animation should take to complete.</a:t>
            </a:r>
          </a:p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37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1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7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If the property is not specified, no animation will occur, because the default value is 0s.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2778786" y="4347751"/>
            <a:ext cx="4468500" cy="325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2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animation-iteration-count property specifies the number of times an animation should run.</a:t>
            </a:r>
          </a:p>
          <a:p>
            <a:pPr lvl="1" algn="ctr">
              <a:lnSpc>
                <a:spcPct val="120000"/>
              </a:lnSpc>
            </a:pPr>
            <a:endParaRPr lang="en-US" sz="2200">
              <a:solidFill>
                <a:srgbClr val="FFFFFF"/>
              </a:solidFill>
              <a:latin typeface="Lato"/>
              <a:ea typeface="Lato"/>
              <a:cs typeface="Lato"/>
            </a:endParaRPr>
          </a:p>
          <a:p>
            <a:pPr lvl="1" algn="ctr">
              <a:lnSpc>
                <a:spcPct val="12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You can use any number values, like 3 to run it three times, or you can use, infinite, so the animation goes on forever.</a:t>
            </a:r>
          </a:p>
        </p:txBody>
      </p:sp>
      <p:sp>
        <p:nvSpPr>
          <p:cNvPr id="2" name="Google Shape;173;p19">
            <a:extLst>
              <a:ext uri="{FF2B5EF4-FFF2-40B4-BE49-F238E27FC236}">
                <a16:creationId xmlns:a16="http://schemas.microsoft.com/office/drawing/2014/main" id="{A6DBBCFB-A6FF-DC89-8475-C295DB4D6DBB}"/>
              </a:ext>
            </a:extLst>
          </p:cNvPr>
          <p:cNvSpPr txBox="1"/>
          <p:nvPr/>
        </p:nvSpPr>
        <p:spPr>
          <a:xfrm>
            <a:off x="7738907" y="3050651"/>
            <a:ext cx="2632741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797ED"/>
                </a:solidFill>
                <a:latin typeface="Paytone One"/>
                <a:sym typeface="Paytone One"/>
              </a:rPr>
              <a:t>Delay</a:t>
            </a:r>
            <a:endParaRPr sz="4000"/>
          </a:p>
        </p:txBody>
      </p:sp>
      <p:sp>
        <p:nvSpPr>
          <p:cNvPr id="3" name="Google Shape;173;p19">
            <a:extLst>
              <a:ext uri="{FF2B5EF4-FFF2-40B4-BE49-F238E27FC236}">
                <a16:creationId xmlns:a16="http://schemas.microsoft.com/office/drawing/2014/main" id="{BCED7277-3698-5A86-D020-185951ADE23C}"/>
              </a:ext>
            </a:extLst>
          </p:cNvPr>
          <p:cNvSpPr txBox="1"/>
          <p:nvPr/>
        </p:nvSpPr>
        <p:spPr>
          <a:xfrm>
            <a:off x="13696666" y="3088680"/>
            <a:ext cx="2632741" cy="64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7797ED"/>
                </a:solidFill>
                <a:latin typeface="Paytone One"/>
                <a:sym typeface="Paytone One"/>
              </a:rPr>
              <a:t>Iteration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07825" y="0"/>
            <a:ext cx="13208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25"/>
          <p:cNvGrpSpPr/>
          <p:nvPr/>
        </p:nvGrpSpPr>
        <p:grpSpPr>
          <a:xfrm>
            <a:off x="1525623" y="2747886"/>
            <a:ext cx="3048170" cy="1234292"/>
            <a:chOff x="0" y="-47625"/>
            <a:chExt cx="802810" cy="325081"/>
          </a:xfrm>
        </p:grpSpPr>
        <p:sp>
          <p:nvSpPr>
            <p:cNvPr id="298" name="Google Shape;298;p25"/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D7F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5"/>
          <p:cNvGrpSpPr/>
          <p:nvPr/>
        </p:nvGrpSpPr>
        <p:grpSpPr>
          <a:xfrm>
            <a:off x="1525623" y="4696175"/>
            <a:ext cx="3048170" cy="1234292"/>
            <a:chOff x="0" y="-47625"/>
            <a:chExt cx="802810" cy="325081"/>
          </a:xfrm>
        </p:grpSpPr>
        <p:sp>
          <p:nvSpPr>
            <p:cNvPr id="301" name="Google Shape;301;p25"/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1525623" y="6536633"/>
            <a:ext cx="3048170" cy="1234292"/>
            <a:chOff x="0" y="-47625"/>
            <a:chExt cx="802810" cy="325081"/>
          </a:xfrm>
        </p:grpSpPr>
        <p:sp>
          <p:nvSpPr>
            <p:cNvPr id="304" name="Google Shape;304;p25"/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25"/>
          <p:cNvSpPr txBox="1"/>
          <p:nvPr/>
        </p:nvSpPr>
        <p:spPr>
          <a:xfrm>
            <a:off x="1805303" y="804917"/>
            <a:ext cx="12894327" cy="159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8700">
                <a:solidFill>
                  <a:srgbClr val="FFCA04"/>
                </a:solidFill>
                <a:latin typeface="Paytone One"/>
                <a:sym typeface="Paytone One"/>
              </a:rPr>
              <a:t>Animation Directions</a:t>
            </a:r>
            <a:endParaRPr lang="en-US"/>
          </a:p>
        </p:txBody>
      </p:sp>
      <p:sp>
        <p:nvSpPr>
          <p:cNvPr id="310" name="Google Shape;310;p25"/>
          <p:cNvSpPr txBox="1"/>
          <p:nvPr/>
        </p:nvSpPr>
        <p:spPr>
          <a:xfrm>
            <a:off x="2359629" y="3157663"/>
            <a:ext cx="138030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Normal</a:t>
            </a:r>
            <a:endParaRPr lang="en-US"/>
          </a:p>
        </p:txBody>
      </p:sp>
      <p:sp>
        <p:nvSpPr>
          <p:cNvPr id="311" name="Google Shape;311;p25"/>
          <p:cNvSpPr txBox="1"/>
          <p:nvPr/>
        </p:nvSpPr>
        <p:spPr>
          <a:xfrm>
            <a:off x="2359629" y="5048027"/>
            <a:ext cx="138030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Reverse</a:t>
            </a:r>
            <a:endParaRPr lang="en-US"/>
          </a:p>
        </p:txBody>
      </p:sp>
      <p:sp>
        <p:nvSpPr>
          <p:cNvPr id="312" name="Google Shape;312;p25"/>
          <p:cNvSpPr txBox="1"/>
          <p:nvPr/>
        </p:nvSpPr>
        <p:spPr>
          <a:xfrm>
            <a:off x="2230233" y="6860146"/>
            <a:ext cx="1639092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Alternate</a:t>
            </a:r>
            <a:endParaRPr lang="en-US"/>
          </a:p>
        </p:txBody>
      </p:sp>
      <p:sp>
        <p:nvSpPr>
          <p:cNvPr id="313" name="Google Shape;313;p25"/>
          <p:cNvSpPr txBox="1"/>
          <p:nvPr/>
        </p:nvSpPr>
        <p:spPr>
          <a:xfrm>
            <a:off x="6524923" y="3223439"/>
            <a:ext cx="8186095" cy="4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3004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animation is played as normal (forwards). This is the default</a:t>
            </a:r>
            <a:endParaRPr lang="en-US" sz="2200">
              <a:solidFill>
                <a:srgbClr val="FFFFFF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314" name="Google Shape;314;p25"/>
          <p:cNvSpPr txBox="1"/>
          <p:nvPr/>
        </p:nvSpPr>
        <p:spPr>
          <a:xfrm>
            <a:off x="6524923" y="5139700"/>
            <a:ext cx="8186095" cy="4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3004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The animation is played in reverse direction (backwards).</a:t>
            </a:r>
          </a:p>
        </p:txBody>
      </p:sp>
      <p:sp>
        <p:nvSpPr>
          <p:cNvPr id="315" name="Google Shape;315;p25"/>
          <p:cNvSpPr txBox="1"/>
          <p:nvPr/>
        </p:nvSpPr>
        <p:spPr>
          <a:xfrm>
            <a:off x="6524922" y="7001724"/>
            <a:ext cx="8186095" cy="4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3004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The animation Is played forwards first, then backwards.</a:t>
            </a:r>
          </a:p>
        </p:txBody>
      </p:sp>
      <p:cxnSp>
        <p:nvCxnSpPr>
          <p:cNvPr id="317" name="Google Shape;317;p25"/>
          <p:cNvCxnSpPr/>
          <p:nvPr/>
        </p:nvCxnSpPr>
        <p:spPr>
          <a:xfrm rot="10800000">
            <a:off x="4961982" y="3477011"/>
            <a:ext cx="788730" cy="0"/>
          </a:xfrm>
          <a:prstGeom prst="straightConnector1">
            <a:avLst/>
          </a:prstGeom>
          <a:noFill/>
          <a:ln w="38100" cap="flat" cmpd="sng">
            <a:solidFill>
              <a:srgbClr val="FFD7F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9" name="Google Shape;319;p25"/>
          <p:cNvCxnSpPr/>
          <p:nvPr/>
        </p:nvCxnSpPr>
        <p:spPr>
          <a:xfrm rot="10800000">
            <a:off x="4961982" y="5459678"/>
            <a:ext cx="788730" cy="0"/>
          </a:xfrm>
          <a:prstGeom prst="straightConnector1">
            <a:avLst/>
          </a:prstGeom>
          <a:noFill/>
          <a:ln w="38100" cap="flat" cmpd="sng">
            <a:solidFill>
              <a:srgbClr val="FFD7F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25"/>
          <p:cNvCxnSpPr/>
          <p:nvPr/>
        </p:nvCxnSpPr>
        <p:spPr>
          <a:xfrm rot="10800000">
            <a:off x="4961982" y="7244570"/>
            <a:ext cx="788730" cy="0"/>
          </a:xfrm>
          <a:prstGeom prst="straightConnector1">
            <a:avLst/>
          </a:prstGeom>
          <a:noFill/>
          <a:ln w="38100" cap="flat" cmpd="sng">
            <a:solidFill>
              <a:srgbClr val="FFD7F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" name="Google Shape;303;p25">
            <a:extLst>
              <a:ext uri="{FF2B5EF4-FFF2-40B4-BE49-F238E27FC236}">
                <a16:creationId xmlns:a16="http://schemas.microsoft.com/office/drawing/2014/main" id="{5ED8D2ED-EE6D-FE64-DAD3-C791D4298A38}"/>
              </a:ext>
            </a:extLst>
          </p:cNvPr>
          <p:cNvGrpSpPr/>
          <p:nvPr/>
        </p:nvGrpSpPr>
        <p:grpSpPr>
          <a:xfrm>
            <a:off x="1525623" y="8197218"/>
            <a:ext cx="3048170" cy="1234292"/>
            <a:chOff x="0" y="-47625"/>
            <a:chExt cx="802810" cy="325081"/>
          </a:xfrm>
        </p:grpSpPr>
        <p:sp>
          <p:nvSpPr>
            <p:cNvPr id="3" name="Google Shape;304;p25">
              <a:extLst>
                <a:ext uri="{FF2B5EF4-FFF2-40B4-BE49-F238E27FC236}">
                  <a16:creationId xmlns:a16="http://schemas.microsoft.com/office/drawing/2014/main" id="{985C4F5B-086D-CEA7-DEF2-3160F4F90DFE}"/>
                </a:ext>
              </a:extLst>
            </p:cNvPr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05;p25">
              <a:extLst>
                <a:ext uri="{FF2B5EF4-FFF2-40B4-BE49-F238E27FC236}">
                  <a16:creationId xmlns:a16="http://schemas.microsoft.com/office/drawing/2014/main" id="{41885D21-69D5-A7AF-3156-5B84E7C03F8F}"/>
                </a:ext>
              </a:extLst>
            </p:cNvPr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312;p25">
            <a:extLst>
              <a:ext uri="{FF2B5EF4-FFF2-40B4-BE49-F238E27FC236}">
                <a16:creationId xmlns:a16="http://schemas.microsoft.com/office/drawing/2014/main" id="{31C393C6-87C5-E6D1-C599-AE2DED5953B5}"/>
              </a:ext>
            </a:extLst>
          </p:cNvPr>
          <p:cNvSpPr txBox="1"/>
          <p:nvPr/>
        </p:nvSpPr>
        <p:spPr>
          <a:xfrm>
            <a:off x="1669516" y="8606995"/>
            <a:ext cx="2760525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</a:rPr>
              <a:t>Alternate-reverse</a:t>
            </a:r>
          </a:p>
        </p:txBody>
      </p:sp>
      <p:cxnSp>
        <p:nvCxnSpPr>
          <p:cNvPr id="9" name="Google Shape;321;p25">
            <a:extLst>
              <a:ext uri="{FF2B5EF4-FFF2-40B4-BE49-F238E27FC236}">
                <a16:creationId xmlns:a16="http://schemas.microsoft.com/office/drawing/2014/main" id="{0D7163AA-A0DE-956D-9EB6-61423C8C3329}"/>
              </a:ext>
            </a:extLst>
          </p:cNvPr>
          <p:cNvCxnSpPr>
            <a:cxnSpLocks/>
          </p:cNvCxnSpPr>
          <p:nvPr/>
        </p:nvCxnSpPr>
        <p:spPr>
          <a:xfrm rot="10800000">
            <a:off x="4961982" y="8905155"/>
            <a:ext cx="788730" cy="0"/>
          </a:xfrm>
          <a:prstGeom prst="straightConnector1">
            <a:avLst/>
          </a:prstGeom>
          <a:noFill/>
          <a:ln w="38100" cap="flat" cmpd="sng">
            <a:solidFill>
              <a:srgbClr val="FFD7F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315;p25">
            <a:extLst>
              <a:ext uri="{FF2B5EF4-FFF2-40B4-BE49-F238E27FC236}">
                <a16:creationId xmlns:a16="http://schemas.microsoft.com/office/drawing/2014/main" id="{C4BADB61-CA1D-A28D-48D8-129AF39E7832}"/>
              </a:ext>
            </a:extLst>
          </p:cNvPr>
          <p:cNvSpPr txBox="1"/>
          <p:nvPr/>
        </p:nvSpPr>
        <p:spPr>
          <a:xfrm>
            <a:off x="6524922" y="8662309"/>
            <a:ext cx="8186095" cy="4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3004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The animation is played backwards first, then forwards.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28"/>
          <p:cNvPicPr preferRelativeResize="0"/>
          <p:nvPr/>
        </p:nvPicPr>
        <p:blipFill rotWithShape="1">
          <a:blip r:embed="rId3">
            <a:alphaModFix amt="47000"/>
          </a:blip>
          <a:srcRect l="20370" r="20369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8"/>
          <p:cNvSpPr/>
          <p:nvPr/>
        </p:nvSpPr>
        <p:spPr>
          <a:xfrm>
            <a:off x="14820869" y="4579128"/>
            <a:ext cx="6934262" cy="8237244"/>
          </a:xfrm>
          <a:custGeom>
            <a:avLst/>
            <a:gdLst/>
            <a:ahLst/>
            <a:cxnLst/>
            <a:rect l="l" t="t" r="r" b="b"/>
            <a:pathLst>
              <a:path w="6934262" h="8237244" extrusionOk="0">
                <a:moveTo>
                  <a:pt x="0" y="0"/>
                </a:moveTo>
                <a:lnTo>
                  <a:pt x="6934262" y="0"/>
                </a:lnTo>
                <a:lnTo>
                  <a:pt x="6934262" y="8237244"/>
                </a:lnTo>
                <a:lnTo>
                  <a:pt x="0" y="82372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0" name="Google Shape;350;p28"/>
          <p:cNvSpPr txBox="1"/>
          <p:nvPr/>
        </p:nvSpPr>
        <p:spPr>
          <a:xfrm>
            <a:off x="601950" y="350284"/>
            <a:ext cx="8533004" cy="195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9006"/>
              </a:lnSpc>
            </a:pPr>
            <a:r>
              <a:rPr lang="en-US" sz="10650">
                <a:solidFill>
                  <a:srgbClr val="FFCA04"/>
                </a:solidFill>
                <a:latin typeface="Paytone One"/>
                <a:sym typeface="Paytone One"/>
              </a:rPr>
              <a:t>Speed Curve</a:t>
            </a:r>
            <a:endParaRPr/>
          </a:p>
        </p:txBody>
      </p:sp>
      <p:sp>
        <p:nvSpPr>
          <p:cNvPr id="354" name="Google Shape;354;p28"/>
          <p:cNvSpPr txBox="1"/>
          <p:nvPr/>
        </p:nvSpPr>
        <p:spPr>
          <a:xfrm>
            <a:off x="817610" y="2459943"/>
            <a:ext cx="74487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The animation-timing-function property specifies the speed curve animation. It can have the following values.</a:t>
            </a:r>
          </a:p>
        </p:txBody>
      </p:sp>
      <p:sp>
        <p:nvSpPr>
          <p:cNvPr id="355" name="Google Shape;355;p28"/>
          <p:cNvSpPr txBox="1"/>
          <p:nvPr/>
        </p:nvSpPr>
        <p:spPr>
          <a:xfrm>
            <a:off x="2880509" y="3954751"/>
            <a:ext cx="62646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Specifies an animation with a slow start, then fast, then ends slowly. This is the default.</a:t>
            </a:r>
          </a:p>
        </p:txBody>
      </p:sp>
      <p:grpSp>
        <p:nvGrpSpPr>
          <p:cNvPr id="5" name="Google Shape;297;p25">
            <a:extLst>
              <a:ext uri="{FF2B5EF4-FFF2-40B4-BE49-F238E27FC236}">
                <a16:creationId xmlns:a16="http://schemas.microsoft.com/office/drawing/2014/main" id="{87E3BEAB-ACDA-1D1E-C7C6-292642EBFF9C}"/>
              </a:ext>
            </a:extLst>
          </p:cNvPr>
          <p:cNvGrpSpPr/>
          <p:nvPr/>
        </p:nvGrpSpPr>
        <p:grpSpPr>
          <a:xfrm>
            <a:off x="361057" y="3955585"/>
            <a:ext cx="2077700" cy="910802"/>
            <a:chOff x="0" y="-47625"/>
            <a:chExt cx="802810" cy="325081"/>
          </a:xfrm>
        </p:grpSpPr>
        <p:sp>
          <p:nvSpPr>
            <p:cNvPr id="3" name="Google Shape;298;p25">
              <a:extLst>
                <a:ext uri="{FF2B5EF4-FFF2-40B4-BE49-F238E27FC236}">
                  <a16:creationId xmlns:a16="http://schemas.microsoft.com/office/drawing/2014/main" id="{75E02075-EBA2-0F90-15D4-DD31A94D0AC6}"/>
                </a:ext>
              </a:extLst>
            </p:cNvPr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D7F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99;p25">
              <a:extLst>
                <a:ext uri="{FF2B5EF4-FFF2-40B4-BE49-F238E27FC236}">
                  <a16:creationId xmlns:a16="http://schemas.microsoft.com/office/drawing/2014/main" id="{F9FC6AEC-1133-0CDD-CA9A-79C98E974718}"/>
                </a:ext>
              </a:extLst>
            </p:cNvPr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" name="Google Shape;310;p25">
            <a:extLst>
              <a:ext uri="{FF2B5EF4-FFF2-40B4-BE49-F238E27FC236}">
                <a16:creationId xmlns:a16="http://schemas.microsoft.com/office/drawing/2014/main" id="{5A7F1257-464B-6966-FAF1-595EB69E3B96}"/>
              </a:ext>
            </a:extLst>
          </p:cNvPr>
          <p:cNvSpPr txBox="1"/>
          <p:nvPr/>
        </p:nvSpPr>
        <p:spPr>
          <a:xfrm>
            <a:off x="677478" y="4106568"/>
            <a:ext cx="127247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Ease</a:t>
            </a:r>
            <a:endParaRPr lang="en-US" dirty="0"/>
          </a:p>
        </p:txBody>
      </p:sp>
      <p:grpSp>
        <p:nvGrpSpPr>
          <p:cNvPr id="26" name="Google Shape;297;p25">
            <a:extLst>
              <a:ext uri="{FF2B5EF4-FFF2-40B4-BE49-F238E27FC236}">
                <a16:creationId xmlns:a16="http://schemas.microsoft.com/office/drawing/2014/main" id="{1D64DA81-3647-94A3-DDDB-95D7F8944F55}"/>
              </a:ext>
            </a:extLst>
          </p:cNvPr>
          <p:cNvGrpSpPr/>
          <p:nvPr/>
        </p:nvGrpSpPr>
        <p:grpSpPr>
          <a:xfrm>
            <a:off x="361057" y="5249546"/>
            <a:ext cx="2077700" cy="910802"/>
            <a:chOff x="0" y="-47625"/>
            <a:chExt cx="802810" cy="325081"/>
          </a:xfrm>
        </p:grpSpPr>
        <p:sp>
          <p:nvSpPr>
            <p:cNvPr id="27" name="Google Shape;298;p25">
              <a:extLst>
                <a:ext uri="{FF2B5EF4-FFF2-40B4-BE49-F238E27FC236}">
                  <a16:creationId xmlns:a16="http://schemas.microsoft.com/office/drawing/2014/main" id="{169BC1CC-6B7A-CD39-3542-8C84FD3C2B53}"/>
                </a:ext>
              </a:extLst>
            </p:cNvPr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D7F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9;p25">
              <a:extLst>
                <a:ext uri="{FF2B5EF4-FFF2-40B4-BE49-F238E27FC236}">
                  <a16:creationId xmlns:a16="http://schemas.microsoft.com/office/drawing/2014/main" id="{46AC26D8-215A-4C5F-C95B-75403C5D65DF}"/>
                </a:ext>
              </a:extLst>
            </p:cNvPr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310;p25">
            <a:extLst>
              <a:ext uri="{FF2B5EF4-FFF2-40B4-BE49-F238E27FC236}">
                <a16:creationId xmlns:a16="http://schemas.microsoft.com/office/drawing/2014/main" id="{82EAD686-1A75-05D8-7208-A5000098CAC4}"/>
              </a:ext>
            </a:extLst>
          </p:cNvPr>
          <p:cNvSpPr txBox="1"/>
          <p:nvPr/>
        </p:nvSpPr>
        <p:spPr>
          <a:xfrm>
            <a:off x="763742" y="5400531"/>
            <a:ext cx="127247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</a:rPr>
              <a:t>Linear</a:t>
            </a:r>
          </a:p>
        </p:txBody>
      </p:sp>
      <p:sp>
        <p:nvSpPr>
          <p:cNvPr id="30" name="Google Shape;355;p28">
            <a:extLst>
              <a:ext uri="{FF2B5EF4-FFF2-40B4-BE49-F238E27FC236}">
                <a16:creationId xmlns:a16="http://schemas.microsoft.com/office/drawing/2014/main" id="{C34CC3A0-AD39-4563-F83B-F7FBA902EF02}"/>
              </a:ext>
            </a:extLst>
          </p:cNvPr>
          <p:cNvSpPr txBox="1"/>
          <p:nvPr/>
        </p:nvSpPr>
        <p:spPr>
          <a:xfrm>
            <a:off x="2880509" y="5248713"/>
            <a:ext cx="62646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Specifies an animation with the same speed from start to end.</a:t>
            </a:r>
          </a:p>
        </p:txBody>
      </p:sp>
      <p:grpSp>
        <p:nvGrpSpPr>
          <p:cNvPr id="31" name="Google Shape;297;p25">
            <a:extLst>
              <a:ext uri="{FF2B5EF4-FFF2-40B4-BE49-F238E27FC236}">
                <a16:creationId xmlns:a16="http://schemas.microsoft.com/office/drawing/2014/main" id="{5C5D4A6F-1953-9CE5-844A-B9A78514DE01}"/>
              </a:ext>
            </a:extLst>
          </p:cNvPr>
          <p:cNvGrpSpPr/>
          <p:nvPr/>
        </p:nvGrpSpPr>
        <p:grpSpPr>
          <a:xfrm>
            <a:off x="361057" y="6651338"/>
            <a:ext cx="2077700" cy="910802"/>
            <a:chOff x="0" y="-47625"/>
            <a:chExt cx="802810" cy="325081"/>
          </a:xfrm>
        </p:grpSpPr>
        <p:sp>
          <p:nvSpPr>
            <p:cNvPr id="32" name="Google Shape;298;p25">
              <a:extLst>
                <a:ext uri="{FF2B5EF4-FFF2-40B4-BE49-F238E27FC236}">
                  <a16:creationId xmlns:a16="http://schemas.microsoft.com/office/drawing/2014/main" id="{3C5ACDE6-48BA-EBFE-1C81-D86352C753CE}"/>
                </a:ext>
              </a:extLst>
            </p:cNvPr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D7F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9;p25">
              <a:extLst>
                <a:ext uri="{FF2B5EF4-FFF2-40B4-BE49-F238E27FC236}">
                  <a16:creationId xmlns:a16="http://schemas.microsoft.com/office/drawing/2014/main" id="{929F046C-15EE-3C11-AA8A-687315707406}"/>
                </a:ext>
              </a:extLst>
            </p:cNvPr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10;p25">
            <a:extLst>
              <a:ext uri="{FF2B5EF4-FFF2-40B4-BE49-F238E27FC236}">
                <a16:creationId xmlns:a16="http://schemas.microsoft.com/office/drawing/2014/main" id="{2DA00DA0-FDB3-7C56-B05E-2D25AFF0142A}"/>
              </a:ext>
            </a:extLst>
          </p:cNvPr>
          <p:cNvSpPr txBox="1"/>
          <p:nvPr/>
        </p:nvSpPr>
        <p:spPr>
          <a:xfrm>
            <a:off x="763742" y="6802323"/>
            <a:ext cx="1272470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</a:rPr>
              <a:t>Ease-in</a:t>
            </a:r>
          </a:p>
        </p:txBody>
      </p:sp>
      <p:sp>
        <p:nvSpPr>
          <p:cNvPr id="35" name="Google Shape;355;p28">
            <a:extLst>
              <a:ext uri="{FF2B5EF4-FFF2-40B4-BE49-F238E27FC236}">
                <a16:creationId xmlns:a16="http://schemas.microsoft.com/office/drawing/2014/main" id="{9FB3C52A-E8DB-CC8F-7961-765FE3B41724}"/>
              </a:ext>
            </a:extLst>
          </p:cNvPr>
          <p:cNvSpPr txBox="1"/>
          <p:nvPr/>
        </p:nvSpPr>
        <p:spPr>
          <a:xfrm>
            <a:off x="2880509" y="6801467"/>
            <a:ext cx="62646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Specifies an animation with a slow start.</a:t>
            </a:r>
          </a:p>
        </p:txBody>
      </p:sp>
      <p:grpSp>
        <p:nvGrpSpPr>
          <p:cNvPr id="36" name="Google Shape;297;p25">
            <a:extLst>
              <a:ext uri="{FF2B5EF4-FFF2-40B4-BE49-F238E27FC236}">
                <a16:creationId xmlns:a16="http://schemas.microsoft.com/office/drawing/2014/main" id="{60ACA8C3-13E4-E6BD-9758-E38C1D99CF3E}"/>
              </a:ext>
            </a:extLst>
          </p:cNvPr>
          <p:cNvGrpSpPr/>
          <p:nvPr/>
        </p:nvGrpSpPr>
        <p:grpSpPr>
          <a:xfrm>
            <a:off x="361057" y="7923734"/>
            <a:ext cx="2077700" cy="910802"/>
            <a:chOff x="0" y="-47625"/>
            <a:chExt cx="802810" cy="325081"/>
          </a:xfrm>
        </p:grpSpPr>
        <p:sp>
          <p:nvSpPr>
            <p:cNvPr id="37" name="Google Shape;298;p25">
              <a:extLst>
                <a:ext uri="{FF2B5EF4-FFF2-40B4-BE49-F238E27FC236}">
                  <a16:creationId xmlns:a16="http://schemas.microsoft.com/office/drawing/2014/main" id="{EBE5AE72-57AF-2AC4-BAC6-1385AF8AA99A}"/>
                </a:ext>
              </a:extLst>
            </p:cNvPr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D7F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99;p25">
              <a:extLst>
                <a:ext uri="{FF2B5EF4-FFF2-40B4-BE49-F238E27FC236}">
                  <a16:creationId xmlns:a16="http://schemas.microsoft.com/office/drawing/2014/main" id="{676C4972-398C-2CB6-C638-1F41D92FCAD2}"/>
                </a:ext>
              </a:extLst>
            </p:cNvPr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" name="Google Shape;310;p25">
            <a:extLst>
              <a:ext uri="{FF2B5EF4-FFF2-40B4-BE49-F238E27FC236}">
                <a16:creationId xmlns:a16="http://schemas.microsoft.com/office/drawing/2014/main" id="{B997DDAA-C9D8-8BDE-E7CE-AEB655D006AD}"/>
              </a:ext>
            </a:extLst>
          </p:cNvPr>
          <p:cNvSpPr txBox="1"/>
          <p:nvPr/>
        </p:nvSpPr>
        <p:spPr>
          <a:xfrm>
            <a:off x="591214" y="8139417"/>
            <a:ext cx="1444998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</a:rPr>
              <a:t>Ease-out</a:t>
            </a:r>
          </a:p>
        </p:txBody>
      </p:sp>
      <p:sp>
        <p:nvSpPr>
          <p:cNvPr id="40" name="Google Shape;355;p28">
            <a:extLst>
              <a:ext uri="{FF2B5EF4-FFF2-40B4-BE49-F238E27FC236}">
                <a16:creationId xmlns:a16="http://schemas.microsoft.com/office/drawing/2014/main" id="{C7D93AE8-2B0B-3DC7-CCCC-D016771095CF}"/>
              </a:ext>
            </a:extLst>
          </p:cNvPr>
          <p:cNvSpPr txBox="1"/>
          <p:nvPr/>
        </p:nvSpPr>
        <p:spPr>
          <a:xfrm>
            <a:off x="2880509" y="8160127"/>
            <a:ext cx="62646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Specifies an animation with a slow end.</a:t>
            </a:r>
          </a:p>
        </p:txBody>
      </p:sp>
      <p:grpSp>
        <p:nvGrpSpPr>
          <p:cNvPr id="41" name="Google Shape;297;p25">
            <a:extLst>
              <a:ext uri="{FF2B5EF4-FFF2-40B4-BE49-F238E27FC236}">
                <a16:creationId xmlns:a16="http://schemas.microsoft.com/office/drawing/2014/main" id="{4DEC2309-CDEE-6CE0-8A67-C7D346239FB0}"/>
              </a:ext>
            </a:extLst>
          </p:cNvPr>
          <p:cNvGrpSpPr/>
          <p:nvPr/>
        </p:nvGrpSpPr>
        <p:grpSpPr>
          <a:xfrm>
            <a:off x="361057" y="9066734"/>
            <a:ext cx="2077700" cy="910802"/>
            <a:chOff x="0" y="-47625"/>
            <a:chExt cx="802810" cy="325081"/>
          </a:xfrm>
        </p:grpSpPr>
        <p:sp>
          <p:nvSpPr>
            <p:cNvPr id="42" name="Google Shape;298;p25">
              <a:extLst>
                <a:ext uri="{FF2B5EF4-FFF2-40B4-BE49-F238E27FC236}">
                  <a16:creationId xmlns:a16="http://schemas.microsoft.com/office/drawing/2014/main" id="{98C36571-36D3-B939-8B87-3D01FDC5A855}"/>
                </a:ext>
              </a:extLst>
            </p:cNvPr>
            <p:cNvSpPr/>
            <p:nvPr/>
          </p:nvSpPr>
          <p:spPr>
            <a:xfrm>
              <a:off x="0" y="0"/>
              <a:ext cx="802810" cy="277456"/>
            </a:xfrm>
            <a:custGeom>
              <a:avLst/>
              <a:gdLst/>
              <a:ahLst/>
              <a:cxnLst/>
              <a:rect l="l" t="t" r="r" b="b"/>
              <a:pathLst>
                <a:path w="802810" h="277456" extrusionOk="0">
                  <a:moveTo>
                    <a:pt x="35558" y="0"/>
                  </a:moveTo>
                  <a:lnTo>
                    <a:pt x="767252" y="0"/>
                  </a:lnTo>
                  <a:cubicBezTo>
                    <a:pt x="776683" y="0"/>
                    <a:pt x="785727" y="3746"/>
                    <a:pt x="792395" y="10415"/>
                  </a:cubicBezTo>
                  <a:cubicBezTo>
                    <a:pt x="799064" y="17083"/>
                    <a:pt x="802810" y="26127"/>
                    <a:pt x="802810" y="35558"/>
                  </a:cubicBezTo>
                  <a:lnTo>
                    <a:pt x="802810" y="241898"/>
                  </a:lnTo>
                  <a:cubicBezTo>
                    <a:pt x="802810" y="261536"/>
                    <a:pt x="786890" y="277456"/>
                    <a:pt x="767252" y="277456"/>
                  </a:cubicBezTo>
                  <a:lnTo>
                    <a:pt x="35558" y="277456"/>
                  </a:lnTo>
                  <a:cubicBezTo>
                    <a:pt x="26127" y="277456"/>
                    <a:pt x="17083" y="273710"/>
                    <a:pt x="10415" y="267041"/>
                  </a:cubicBezTo>
                  <a:cubicBezTo>
                    <a:pt x="3746" y="260373"/>
                    <a:pt x="0" y="251329"/>
                    <a:pt x="0" y="241898"/>
                  </a:cubicBezTo>
                  <a:lnTo>
                    <a:pt x="0" y="35558"/>
                  </a:lnTo>
                  <a:cubicBezTo>
                    <a:pt x="0" y="26127"/>
                    <a:pt x="3746" y="17083"/>
                    <a:pt x="10415" y="10415"/>
                  </a:cubicBezTo>
                  <a:cubicBezTo>
                    <a:pt x="17083" y="3746"/>
                    <a:pt x="26127" y="0"/>
                    <a:pt x="35558" y="0"/>
                  </a:cubicBezTo>
                  <a:close/>
                </a:path>
              </a:pathLst>
            </a:custGeom>
            <a:solidFill>
              <a:srgbClr val="305BCE"/>
            </a:solidFill>
            <a:ln w="38100" cap="sq" cmpd="sng">
              <a:solidFill>
                <a:srgbClr val="FFD7F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9;p25">
              <a:extLst>
                <a:ext uri="{FF2B5EF4-FFF2-40B4-BE49-F238E27FC236}">
                  <a16:creationId xmlns:a16="http://schemas.microsoft.com/office/drawing/2014/main" id="{2523E379-7584-1D02-936C-11B091590880}"/>
                </a:ext>
              </a:extLst>
            </p:cNvPr>
            <p:cNvSpPr txBox="1"/>
            <p:nvPr/>
          </p:nvSpPr>
          <p:spPr>
            <a:xfrm>
              <a:off x="0" y="-47625"/>
              <a:ext cx="802810" cy="325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310;p25">
            <a:extLst>
              <a:ext uri="{FF2B5EF4-FFF2-40B4-BE49-F238E27FC236}">
                <a16:creationId xmlns:a16="http://schemas.microsoft.com/office/drawing/2014/main" id="{C5A5B173-CC49-CF7F-9AF5-14A0283F0077}"/>
              </a:ext>
            </a:extLst>
          </p:cNvPr>
          <p:cNvSpPr txBox="1"/>
          <p:nvPr/>
        </p:nvSpPr>
        <p:spPr>
          <a:xfrm>
            <a:off x="353988" y="9303983"/>
            <a:ext cx="2070413" cy="605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>
              <a:lnSpc>
                <a:spcPct val="143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FFFFF"/>
                </a:solidFill>
                <a:latin typeface="Lato"/>
                <a:ea typeface="Lato"/>
                <a:cs typeface="Lato"/>
              </a:rPr>
              <a:t>Ease-in-out</a:t>
            </a:r>
          </a:p>
        </p:txBody>
      </p:sp>
      <p:sp>
        <p:nvSpPr>
          <p:cNvPr id="45" name="Google Shape;355;p28">
            <a:extLst>
              <a:ext uri="{FF2B5EF4-FFF2-40B4-BE49-F238E27FC236}">
                <a16:creationId xmlns:a16="http://schemas.microsoft.com/office/drawing/2014/main" id="{AECDAA67-BEEA-9915-52AC-874CE84F6989}"/>
              </a:ext>
            </a:extLst>
          </p:cNvPr>
          <p:cNvSpPr txBox="1"/>
          <p:nvPr/>
        </p:nvSpPr>
        <p:spPr>
          <a:xfrm>
            <a:off x="2880509" y="9303127"/>
            <a:ext cx="6264600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sz="2200">
                <a:solidFill>
                  <a:srgbClr val="FFFFFF"/>
                </a:solidFill>
                <a:latin typeface="Lato"/>
                <a:ea typeface="Lato"/>
                <a:cs typeface="Lato"/>
              </a:rPr>
              <a:t>Specifies an animation with a slow start and end.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-3190981" y="-181860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8"/>
                </a:lnTo>
                <a:lnTo>
                  <a:pt x="0" y="603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8" name="Google Shape;148;p18"/>
          <p:cNvSpPr/>
          <p:nvPr/>
        </p:nvSpPr>
        <p:spPr>
          <a:xfrm rot="5400000">
            <a:off x="-3868978" y="7052975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7"/>
                </a:lnTo>
                <a:lnTo>
                  <a:pt x="0" y="60303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18"/>
          <p:cNvSpPr/>
          <p:nvPr/>
        </p:nvSpPr>
        <p:spPr>
          <a:xfrm>
            <a:off x="3384300" y="2348295"/>
            <a:ext cx="11546846" cy="7944834"/>
          </a:xfrm>
          <a:custGeom>
            <a:avLst/>
            <a:gdLst/>
            <a:ahLst/>
            <a:cxnLst/>
            <a:rect l="l" t="t" r="r" b="b"/>
            <a:pathLst>
              <a:path w="9778432" h="7396051" extrusionOk="0">
                <a:moveTo>
                  <a:pt x="0" y="0"/>
                </a:moveTo>
                <a:lnTo>
                  <a:pt x="9778433" y="0"/>
                </a:lnTo>
                <a:lnTo>
                  <a:pt x="9778433" y="7396050"/>
                </a:lnTo>
                <a:lnTo>
                  <a:pt x="0" y="7396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0" name="Google Shape;150;p18"/>
          <p:cNvSpPr/>
          <p:nvPr/>
        </p:nvSpPr>
        <p:spPr>
          <a:xfrm>
            <a:off x="16773352" y="-181860"/>
            <a:ext cx="8439362" cy="6030308"/>
          </a:xfrm>
          <a:custGeom>
            <a:avLst/>
            <a:gdLst/>
            <a:ahLst/>
            <a:cxnLst/>
            <a:rect l="l" t="t" r="r" b="b"/>
            <a:pathLst>
              <a:path w="8439362" h="6030308" extrusionOk="0">
                <a:moveTo>
                  <a:pt x="0" y="0"/>
                </a:moveTo>
                <a:lnTo>
                  <a:pt x="8439362" y="0"/>
                </a:lnTo>
                <a:lnTo>
                  <a:pt x="8439362" y="6030308"/>
                </a:lnTo>
                <a:lnTo>
                  <a:pt x="0" y="60303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1" name="Google Shape;151;p18"/>
          <p:cNvSpPr txBox="1"/>
          <p:nvPr/>
        </p:nvSpPr>
        <p:spPr>
          <a:xfrm>
            <a:off x="3365857" y="312759"/>
            <a:ext cx="11556286" cy="159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700" dirty="0">
                <a:solidFill>
                  <a:srgbClr val="FFCA04"/>
                </a:solidFill>
                <a:latin typeface="Paytone One"/>
                <a:sym typeface="Paytone One"/>
              </a:rPr>
              <a:t>Shorthand</a:t>
            </a:r>
            <a:endParaRPr dirty="0"/>
          </a:p>
        </p:txBody>
      </p:sp>
      <p:sp>
        <p:nvSpPr>
          <p:cNvPr id="157" name="Google Shape;157;p18"/>
          <p:cNvSpPr txBox="1"/>
          <p:nvPr/>
        </p:nvSpPr>
        <p:spPr>
          <a:xfrm>
            <a:off x="5598256" y="2983555"/>
            <a:ext cx="7095297" cy="433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3200" b="1" dirty="0">
                <a:latin typeface="Lato"/>
                <a:ea typeface="Lato"/>
                <a:cs typeface="Lato"/>
                <a:sym typeface="Lato"/>
              </a:rPr>
              <a:t>div {</a:t>
            </a:r>
            <a:br>
              <a:rPr lang="en-US" sz="3200" b="1" dirty="0">
                <a:latin typeface="Lato"/>
                <a:ea typeface="Lato"/>
                <a:cs typeface="Lato"/>
              </a:rPr>
            </a:br>
            <a:r>
              <a:rPr lang="en-US" sz="3200" b="1" dirty="0">
                <a:latin typeface="Lato"/>
                <a:ea typeface="Lato"/>
                <a:cs typeface="Lato"/>
                <a:sym typeface="Lato"/>
              </a:rPr>
              <a:t> animation-name: example;</a:t>
            </a:r>
            <a:endParaRPr lang="en-US" sz="3200" b="1" dirty="0">
              <a:latin typeface="Lato"/>
              <a:ea typeface="Lato"/>
              <a:cs typeface="Lato"/>
            </a:endParaRPr>
          </a:p>
          <a:p>
            <a:pPr lvl="1">
              <a:lnSpc>
                <a:spcPct val="110000"/>
              </a:lnSpc>
            </a:pPr>
            <a:r>
              <a:rPr lang="en-US" sz="3200" b="1" dirty="0">
                <a:latin typeface="Lato"/>
                <a:ea typeface="Lato"/>
                <a:cs typeface="Lato"/>
              </a:rPr>
              <a:t> animation-duration: 5s;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latin typeface="Lato"/>
                <a:ea typeface="Lato"/>
                <a:cs typeface="Lato"/>
              </a:rPr>
              <a:t> animation-timing-function: linear;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latin typeface="Lato"/>
                <a:ea typeface="Lato"/>
                <a:cs typeface="Lato"/>
              </a:rPr>
              <a:t> animation-delay: 2s;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latin typeface="Lato"/>
                <a:ea typeface="Lato"/>
                <a:cs typeface="Lato"/>
              </a:rPr>
              <a:t> animation-iteration-count: infinite;</a:t>
            </a:r>
          </a:p>
          <a:p>
            <a:pPr lvl="1">
              <a:lnSpc>
                <a:spcPct val="110000"/>
              </a:lnSpc>
            </a:pPr>
            <a:r>
              <a:rPr lang="en-US" sz="3200" b="1" dirty="0">
                <a:latin typeface="Lato"/>
                <a:ea typeface="Lato"/>
                <a:cs typeface="Lato"/>
              </a:rPr>
              <a:t> animation-direction: alternate;</a:t>
            </a:r>
          </a:p>
          <a:p>
            <a:pPr marL="0" marR="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Lato"/>
                <a:ea typeface="Lato"/>
                <a:cs typeface="Lato"/>
                <a:sym typeface="Lato"/>
              </a:rPr>
              <a:t>}</a:t>
            </a:r>
            <a:endParaRPr lang="en-US" sz="3200" b="1" dirty="0">
              <a:latin typeface="Lato"/>
              <a:ea typeface="Lato"/>
              <a:cs typeface="Lato"/>
            </a:endParaRPr>
          </a:p>
        </p:txBody>
      </p:sp>
      <p:sp>
        <p:nvSpPr>
          <p:cNvPr id="2" name="Google Shape;157;p18">
            <a:extLst>
              <a:ext uri="{FF2B5EF4-FFF2-40B4-BE49-F238E27FC236}">
                <a16:creationId xmlns:a16="http://schemas.microsoft.com/office/drawing/2014/main" id="{F57FECDA-2C71-7BBA-58F5-FB41F6339EF7}"/>
              </a:ext>
            </a:extLst>
          </p:cNvPr>
          <p:cNvSpPr txBox="1"/>
          <p:nvPr/>
        </p:nvSpPr>
        <p:spPr>
          <a:xfrm>
            <a:off x="4002368" y="8310365"/>
            <a:ext cx="10718390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10000"/>
              </a:lnSpc>
            </a:pPr>
            <a:r>
              <a:rPr lang="en-US" sz="2400" b="1" dirty="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-US" sz="3200" b="1" dirty="0">
                <a:latin typeface="Lato"/>
                <a:ea typeface="Lato"/>
                <a:cs typeface="Lato"/>
                <a:sym typeface="Lato"/>
              </a:rPr>
              <a:t>iv { animation: example</a:t>
            </a:r>
            <a:r>
              <a:rPr lang="en-US" sz="3200" b="1" dirty="0">
                <a:latin typeface="Lato"/>
                <a:ea typeface="Lato"/>
                <a:cs typeface="Lato"/>
              </a:rPr>
              <a:t>, 5s, linear, 2s, infinite, alternate; }</a:t>
            </a:r>
          </a:p>
        </p:txBody>
      </p:sp>
    </p:spTree>
    <p:extLst>
      <p:ext uri="{BB962C8B-B14F-4D97-AF65-F5344CB8AC3E}">
        <p14:creationId xmlns:p14="http://schemas.microsoft.com/office/powerpoint/2010/main" val="114887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A8F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3"/>
          <p:cNvSpPr/>
          <p:nvPr/>
        </p:nvSpPr>
        <p:spPr>
          <a:xfrm>
            <a:off x="14023143" y="-876640"/>
            <a:ext cx="5071856" cy="5071856"/>
          </a:xfrm>
          <a:custGeom>
            <a:avLst/>
            <a:gdLst/>
            <a:ahLst/>
            <a:cxnLst/>
            <a:rect l="l" t="t" r="r" b="b"/>
            <a:pathLst>
              <a:path w="5071856" h="5071856" extrusionOk="0">
                <a:moveTo>
                  <a:pt x="0" y="0"/>
                </a:moveTo>
                <a:lnTo>
                  <a:pt x="5071857" y="0"/>
                </a:lnTo>
                <a:lnTo>
                  <a:pt x="5071857" y="5071856"/>
                </a:lnTo>
                <a:lnTo>
                  <a:pt x="0" y="50718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21" name="Google Shape;42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839" y="862500"/>
            <a:ext cx="13837235" cy="85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3"/>
          <p:cNvSpPr txBox="1"/>
          <p:nvPr/>
        </p:nvSpPr>
        <p:spPr>
          <a:xfrm rot="-5400000">
            <a:off x="-1592406" y="3892593"/>
            <a:ext cx="6642331" cy="160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65" b="0" i="0" u="none" strike="noStrike" cap="none">
                <a:solidFill>
                  <a:srgbClr val="FFCA04"/>
                </a:solidFill>
                <a:latin typeface="Paytone One"/>
                <a:ea typeface="Paytone One"/>
                <a:cs typeface="Paytone One"/>
                <a:sym typeface="Paytone One"/>
              </a:rPr>
              <a:t>CREDITS</a:t>
            </a:r>
            <a:endParaRPr/>
          </a:p>
        </p:txBody>
      </p:sp>
      <p:sp>
        <p:nvSpPr>
          <p:cNvPr id="423" name="Google Shape;423;p33"/>
          <p:cNvSpPr txBox="1"/>
          <p:nvPr/>
        </p:nvSpPr>
        <p:spPr>
          <a:xfrm>
            <a:off x="6179416" y="3792125"/>
            <a:ext cx="6922500" cy="9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84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24" name="Google Shape;424;p33"/>
          <p:cNvSpPr txBox="1"/>
          <p:nvPr/>
        </p:nvSpPr>
        <p:spPr>
          <a:xfrm>
            <a:off x="5686079" y="5616678"/>
            <a:ext cx="4291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6" b="0" i="0" u="none" strike="noStrike" cap="non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SLIDESCARNIVAL</a:t>
            </a:r>
            <a:endParaRPr/>
          </a:p>
        </p:txBody>
      </p:sp>
      <p:sp>
        <p:nvSpPr>
          <p:cNvPr id="425" name="Google Shape;425;p33"/>
          <p:cNvSpPr txBox="1"/>
          <p:nvPr/>
        </p:nvSpPr>
        <p:spPr>
          <a:xfrm>
            <a:off x="5686079" y="6594616"/>
            <a:ext cx="42912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6" b="0" i="0" u="none" strike="noStrike" cap="none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PEXELS</a:t>
            </a:r>
            <a:endParaRPr/>
          </a:p>
        </p:txBody>
      </p:sp>
      <p:sp>
        <p:nvSpPr>
          <p:cNvPr id="426" name="Google Shape;426;p33"/>
          <p:cNvSpPr txBox="1"/>
          <p:nvPr/>
        </p:nvSpPr>
        <p:spPr>
          <a:xfrm>
            <a:off x="9904224" y="5694146"/>
            <a:ext cx="4525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13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presentation template</a:t>
            </a:r>
            <a:endParaRPr/>
          </a:p>
        </p:txBody>
      </p:sp>
      <p:sp>
        <p:nvSpPr>
          <p:cNvPr id="427" name="Google Shape;427;p33"/>
          <p:cNvSpPr txBox="1"/>
          <p:nvPr/>
        </p:nvSpPr>
        <p:spPr>
          <a:xfrm>
            <a:off x="9904224" y="6672084"/>
            <a:ext cx="4525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13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the photos</a:t>
            </a:r>
            <a:endParaRPr/>
          </a:p>
        </p:txBody>
      </p:sp>
      <p:pic>
        <p:nvPicPr>
          <p:cNvPr id="428" name="Google Shape;4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938" y="2632849"/>
            <a:ext cx="3841451" cy="9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75CCFAAE7904FB7754F183D3420E1" ma:contentTypeVersion="4" ma:contentTypeDescription="Create a new document." ma:contentTypeScope="" ma:versionID="86e32578c5e44a4cf4ed0348947b113c">
  <xsd:schema xmlns:xsd="http://www.w3.org/2001/XMLSchema" xmlns:xs="http://www.w3.org/2001/XMLSchema" xmlns:p="http://schemas.microsoft.com/office/2006/metadata/properties" xmlns:ns3="cd7f11dc-63cc-4e3d-9feb-dcce23490bf0" targetNamespace="http://schemas.microsoft.com/office/2006/metadata/properties" ma:root="true" ma:fieldsID="7066885086a1424af6bb660139cfe170" ns3:_="">
    <xsd:import namespace="cd7f11dc-63cc-4e3d-9feb-dcce23490bf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f11dc-63cc-4e3d-9feb-dcce23490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2C1997-9A64-49D8-AD3D-E4D5763968E0}">
  <ds:schemaRefs>
    <ds:schemaRef ds:uri="cd7f11dc-63cc-4e3d-9feb-dcce23490bf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36F1703-195B-4D27-A3C0-27677AC052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387314-BCF1-4037-8CF4-F627CBEE1772}">
  <ds:schemaRefs>
    <ds:schemaRef ds:uri="cd7f11dc-63cc-4e3d-9feb-dcce23490bf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285d438-dbba-4a4c-941c-593ba422deac}" enabled="0" method="" siteId="{e285d438-dbba-4a4c-941c-593ba422de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7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86</cp:revision>
  <dcterms:modified xsi:type="dcterms:W3CDTF">2024-04-05T14:30:42Z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0x010100B5375CCFAAE7904FB7754F183D3420E1</vt:lpwstr>
  </property>
</Properties>
</file>