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78" r:id="rId2"/>
    <p:sldId id="277" r:id="rId3"/>
    <p:sldId id="261" r:id="rId4"/>
    <p:sldId id="283" r:id="rId5"/>
    <p:sldId id="258" r:id="rId6"/>
    <p:sldId id="257" r:id="rId7"/>
    <p:sldId id="281" r:id="rId8"/>
    <p:sldId id="282" r:id="rId9"/>
    <p:sldId id="285" r:id="rId10"/>
    <p:sldId id="288" r:id="rId11"/>
    <p:sldId id="276" r:id="rId12"/>
    <p:sldId id="266" r:id="rId13"/>
    <p:sldId id="286" r:id="rId14"/>
    <p:sldId id="265" r:id="rId15"/>
    <p:sldId id="273" r:id="rId16"/>
    <p:sldId id="259" r:id="rId17"/>
    <p:sldId id="267" r:id="rId18"/>
    <p:sldId id="275" r:id="rId19"/>
    <p:sldId id="284" r:id="rId20"/>
    <p:sldId id="289" r:id="rId21"/>
    <p:sldId id="268" r:id="rId2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A2A2"/>
    <a:srgbClr val="00FFFF"/>
    <a:srgbClr val="BDD7EE"/>
    <a:srgbClr val="C80096"/>
    <a:srgbClr val="D1D1D1"/>
    <a:srgbClr val="575757"/>
    <a:srgbClr val="32323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80" autoAdjust="0"/>
    <p:restoredTop sz="94660"/>
  </p:normalViewPr>
  <p:slideViewPr>
    <p:cSldViewPr snapToGrid="0">
      <p:cViewPr>
        <p:scale>
          <a:sx n="75" d="100"/>
          <a:sy n="75" d="100"/>
        </p:scale>
        <p:origin x="888" y="654"/>
      </p:cViewPr>
      <p:guideLst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FE2DBF86-8EBB-4516-B5D4-C210866FD5F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A6269B23-0176-49FF-A16F-A0471D3E6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41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2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9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6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0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0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0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2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9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9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9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E1EBD-641E-4417-9C7B-ED604B20089C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QJW6qnfhC7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8534C-4CD8-4446-AB2F-4383602D5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0611" y="1156447"/>
            <a:ext cx="4321347" cy="1694329"/>
          </a:xfrm>
        </p:spPr>
        <p:txBody>
          <a:bodyPr>
            <a:normAutofit fontScale="90000"/>
          </a:bodyPr>
          <a:lstStyle/>
          <a:p>
            <a:pPr algn="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b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i="1" spc="1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</a:t>
            </a:r>
            <a:br>
              <a:rPr lang="en-US" sz="2200" b="1" i="1" spc="1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i="1" spc="1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real chapter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02CBBE-8937-4C40-A974-AF64ECEBEC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0023" y="373533"/>
            <a:ext cx="5441935" cy="934103"/>
          </a:xfrm>
        </p:spPr>
        <p:txBody>
          <a:bodyPr>
            <a:normAutofit/>
          </a:bodyPr>
          <a:lstStyle/>
          <a:p>
            <a:pPr algn="r"/>
            <a:r>
              <a:rPr lang="en-US" sz="4000" dirty="0"/>
              <a:t>Processing Programming</a:t>
            </a:r>
          </a:p>
        </p:txBody>
      </p:sp>
    </p:spTree>
    <p:extLst>
      <p:ext uri="{BB962C8B-B14F-4D97-AF65-F5344CB8AC3E}">
        <p14:creationId xmlns:p14="http://schemas.microsoft.com/office/powerpoint/2010/main" val="189321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D46AC35-5BB1-4F27-BA79-8C120338650A}"/>
              </a:ext>
            </a:extLst>
          </p:cNvPr>
          <p:cNvSpPr txBox="1"/>
          <p:nvPr/>
        </p:nvSpPr>
        <p:spPr>
          <a:xfrm>
            <a:off x="466725" y="521661"/>
            <a:ext cx="781922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Line(x, y, x, y);</a:t>
            </a:r>
            <a:b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line(20, 20, 180, 20);</a:t>
            </a:r>
          </a:p>
          <a:p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Point(x, y)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stokeWeight(5);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point(50, 50); </a:t>
            </a:r>
          </a:p>
          <a:p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point(0, 80); </a:t>
            </a:r>
          </a:p>
          <a:p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y, width, height); </a:t>
            </a:r>
          </a:p>
          <a:p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(100, 100, 100, 100); </a:t>
            </a:r>
          </a:p>
          <a:p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Same as rectangle but from the center</a:t>
            </a:r>
          </a:p>
          <a:p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ellipse(30, 90, 50, 50);</a:t>
            </a:r>
          </a:p>
        </p:txBody>
      </p:sp>
    </p:spTree>
    <p:extLst>
      <p:ext uri="{BB962C8B-B14F-4D97-AF65-F5344CB8AC3E}">
        <p14:creationId xmlns:p14="http://schemas.microsoft.com/office/powerpoint/2010/main" val="680152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7198615" cy="4033138"/>
          </a:xfrm>
        </p:spPr>
        <p:txBody>
          <a:bodyPr>
            <a:normAutofit/>
          </a:bodyPr>
          <a:lstStyle/>
          <a:p>
            <a:r>
              <a:rPr lang="en-US" b="1" dirty="0"/>
              <a:t>TRY IT: </a:t>
            </a:r>
            <a:br>
              <a:rPr lang="en-US" b="1" dirty="0"/>
            </a:br>
            <a:br>
              <a:rPr lang="en-US" b="1" dirty="0"/>
            </a:br>
            <a:r>
              <a:rPr lang="en-US" sz="3600" b="1" dirty="0"/>
              <a:t>Let's input your shapes from the graph paper!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23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5675"/>
          </a:xfrm>
        </p:spPr>
        <p:txBody>
          <a:bodyPr/>
          <a:lstStyle/>
          <a:p>
            <a:r>
              <a:rPr lang="en-US" b="1" dirty="0"/>
              <a:t>Color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165" y="1261534"/>
            <a:ext cx="83142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Using grayscale colors: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Color is defined with numbers ranging from 0-255.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Based on binary numbers of only 0 &amp; 1; 8 bits in each byte.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Thus 2^8 is 256, meaning there are 256 combinations of 0’s and 1’s to represent black to white.  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252E520-E96F-4173-B8C7-C9706B815846}"/>
              </a:ext>
            </a:extLst>
          </p:cNvPr>
          <p:cNvGrpSpPr/>
          <p:nvPr/>
        </p:nvGrpSpPr>
        <p:grpSpPr>
          <a:xfrm>
            <a:off x="1477115" y="3162118"/>
            <a:ext cx="4798922" cy="1236934"/>
            <a:chOff x="1875147" y="4093053"/>
            <a:chExt cx="4798922" cy="1236934"/>
          </a:xfrm>
        </p:grpSpPr>
        <p:sp>
          <p:nvSpPr>
            <p:cNvPr id="6" name="TextBox 5"/>
            <p:cNvSpPr txBox="1"/>
            <p:nvPr/>
          </p:nvSpPr>
          <p:spPr>
            <a:xfrm>
              <a:off x="1875147" y="4960655"/>
              <a:ext cx="4798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87338" algn="l"/>
                  <a:tab pos="1033463" algn="l"/>
                  <a:tab pos="1770063" algn="l"/>
                  <a:tab pos="2455863" algn="l"/>
                  <a:tab pos="3200400" algn="l"/>
                  <a:tab pos="4114800" algn="l"/>
                </a:tabLst>
              </a:pPr>
              <a:r>
                <a:rPr lang="en-US" dirty="0"/>
                <a:t>	0	50	87	162	209	255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875147" y="4093053"/>
              <a:ext cx="4613330" cy="867602"/>
              <a:chOff x="2390494" y="1917935"/>
              <a:chExt cx="6151106" cy="86760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390494" y="1917935"/>
                <a:ext cx="958244" cy="867598"/>
              </a:xfrm>
              <a:prstGeom prst="rect">
                <a:avLst/>
              </a:prstGeom>
              <a:solidFill>
                <a:srgbClr val="000000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429066" y="1917939"/>
                <a:ext cx="958244" cy="867598"/>
              </a:xfrm>
              <a:prstGeom prst="rect">
                <a:avLst/>
              </a:prstGeom>
              <a:solidFill>
                <a:srgbClr val="323232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467638" y="1917935"/>
                <a:ext cx="958244" cy="867598"/>
              </a:xfrm>
              <a:prstGeom prst="rect">
                <a:avLst/>
              </a:prstGeom>
              <a:solidFill>
                <a:srgbClr val="575757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506210" y="1917935"/>
                <a:ext cx="958244" cy="867598"/>
              </a:xfrm>
              <a:prstGeom prst="rect">
                <a:avLst/>
              </a:prstGeom>
              <a:solidFill>
                <a:srgbClr val="A2A2A2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544782" y="1917935"/>
                <a:ext cx="958244" cy="867598"/>
              </a:xfrm>
              <a:prstGeom prst="rect">
                <a:avLst/>
              </a:prstGeom>
              <a:solidFill>
                <a:srgbClr val="D1D1D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7583356" y="1917936"/>
                <a:ext cx="958244" cy="867598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172D672-322E-47BD-A7E3-53E698458DCD}"/>
              </a:ext>
            </a:extLst>
          </p:cNvPr>
          <p:cNvSpPr txBox="1"/>
          <p:nvPr/>
        </p:nvSpPr>
        <p:spPr>
          <a:xfrm>
            <a:off x="589412" y="4736614"/>
            <a:ext cx="7925937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In Processing, you can apply color as: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70C0"/>
                </a:solidFill>
              </a:rPr>
              <a:t>fill()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70C0"/>
                </a:solidFill>
              </a:rPr>
              <a:t>stroke()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70C0"/>
                </a:solidFill>
              </a:rPr>
              <a:t>background()  </a:t>
            </a:r>
          </a:p>
        </p:txBody>
      </p:sp>
    </p:spTree>
    <p:extLst>
      <p:ext uri="{BB962C8B-B14F-4D97-AF65-F5344CB8AC3E}">
        <p14:creationId xmlns:p14="http://schemas.microsoft.com/office/powerpoint/2010/main" val="2099383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246409" cy="140908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TRY IT: </a:t>
            </a:r>
            <a:br>
              <a:rPr lang="en-US" b="1" dirty="0"/>
            </a:br>
            <a:r>
              <a:rPr lang="en-US" sz="3100" b="1" dirty="0"/>
              <a:t>Create these rectangles in grayscale colors</a:t>
            </a:r>
            <a:endParaRPr lang="en-US" sz="3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4F417C-4D18-4BA6-9D03-FE3EE826682B}"/>
              </a:ext>
            </a:extLst>
          </p:cNvPr>
          <p:cNvSpPr txBox="1"/>
          <p:nvPr/>
        </p:nvSpPr>
        <p:spPr>
          <a:xfrm>
            <a:off x="628648" y="2087967"/>
            <a:ext cx="80789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87338" algn="l"/>
                <a:tab pos="1033463" algn="l"/>
                <a:tab pos="1770063" algn="l"/>
                <a:tab pos="2455863" algn="l"/>
                <a:tab pos="3200400" algn="l"/>
                <a:tab pos="4114800" algn="l"/>
              </a:tabLst>
            </a:pPr>
            <a:r>
              <a:rPr lang="en-US" sz="2800" dirty="0"/>
              <a:t>Set screen size to 300. Then try to guess what the instructions would be for the following screenshot.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38D03B-E826-4451-827C-FD97C6584D38}"/>
              </a:ext>
            </a:extLst>
          </p:cNvPr>
          <p:cNvSpPr txBox="1"/>
          <p:nvPr/>
        </p:nvSpPr>
        <p:spPr>
          <a:xfrm>
            <a:off x="3958934" y="3429000"/>
            <a:ext cx="336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Textbook Exercise 1-4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8766CB-977E-0C4B-F744-2EB3CBBD5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721" y="3330574"/>
            <a:ext cx="287655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651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28648" y="1320801"/>
            <a:ext cx="77787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/>
              <a:t>Using full RGB colors: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Primary colors for screen devices are include </a:t>
            </a:r>
            <a:r>
              <a:rPr lang="en-US" sz="2400" b="1" dirty="0"/>
              <a:t>green</a:t>
            </a:r>
            <a:r>
              <a:rPr lang="en-US" sz="2400" dirty="0"/>
              <a:t> rather than </a:t>
            </a:r>
            <a:r>
              <a:rPr lang="en-US" sz="2400" b="1" dirty="0"/>
              <a:t>yellow</a:t>
            </a:r>
            <a:r>
              <a:rPr lang="en-US" sz="2400" dirty="0"/>
              <a:t>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When combined, there is a possibility of 16,777,216 colors or 2^24. </a:t>
            </a:r>
            <a:br>
              <a:rPr lang="en-US" sz="2400" dirty="0"/>
            </a:b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Example of a function is</a:t>
            </a:r>
            <a:br>
              <a:rPr lang="en-US" sz="2400" dirty="0"/>
            </a:b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Get to know popular color combinations. 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28650" y="365126"/>
            <a:ext cx="7886700" cy="955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Georgia" panose="02040502050405020303" pitchFamily="18" charset="0"/>
              </a:rPr>
              <a:t>COLOR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(continued):</a:t>
            </a:r>
          </a:p>
        </p:txBody>
      </p:sp>
      <p:sp>
        <p:nvSpPr>
          <p:cNvPr id="4" name="Rectangle 3"/>
          <p:cNvSpPr/>
          <p:nvPr/>
        </p:nvSpPr>
        <p:spPr>
          <a:xfrm>
            <a:off x="4148666" y="3560190"/>
            <a:ext cx="3615267" cy="414867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background(0, 255,255);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5057FA-BD8B-47DB-B163-7D2C05F0189F}"/>
              </a:ext>
            </a:extLst>
          </p:cNvPr>
          <p:cNvSpPr txBox="1"/>
          <p:nvPr/>
        </p:nvSpPr>
        <p:spPr>
          <a:xfrm>
            <a:off x="796551" y="5214172"/>
            <a:ext cx="7442943" cy="10002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</a:rPr>
              <a:t>QUESTION FOR YOU:</a:t>
            </a:r>
          </a:p>
          <a:p>
            <a:pPr algn="ctr"/>
            <a:r>
              <a:rPr lang="en-US" sz="2900" dirty="0">
                <a:solidFill>
                  <a:srgbClr val="0070C0"/>
                </a:solidFill>
              </a:rPr>
              <a:t>What is used to control </a:t>
            </a:r>
            <a:r>
              <a:rPr lang="en-US" sz="2900" b="1" dirty="0">
                <a:solidFill>
                  <a:srgbClr val="0070C0"/>
                </a:solidFill>
              </a:rPr>
              <a:t>transparency</a:t>
            </a:r>
            <a:r>
              <a:rPr lang="en-US" sz="2900" dirty="0">
                <a:solidFill>
                  <a:srgbClr val="0070C0"/>
                </a:solidFill>
              </a:rPr>
              <a:t> of colors?</a:t>
            </a:r>
          </a:p>
        </p:txBody>
      </p:sp>
    </p:spTree>
    <p:extLst>
      <p:ext uri="{BB962C8B-B14F-4D97-AF65-F5344CB8AC3E}">
        <p14:creationId xmlns:p14="http://schemas.microsoft.com/office/powerpoint/2010/main" val="211441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77922" y="1456918"/>
            <a:ext cx="762947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lvl="0" indent="-287338">
              <a:buFont typeface="Arial" panose="020B0604020202020204" pitchFamily="34" charset="0"/>
              <a:buChar char="•"/>
            </a:pPr>
            <a:r>
              <a:rPr lang="en-US" sz="2600" dirty="0"/>
              <a:t>Another color system is hexadecimal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Based on 16 number system:  0-9 and A-F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Examples: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28650" y="365126"/>
            <a:ext cx="7886700" cy="955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Georgia" panose="02040502050405020303" pitchFamily="18" charset="0"/>
              </a:rPr>
              <a:t>COLOR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(continued):</a:t>
            </a:r>
          </a:p>
        </p:txBody>
      </p:sp>
      <p:sp>
        <p:nvSpPr>
          <p:cNvPr id="4" name="Rectangle 3"/>
          <p:cNvSpPr/>
          <p:nvPr/>
        </p:nvSpPr>
        <p:spPr>
          <a:xfrm>
            <a:off x="1247811" y="3055126"/>
            <a:ext cx="3061430" cy="414867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background(#00FFFF);</a:t>
            </a:r>
          </a:p>
        </p:txBody>
      </p:sp>
      <p:sp>
        <p:nvSpPr>
          <p:cNvPr id="5" name="Rectangle 4"/>
          <p:cNvSpPr/>
          <p:nvPr/>
        </p:nvSpPr>
        <p:spPr>
          <a:xfrm>
            <a:off x="1247810" y="3643705"/>
            <a:ext cx="3061431" cy="41486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fill(#FF0000);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7810" y="4200753"/>
            <a:ext cx="3061431" cy="414867"/>
          </a:xfrm>
          <a:prstGeom prst="rect">
            <a:avLst/>
          </a:prstGeom>
          <a:solidFill>
            <a:srgbClr val="C800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stroke(#C80096);</a:t>
            </a:r>
          </a:p>
        </p:txBody>
      </p:sp>
      <p:sp>
        <p:nvSpPr>
          <p:cNvPr id="2" name="Rectangle 1"/>
          <p:cNvSpPr/>
          <p:nvPr/>
        </p:nvSpPr>
        <p:spPr>
          <a:xfrm>
            <a:off x="777922" y="4976678"/>
            <a:ext cx="707658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600" dirty="0"/>
              <a:t>See </a:t>
            </a:r>
            <a:r>
              <a:rPr lang="en-US" sz="2600" b="1" dirty="0"/>
              <a:t>TOOLS&gt;Color Selector </a:t>
            </a:r>
            <a:r>
              <a:rPr lang="en-US" sz="2600" dirty="0"/>
              <a:t>menu.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309339D-D151-DD49-2A57-9D58D09869B4}"/>
              </a:ext>
            </a:extLst>
          </p:cNvPr>
          <p:cNvGrpSpPr/>
          <p:nvPr/>
        </p:nvGrpSpPr>
        <p:grpSpPr>
          <a:xfrm>
            <a:off x="5904345" y="3562926"/>
            <a:ext cx="2803510" cy="2849169"/>
            <a:chOff x="6234545" y="3552092"/>
            <a:chExt cx="2803510" cy="2849169"/>
          </a:xfrm>
        </p:grpSpPr>
        <p:sp>
          <p:nvSpPr>
            <p:cNvPr id="10" name="Pentagon 9">
              <a:extLst>
                <a:ext uri="{FF2B5EF4-FFF2-40B4-BE49-F238E27FC236}">
                  <a16:creationId xmlns:a16="http://schemas.microsoft.com/office/drawing/2014/main" id="{10219A28-BF6A-2BD3-D84B-6E63E4537B93}"/>
                </a:ext>
              </a:extLst>
            </p:cNvPr>
            <p:cNvSpPr/>
            <p:nvPr/>
          </p:nvSpPr>
          <p:spPr>
            <a:xfrm>
              <a:off x="6234545" y="3552092"/>
              <a:ext cx="2803510" cy="2849169"/>
            </a:xfrm>
            <a:prstGeom prst="pentagon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A2A2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A777297-A5A4-6B9C-6E75-B2A7C18B5BA6}"/>
                </a:ext>
              </a:extLst>
            </p:cNvPr>
            <p:cNvSpPr txBox="1"/>
            <p:nvPr/>
          </p:nvSpPr>
          <p:spPr>
            <a:xfrm>
              <a:off x="6490703" y="5670840"/>
              <a:ext cx="229119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hlinkClick r:id="rId2"/>
                </a:rPr>
                <a:t>Video on dec to hex</a:t>
              </a:r>
              <a:endParaRPr lang="en-US" dirty="0"/>
            </a:p>
          </p:txBody>
        </p: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72E152E1-2BA5-BB34-8405-71EB56057D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7337" y="4231371"/>
              <a:ext cx="1757927" cy="14906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0595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09" y="365126"/>
            <a:ext cx="8343900" cy="89640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Challenge: Extension of Exercise 1-4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678998"/>
            <a:ext cx="6369627" cy="4813876"/>
          </a:xfrm>
        </p:spPr>
        <p:txBody>
          <a:bodyPr>
            <a:noAutofit/>
          </a:bodyPr>
          <a:lstStyle/>
          <a:p>
            <a:r>
              <a:rPr lang="en-US" sz="2500" dirty="0"/>
              <a:t>Change your grayscale colors to primary. </a:t>
            </a:r>
          </a:p>
          <a:p>
            <a:r>
              <a:rPr lang="en-US" sz="2500" dirty="0"/>
              <a:t>At end of sketch, change the stroke weight to be thicker.</a:t>
            </a:r>
            <a:br>
              <a:rPr lang="en-US" sz="2500" dirty="0"/>
            </a:br>
            <a:r>
              <a:rPr lang="en-US" sz="2500" dirty="0"/>
              <a:t>…Next… </a:t>
            </a:r>
          </a:p>
          <a:p>
            <a:r>
              <a:rPr lang="en-US" sz="2500" dirty="0"/>
              <a:t>Go to HELP&gt; Reference and look up</a:t>
            </a:r>
            <a:r>
              <a:rPr lang="en-US" sz="2500" b="1" dirty="0"/>
              <a:t> quad()</a:t>
            </a:r>
            <a:r>
              <a:rPr lang="en-US" sz="2500" dirty="0"/>
              <a:t>.</a:t>
            </a:r>
          </a:p>
          <a:p>
            <a:r>
              <a:rPr lang="en-US" sz="2500" dirty="0"/>
              <a:t>Place a diamond shape on top your squares.</a:t>
            </a:r>
          </a:p>
          <a:p>
            <a:r>
              <a:rPr lang="en-US" sz="2500" dirty="0"/>
              <a:t>Fill diamond with a semi-transparent color.</a:t>
            </a:r>
          </a:p>
          <a:p>
            <a:r>
              <a:rPr lang="en-US" sz="2500" dirty="0"/>
              <a:t>Run</a:t>
            </a:r>
            <a:r>
              <a:rPr lang="en-US" sz="2500" dirty="0">
                <a:sym typeface="Wingdings 3" panose="05040102010807070707" pitchFamily="18" charset="2"/>
              </a:rPr>
              <a:t></a:t>
            </a:r>
          </a:p>
          <a:p>
            <a:pPr marL="0" indent="0">
              <a:buNone/>
            </a:pPr>
            <a:endParaRPr lang="en-US" sz="2500" dirty="0"/>
          </a:p>
          <a:p>
            <a:pPr marL="400050" indent="-4000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500" dirty="0"/>
              <a:t>If time, go back and </a:t>
            </a:r>
            <a:r>
              <a:rPr lang="en-US" sz="2500" b="1" dirty="0"/>
              <a:t>remove stroke </a:t>
            </a:r>
            <a:r>
              <a:rPr lang="en-US" sz="2500" dirty="0"/>
              <a:t>from diamond  </a:t>
            </a:r>
          </a:p>
          <a:p>
            <a:endParaRPr lang="en-US" sz="25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95B56C-0BDE-F2FF-9D4B-52ACE2A05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2136" y="2132474"/>
            <a:ext cx="2369128" cy="260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973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84" y="314326"/>
            <a:ext cx="7372350" cy="896407"/>
          </a:xfrm>
        </p:spPr>
        <p:txBody>
          <a:bodyPr/>
          <a:lstStyle/>
          <a:p>
            <a:r>
              <a:rPr lang="en-US" b="1" dirty="0"/>
              <a:t>Quick Answer: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599" y="1305406"/>
            <a:ext cx="4679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>
                <a:latin typeface="Courier New" panose="02070309020205020404" pitchFamily="49" charset="0"/>
                <a:cs typeface="Courier New" panose="02070309020205020404" pitchFamily="49" charset="0"/>
              </a:rPr>
              <a:t>size(300, 300);</a:t>
            </a:r>
          </a:p>
          <a:p>
            <a:r>
              <a:rPr lang="en-US" sz="400" dirty="0">
                <a:latin typeface="Courier New" panose="02070309020205020404" pitchFamily="49" charset="0"/>
                <a:cs typeface="Courier New" panose="02070309020205020404" pitchFamily="49" charset="0"/>
              </a:rPr>
              <a:t>fill(0); </a:t>
            </a:r>
          </a:p>
          <a:p>
            <a:r>
              <a:rPr lang="en-US" sz="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400" dirty="0">
                <a:latin typeface="Courier New" panose="02070309020205020404" pitchFamily="49" charset="0"/>
                <a:cs typeface="Courier New" panose="02070309020205020404" pitchFamily="49" charset="0"/>
              </a:rPr>
              <a:t>(0, 0, 150, 150);</a:t>
            </a:r>
          </a:p>
          <a:p>
            <a:r>
              <a:rPr lang="en-US" sz="400" dirty="0">
                <a:latin typeface="Courier New" panose="02070309020205020404" pitchFamily="49" charset="0"/>
                <a:cs typeface="Courier New" panose="02070309020205020404" pitchFamily="49" charset="0"/>
              </a:rPr>
              <a:t>fill(0,255,0);</a:t>
            </a:r>
          </a:p>
          <a:p>
            <a:r>
              <a:rPr lang="en-US" sz="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400" dirty="0">
                <a:latin typeface="Courier New" panose="02070309020205020404" pitchFamily="49" charset="0"/>
                <a:cs typeface="Courier New" panose="02070309020205020404" pitchFamily="49" charset="0"/>
              </a:rPr>
              <a:t>(150, 0, 150, 150);</a:t>
            </a:r>
          </a:p>
          <a:p>
            <a:r>
              <a:rPr lang="en-US" sz="400" dirty="0">
                <a:latin typeface="Courier New" panose="02070309020205020404" pitchFamily="49" charset="0"/>
                <a:cs typeface="Courier New" panose="02070309020205020404" pitchFamily="49" charset="0"/>
              </a:rPr>
              <a:t>fill(255,0,0);</a:t>
            </a:r>
          </a:p>
          <a:p>
            <a:r>
              <a:rPr lang="en-US" sz="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400" dirty="0">
                <a:latin typeface="Courier New" panose="02070309020205020404" pitchFamily="49" charset="0"/>
                <a:cs typeface="Courier New" panose="02070309020205020404" pitchFamily="49" charset="0"/>
              </a:rPr>
              <a:t>(0, 150, 150, 150); </a:t>
            </a:r>
          </a:p>
          <a:p>
            <a:r>
              <a:rPr lang="en-US" sz="400" dirty="0">
                <a:latin typeface="Courier New" panose="02070309020205020404" pitchFamily="49" charset="0"/>
                <a:cs typeface="Courier New" panose="02070309020205020404" pitchFamily="49" charset="0"/>
              </a:rPr>
              <a:t>fill(255,255,0);</a:t>
            </a:r>
          </a:p>
          <a:p>
            <a:r>
              <a:rPr lang="en-US" sz="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400" dirty="0">
                <a:latin typeface="Courier New" panose="02070309020205020404" pitchFamily="49" charset="0"/>
                <a:cs typeface="Courier New" panose="02070309020205020404" pitchFamily="49" charset="0"/>
              </a:rPr>
              <a:t>(150, 150, 150, 150); </a:t>
            </a:r>
          </a:p>
          <a:p>
            <a:r>
              <a:rPr lang="en-US" sz="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strokeWeight</a:t>
            </a:r>
            <a:r>
              <a:rPr lang="en-US" sz="400" dirty="0">
                <a:latin typeface="Courier New" panose="02070309020205020404" pitchFamily="49" charset="0"/>
                <a:cs typeface="Courier New" panose="02070309020205020404" pitchFamily="49" charset="0"/>
              </a:rPr>
              <a:t>(6);</a:t>
            </a:r>
          </a:p>
          <a:p>
            <a:r>
              <a:rPr lang="en-US" sz="400" dirty="0">
                <a:latin typeface="Courier New" panose="02070309020205020404" pitchFamily="49" charset="0"/>
                <a:cs typeface="Courier New" panose="02070309020205020404" pitchFamily="49" charset="0"/>
              </a:rPr>
              <a:t>fill(150, 25, 175, 110);</a:t>
            </a:r>
          </a:p>
          <a:p>
            <a:r>
              <a:rPr lang="en-US" sz="400" dirty="0">
                <a:latin typeface="Courier New" panose="02070309020205020404" pitchFamily="49" charset="0"/>
                <a:cs typeface="Courier New" panose="02070309020205020404" pitchFamily="49" charset="0"/>
              </a:rPr>
              <a:t>quad(150, 75, 225, 150, 150, 225, 75,150);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EE52DB-D198-8A4E-FCBB-523829BDE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4807" y="1847850"/>
            <a:ext cx="287655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40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155" y="295276"/>
            <a:ext cx="7372350" cy="89640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Exercise 1-7 … a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980" y="1168817"/>
            <a:ext cx="7497631" cy="1212116"/>
          </a:xfrm>
        </p:spPr>
        <p:txBody>
          <a:bodyPr>
            <a:normAutofit/>
          </a:bodyPr>
          <a:lstStyle/>
          <a:p>
            <a:r>
              <a:rPr lang="en-US" dirty="0"/>
              <a:t>Try to do all examples and exercises… </a:t>
            </a:r>
          </a:p>
          <a:p>
            <a:r>
              <a:rPr lang="en-US" dirty="0"/>
              <a:t>Feel free to ask about them in class…</a:t>
            </a:r>
          </a:p>
          <a:p>
            <a:endParaRPr lang="en-US" sz="2000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5" y="2515188"/>
            <a:ext cx="1731011" cy="2593766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8" t="2421" r="4723" b="4908"/>
          <a:stretch/>
        </p:blipFill>
        <p:spPr bwMode="auto">
          <a:xfrm>
            <a:off x="2039416" y="2522282"/>
            <a:ext cx="1931823" cy="2593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437BF9A-59CD-F382-D4E2-25DAD63F28AB}"/>
              </a:ext>
            </a:extLst>
          </p:cNvPr>
          <p:cNvGrpSpPr/>
          <p:nvPr/>
        </p:nvGrpSpPr>
        <p:grpSpPr>
          <a:xfrm>
            <a:off x="4188967" y="2400442"/>
            <a:ext cx="1967592" cy="2593766"/>
            <a:chOff x="5238007" y="2641585"/>
            <a:chExt cx="1967592" cy="2593766"/>
          </a:xfrm>
        </p:grpSpPr>
        <p:sp>
          <p:nvSpPr>
            <p:cNvPr id="15" name="Rectangle 14"/>
            <p:cNvSpPr/>
            <p:nvPr/>
          </p:nvSpPr>
          <p:spPr>
            <a:xfrm>
              <a:off x="5764562" y="3938468"/>
              <a:ext cx="956026" cy="1296883"/>
            </a:xfrm>
            <a:prstGeom prst="rect">
              <a:avLst/>
            </a:prstGeom>
            <a:solidFill>
              <a:schemeClr val="bg1"/>
            </a:solidFill>
            <a:ln w="2857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408258" y="2641585"/>
              <a:ext cx="1663223" cy="140168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238007" y="2851182"/>
              <a:ext cx="883560" cy="744943"/>
            </a:xfrm>
            <a:prstGeom prst="ellipse">
              <a:avLst/>
            </a:prstGeom>
            <a:solidFill>
              <a:schemeClr val="accent5">
                <a:lumMod val="75000"/>
                <a:alpha val="7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351188" y="2877382"/>
              <a:ext cx="854411" cy="720490"/>
            </a:xfrm>
            <a:prstGeom prst="ellipse">
              <a:avLst/>
            </a:prstGeom>
            <a:solidFill>
              <a:schemeClr val="accent5">
                <a:lumMod val="75000"/>
                <a:alpha val="7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5866627" y="3755070"/>
              <a:ext cx="759582" cy="131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BC01D01B-584F-B3E3-7695-866143F8AEFD}"/>
                </a:ext>
              </a:extLst>
            </p:cNvPr>
            <p:cNvSpPr/>
            <p:nvPr/>
          </p:nvSpPr>
          <p:spPr>
            <a:xfrm>
              <a:off x="6159626" y="4213564"/>
              <a:ext cx="160486" cy="20175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892D10AB-0EE6-A527-038F-F125E24A8729}"/>
                </a:ext>
              </a:extLst>
            </p:cNvPr>
            <p:cNvSpPr/>
            <p:nvPr/>
          </p:nvSpPr>
          <p:spPr>
            <a:xfrm>
              <a:off x="6159626" y="4552774"/>
              <a:ext cx="160486" cy="20175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EAA9C9B2-1AB9-2F97-8423-81405757D7E2}"/>
                </a:ext>
              </a:extLst>
            </p:cNvPr>
            <p:cNvSpPr/>
            <p:nvPr/>
          </p:nvSpPr>
          <p:spPr>
            <a:xfrm>
              <a:off x="6159626" y="4895877"/>
              <a:ext cx="160486" cy="20175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2">
            <a:extLst>
              <a:ext uri="{FF2B5EF4-FFF2-40B4-BE49-F238E27FC236}">
                <a16:creationId xmlns:a16="http://schemas.microsoft.com/office/drawing/2014/main" id="{41E7FA4D-01BF-8C71-0B5B-8E597DA5C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110" y="2522282"/>
            <a:ext cx="2750165" cy="237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380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85560E-978D-4AF6-9638-92AB1D109C29}"/>
              </a:ext>
            </a:extLst>
          </p:cNvPr>
          <p:cNvSpPr txBox="1"/>
          <p:nvPr/>
        </p:nvSpPr>
        <p:spPr>
          <a:xfrm>
            <a:off x="0" y="-79248"/>
            <a:ext cx="9144000" cy="9271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>
              <a:lnSpc>
                <a:spcPct val="200000"/>
              </a:lnSpc>
            </a:pPr>
            <a:r>
              <a:rPr lang="en-US" sz="3200" dirty="0"/>
              <a:t>Other ideas for Chapters 1 &amp;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A4F145-B97D-4049-9010-95F639B5B3D7}"/>
              </a:ext>
            </a:extLst>
          </p:cNvPr>
          <p:cNvSpPr txBox="1"/>
          <p:nvPr/>
        </p:nvSpPr>
        <p:spPr>
          <a:xfrm>
            <a:off x="-5530" y="5972063"/>
            <a:ext cx="9144000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sz="2200" b="0" i="0" dirty="0"/>
              <a:t>I kept these simplistic, but you can go further if desired. The idea is just to get your bearings right regarding shapes and coordinates. </a:t>
            </a:r>
          </a:p>
          <a:p>
            <a:pPr algn="ctr"/>
            <a:endParaRPr lang="en-US" sz="2000" b="0" i="0" dirty="0"/>
          </a:p>
        </p:txBody>
      </p:sp>
      <p:pic>
        <p:nvPicPr>
          <p:cNvPr id="6" name="Picture 5" descr="Shape, rectangle&#10;&#10;Description automatically generated">
            <a:extLst>
              <a:ext uri="{FF2B5EF4-FFF2-40B4-BE49-F238E27FC236}">
                <a16:creationId xmlns:a16="http://schemas.microsoft.com/office/drawing/2014/main" id="{6852B4BE-EEBE-4E7F-A16B-A35592D55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1" y="982722"/>
            <a:ext cx="2231268" cy="2415975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3A2789E3-C7D9-4FEC-B80D-F4B5DFFA0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7614" y="982722"/>
            <a:ext cx="2229459" cy="2414016"/>
          </a:xfrm>
          <a:prstGeom prst="rect">
            <a:avLst/>
          </a:prstGeom>
        </p:spPr>
      </p:pic>
      <p:pic>
        <p:nvPicPr>
          <p:cNvPr id="10" name="Picture 9" descr="Shape, rectangle&#10;&#10;Description automatically generated">
            <a:extLst>
              <a:ext uri="{FF2B5EF4-FFF2-40B4-BE49-F238E27FC236}">
                <a16:creationId xmlns:a16="http://schemas.microsoft.com/office/drawing/2014/main" id="{7F7C6440-6C61-4047-9A2F-CBC9A3A399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3228" y="982722"/>
            <a:ext cx="2229458" cy="2414016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F3ABB154-D903-48F7-A497-8DA9A8C1E7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2926" y="3478372"/>
            <a:ext cx="2229459" cy="2414016"/>
          </a:xfrm>
          <a:prstGeom prst="rect">
            <a:avLst/>
          </a:prstGeom>
        </p:spPr>
      </p:pic>
      <p:pic>
        <p:nvPicPr>
          <p:cNvPr id="14" name="Picture 13" descr="Shape&#10;&#10;Description automatically generated">
            <a:extLst>
              <a:ext uri="{FF2B5EF4-FFF2-40B4-BE49-F238E27FC236}">
                <a16:creationId xmlns:a16="http://schemas.microsoft.com/office/drawing/2014/main" id="{81720DAD-8E0F-47E6-B3AC-18E1A7E4EE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96" y="3478372"/>
            <a:ext cx="2229459" cy="2414016"/>
          </a:xfrm>
          <a:prstGeom prst="rect">
            <a:avLst/>
          </a:prstGeom>
        </p:spPr>
      </p:pic>
      <p:pic>
        <p:nvPicPr>
          <p:cNvPr id="16" name="Picture 15" descr="Shape, polygon&#10;&#10;Description automatically generated">
            <a:extLst>
              <a:ext uri="{FF2B5EF4-FFF2-40B4-BE49-F238E27FC236}">
                <a16:creationId xmlns:a16="http://schemas.microsoft.com/office/drawing/2014/main" id="{C59EE91D-A878-4463-845B-D0053694F1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37011" y="3478372"/>
            <a:ext cx="2229459" cy="2414016"/>
          </a:xfrm>
          <a:prstGeom prst="rect">
            <a:avLst/>
          </a:prstGeom>
        </p:spPr>
      </p:pic>
      <p:pic>
        <p:nvPicPr>
          <p:cNvPr id="18" name="Picture 17" descr="A picture containing text, windmill, outdoor object&#10;&#10;Description automatically generated">
            <a:extLst>
              <a:ext uri="{FF2B5EF4-FFF2-40B4-BE49-F238E27FC236}">
                <a16:creationId xmlns:a16="http://schemas.microsoft.com/office/drawing/2014/main" id="{929334C6-F5C7-4703-BA01-5FB654B124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88841" y="3478372"/>
            <a:ext cx="2229458" cy="2414016"/>
          </a:xfrm>
          <a:prstGeom prst="rect">
            <a:avLst/>
          </a:prstGeom>
        </p:spPr>
      </p:pic>
      <p:pic>
        <p:nvPicPr>
          <p:cNvPr id="20" name="Picture 19" descr="Shape, circle&#10;&#10;Description automatically generated">
            <a:extLst>
              <a:ext uri="{FF2B5EF4-FFF2-40B4-BE49-F238E27FC236}">
                <a16:creationId xmlns:a16="http://schemas.microsoft.com/office/drawing/2014/main" id="{79821DD1-6435-425B-996C-368E6AD087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88841" y="982722"/>
            <a:ext cx="2229458" cy="241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4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5B825-FD7D-4F74-B06D-2AF2302FC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0806"/>
            <a:ext cx="7886700" cy="1230311"/>
          </a:xfrm>
        </p:spPr>
        <p:txBody>
          <a:bodyPr/>
          <a:lstStyle/>
          <a:p>
            <a:pPr algn="ctr"/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53C63-075A-40F0-99F8-7D035AF68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45" y="1253331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800" b="1" dirty="0">
                <a:solidFill>
                  <a:srgbClr val="FFC000"/>
                </a:solidFill>
              </a:rPr>
              <a:t>MAIN POINTS </a:t>
            </a:r>
          </a:p>
          <a:p>
            <a:r>
              <a:rPr lang="en-US" sz="3000" dirty="0"/>
              <a:t>Who is book for? </a:t>
            </a:r>
          </a:p>
          <a:p>
            <a:r>
              <a:rPr lang="en-US" sz="3000" dirty="0"/>
              <a:t>Who is Processing language aimed at? </a:t>
            </a:r>
          </a:p>
          <a:p>
            <a:r>
              <a:rPr lang="en-US" sz="3000" dirty="0"/>
              <a:t>Open source</a:t>
            </a:r>
          </a:p>
          <a:p>
            <a:r>
              <a:rPr lang="en-US" sz="3000" dirty="0"/>
              <a:t>Algorithm </a:t>
            </a:r>
          </a:p>
          <a:p>
            <a:r>
              <a:rPr lang="en-US" sz="3000" dirty="0"/>
              <a:t>Incremental development</a:t>
            </a:r>
          </a:p>
          <a:p>
            <a:r>
              <a:rPr lang="en-US" sz="3000" dirty="0"/>
              <a:t>Who developed Processing language?  </a:t>
            </a:r>
          </a:p>
          <a:p>
            <a:r>
              <a:rPr lang="en-US" sz="3000" dirty="0"/>
              <a:t>Programming language it’s built on </a:t>
            </a:r>
          </a:p>
        </p:txBody>
      </p:sp>
      <p:pic>
        <p:nvPicPr>
          <p:cNvPr id="1026" name="Picture 2" descr="Page 1">
            <a:extLst>
              <a:ext uri="{FF2B5EF4-FFF2-40B4-BE49-F238E27FC236}">
                <a16:creationId xmlns:a16="http://schemas.microsoft.com/office/drawing/2014/main" id="{73AC8523-F50F-D508-A673-B27D587E8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183" y="3818798"/>
            <a:ext cx="1881366" cy="2906832"/>
          </a:xfrm>
          <a:prstGeom prst="rect">
            <a:avLst/>
          </a:prstGeom>
          <a:noFill/>
          <a:ln w="12700">
            <a:solidFill>
              <a:schemeClr val="bg2">
                <a:lumMod val="1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2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85560E-978D-4AF6-9638-92AB1D109C29}"/>
              </a:ext>
            </a:extLst>
          </p:cNvPr>
          <p:cNvSpPr txBox="1"/>
          <p:nvPr/>
        </p:nvSpPr>
        <p:spPr>
          <a:xfrm>
            <a:off x="0" y="-79248"/>
            <a:ext cx="9144000" cy="9271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>
              <a:lnSpc>
                <a:spcPct val="200000"/>
              </a:lnSpc>
            </a:pPr>
            <a:r>
              <a:rPr lang="en-US" sz="3200" dirty="0"/>
              <a:t>Even more ideas. These are windows.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A4F145-B97D-4049-9010-95F639B5B3D7}"/>
              </a:ext>
            </a:extLst>
          </p:cNvPr>
          <p:cNvSpPr txBox="1"/>
          <p:nvPr/>
        </p:nvSpPr>
        <p:spPr>
          <a:xfrm>
            <a:off x="450574" y="844297"/>
            <a:ext cx="8242853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spcBef>
                <a:spcPts val="1200"/>
              </a:spcBef>
            </a:pPr>
            <a:r>
              <a:rPr lang="en-US" sz="2200" b="0" i="0" dirty="0"/>
              <a:t>I saw this collection of windows on a vector drawing site. I re-created them in Processing. Try one! It helps to get you acquainted with coordinates and sizing for sure. </a:t>
            </a:r>
          </a:p>
        </p:txBody>
      </p:sp>
      <p:pic>
        <p:nvPicPr>
          <p:cNvPr id="3" name="Picture 2" descr="A screenshot of a comic book&#10;&#10;Description automatically generated">
            <a:extLst>
              <a:ext uri="{FF2B5EF4-FFF2-40B4-BE49-F238E27FC236}">
                <a16:creationId xmlns:a16="http://schemas.microsoft.com/office/drawing/2014/main" id="{3957E3E3-0E8D-8808-287D-4E4AAE563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803" y="4591076"/>
            <a:ext cx="1682496" cy="2103120"/>
          </a:xfrm>
          <a:prstGeom prst="rect">
            <a:avLst/>
          </a:prstGeom>
        </p:spPr>
      </p:pic>
      <p:pic>
        <p:nvPicPr>
          <p:cNvPr id="9" name="Picture 8" descr="A white rectangular frame with black border&#10;&#10;Description automatically generated">
            <a:extLst>
              <a:ext uri="{FF2B5EF4-FFF2-40B4-BE49-F238E27FC236}">
                <a16:creationId xmlns:a16="http://schemas.microsoft.com/office/drawing/2014/main" id="{4BCE2EE5-E99D-D129-AB33-852A123D6D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37" y="2304018"/>
            <a:ext cx="1682496" cy="2103120"/>
          </a:xfrm>
          <a:prstGeom prst="rect">
            <a:avLst/>
          </a:prstGeom>
        </p:spPr>
      </p:pic>
      <p:pic>
        <p:nvPicPr>
          <p:cNvPr id="13" name="Picture 12" descr="A white rectangular object with black lines&#10;&#10;Description automatically generated">
            <a:extLst>
              <a:ext uri="{FF2B5EF4-FFF2-40B4-BE49-F238E27FC236}">
                <a16:creationId xmlns:a16="http://schemas.microsoft.com/office/drawing/2014/main" id="{F35BDC40-29A9-E07E-2452-F474970DA6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620" y="2304018"/>
            <a:ext cx="1682496" cy="2103120"/>
          </a:xfrm>
          <a:prstGeom prst="rect">
            <a:avLst/>
          </a:prstGeom>
        </p:spPr>
      </p:pic>
      <p:pic>
        <p:nvPicPr>
          <p:cNvPr id="22" name="Picture 21" descr="A black screen with white border&#10;&#10;Description automatically generated">
            <a:extLst>
              <a:ext uri="{FF2B5EF4-FFF2-40B4-BE49-F238E27FC236}">
                <a16:creationId xmlns:a16="http://schemas.microsoft.com/office/drawing/2014/main" id="{0C3B6ECC-F403-B935-2D3A-257AE2150A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803" y="2304018"/>
            <a:ext cx="1682496" cy="2103120"/>
          </a:xfrm>
          <a:prstGeom prst="rect">
            <a:avLst/>
          </a:prstGeom>
        </p:spPr>
      </p:pic>
      <p:pic>
        <p:nvPicPr>
          <p:cNvPr id="24" name="Picture 23" descr="A screen shot of a tennis court&#10;&#10;Description automatically generated">
            <a:extLst>
              <a:ext uri="{FF2B5EF4-FFF2-40B4-BE49-F238E27FC236}">
                <a16:creationId xmlns:a16="http://schemas.microsoft.com/office/drawing/2014/main" id="{344D5A23-C17C-BE58-B6BF-0BCBC657E6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168" y="2304018"/>
            <a:ext cx="1682495" cy="2103120"/>
          </a:xfrm>
          <a:prstGeom prst="rect">
            <a:avLst/>
          </a:prstGeom>
        </p:spPr>
      </p:pic>
      <p:pic>
        <p:nvPicPr>
          <p:cNvPr id="26" name="Picture 25" descr="A white rectangular object with a black line&#10;&#10;Description automatically generated">
            <a:extLst>
              <a:ext uri="{FF2B5EF4-FFF2-40B4-BE49-F238E27FC236}">
                <a16:creationId xmlns:a16="http://schemas.microsoft.com/office/drawing/2014/main" id="{5746A0EA-6333-7B43-D4FF-1CCE15DD3E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37" y="4591076"/>
            <a:ext cx="1682496" cy="2103120"/>
          </a:xfrm>
          <a:prstGeom prst="rect">
            <a:avLst/>
          </a:prstGeom>
        </p:spPr>
      </p:pic>
      <p:pic>
        <p:nvPicPr>
          <p:cNvPr id="28" name="Picture 27" descr="A white rectangular object with black lines&#10;&#10;Description automatically generated">
            <a:extLst>
              <a:ext uri="{FF2B5EF4-FFF2-40B4-BE49-F238E27FC236}">
                <a16:creationId xmlns:a16="http://schemas.microsoft.com/office/drawing/2014/main" id="{99382D9C-D685-DCF0-7A58-7DCE132F127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620" y="4591076"/>
            <a:ext cx="1682496" cy="2103120"/>
          </a:xfrm>
          <a:prstGeom prst="rect">
            <a:avLst/>
          </a:prstGeom>
        </p:spPr>
      </p:pic>
      <p:pic>
        <p:nvPicPr>
          <p:cNvPr id="32" name="Picture 31" descr="A white rectangular card with black dots&#10;&#10;Description automatically generated">
            <a:extLst>
              <a:ext uri="{FF2B5EF4-FFF2-40B4-BE49-F238E27FC236}">
                <a16:creationId xmlns:a16="http://schemas.microsoft.com/office/drawing/2014/main" id="{0F0FB84E-164D-044F-E163-9B5903FB618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986" y="4591076"/>
            <a:ext cx="1682496" cy="2103120"/>
          </a:xfrm>
          <a:prstGeom prst="rect">
            <a:avLst/>
          </a:prstGeom>
        </p:spPr>
      </p:pic>
      <p:pic>
        <p:nvPicPr>
          <p:cNvPr id="34" name="Picture 33" descr="A screenshot of a cell phone&#10;&#10;Description automatically generated">
            <a:extLst>
              <a:ext uri="{FF2B5EF4-FFF2-40B4-BE49-F238E27FC236}">
                <a16:creationId xmlns:a16="http://schemas.microsoft.com/office/drawing/2014/main" id="{509FD675-8235-5047-2AB5-2A124FE5D31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168" y="4591076"/>
            <a:ext cx="1682496" cy="2103120"/>
          </a:xfrm>
          <a:prstGeom prst="rect">
            <a:avLst/>
          </a:prstGeom>
        </p:spPr>
      </p:pic>
      <p:pic>
        <p:nvPicPr>
          <p:cNvPr id="42" name="Picture 41" descr="A white rectangular object with black lines&#10;&#10;Description automatically generated">
            <a:extLst>
              <a:ext uri="{FF2B5EF4-FFF2-40B4-BE49-F238E27FC236}">
                <a16:creationId xmlns:a16="http://schemas.microsoft.com/office/drawing/2014/main" id="{CE577D32-2584-03CB-EA3B-292A0B8E0C7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986" y="2304018"/>
            <a:ext cx="1682496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05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63981" y="1414030"/>
            <a:ext cx="6240060" cy="4728217"/>
          </a:xfrm>
          <a:prstGeom prst="rect">
            <a:avLst/>
          </a:prstGeom>
          <a:solidFill>
            <a:schemeClr val="bg1">
              <a:alpha val="32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700" i="1" dirty="0">
                <a:solidFill>
                  <a:schemeClr val="accent1">
                    <a:lumMod val="75000"/>
                  </a:schemeClr>
                </a:solidFill>
              </a:rPr>
              <a:t>Official</a:t>
            </a:r>
            <a:r>
              <a:rPr lang="en-US" sz="2700" dirty="0">
                <a:solidFill>
                  <a:schemeClr val="accent1">
                    <a:lumMod val="75000"/>
                  </a:schemeClr>
                </a:solidFill>
              </a:rPr>
              <a:t> intro to the software.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accent1">
                    <a:lumMod val="75000"/>
                  </a:schemeClr>
                </a:solidFill>
              </a:rPr>
              <a:t>Downloading (You did already) 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accent1">
                    <a:lumMod val="75000"/>
                  </a:schemeClr>
                </a:solidFill>
              </a:rPr>
              <a:t>Saving files; Location 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accent1">
                    <a:lumMod val="75000"/>
                  </a:schemeClr>
                </a:solidFill>
              </a:rPr>
              <a:t>Saved in folder with same name; reason 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accent1">
                    <a:lumMod val="75000"/>
                  </a:schemeClr>
                </a:solidFill>
              </a:rPr>
              <a:t>HELP/Reference 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accent1">
                    <a:lumMod val="75000"/>
                  </a:schemeClr>
                </a:solidFill>
              </a:rPr>
              <a:t>Use comments generously 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700" dirty="0" err="1">
                <a:solidFill>
                  <a:schemeClr val="accent1">
                    <a:lumMod val="75000"/>
                  </a:schemeClr>
                </a:solidFill>
              </a:rPr>
              <a:t>Println</a:t>
            </a:r>
            <a:r>
              <a:rPr lang="en-US" sz="2700" dirty="0">
                <a:solidFill>
                  <a:schemeClr val="accent1">
                    <a:lumMod val="75000"/>
                  </a:schemeClr>
                </a:solidFill>
              </a:rPr>
              <a:t>() and Error in console help with debugging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accent1">
                    <a:lumMod val="75000"/>
                  </a:schemeClr>
                </a:solidFill>
              </a:rPr>
              <a:t>Textbook website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8F1242-0571-4FAF-A17D-A82DEFF6584D}"/>
              </a:ext>
            </a:extLst>
          </p:cNvPr>
          <p:cNvSpPr txBox="1"/>
          <p:nvPr/>
        </p:nvSpPr>
        <p:spPr>
          <a:xfrm>
            <a:off x="1517072" y="691311"/>
            <a:ext cx="7486969" cy="461665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We’ve already touched on some of Chapter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AC0D7A-720C-40BB-9257-156EC94F9687}"/>
              </a:ext>
            </a:extLst>
          </p:cNvPr>
          <p:cNvSpPr txBox="1"/>
          <p:nvPr/>
        </p:nvSpPr>
        <p:spPr>
          <a:xfrm>
            <a:off x="1517072" y="106536"/>
            <a:ext cx="7486970" cy="584775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sz="3200" dirty="0"/>
              <a:t>Chapter 2 (Preview)</a:t>
            </a:r>
          </a:p>
        </p:txBody>
      </p:sp>
    </p:spTree>
    <p:extLst>
      <p:ext uri="{BB962C8B-B14F-4D97-AF65-F5344CB8AC3E}">
        <p14:creationId xmlns:p14="http://schemas.microsoft.com/office/powerpoint/2010/main" val="2913602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7669189" cy="1325563"/>
          </a:xfrm>
        </p:spPr>
        <p:txBody>
          <a:bodyPr/>
          <a:lstStyle/>
          <a:p>
            <a:r>
              <a:rPr lang="en-US" b="1" dirty="0"/>
              <a:t>A Few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01000" cy="435133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Processing </a:t>
            </a:r>
            <a:r>
              <a:rPr lang="en-US" dirty="0"/>
              <a:t>is an opensource programming language for coding within the context of the visual arts and electronic media. </a:t>
            </a:r>
          </a:p>
          <a:p>
            <a:r>
              <a:rPr lang="en-US" b="1" dirty="0"/>
              <a:t>Incremental</a:t>
            </a:r>
            <a:r>
              <a:rPr lang="en-US" dirty="0"/>
              <a:t> </a:t>
            </a:r>
            <a:r>
              <a:rPr lang="en-US" b="1" dirty="0"/>
              <a:t>Development</a:t>
            </a:r>
            <a:r>
              <a:rPr lang="en-US" dirty="0"/>
              <a:t> is a method of software development where the product is designed, implemented and tested incrementally (a little more is added each time) until the product is finished. It also involves modularity. </a:t>
            </a:r>
            <a:r>
              <a:rPr lang="en-US" sz="2400" dirty="0">
                <a:solidFill>
                  <a:srgbClr val="C00000"/>
                </a:solidFill>
              </a:rPr>
              <a:t>E.g., space invaders</a:t>
            </a:r>
          </a:p>
          <a:p>
            <a:r>
              <a:rPr lang="en-US" b="1" dirty="0"/>
              <a:t>Algorithm</a:t>
            </a:r>
            <a:r>
              <a:rPr lang="en-US" dirty="0"/>
              <a:t>: Sequence of instructions that tell the computer what to do to solve a problem </a:t>
            </a:r>
            <a:br>
              <a:rPr lang="en-US" dirty="0"/>
            </a:br>
            <a:r>
              <a:rPr lang="en-US" sz="2400" dirty="0">
                <a:solidFill>
                  <a:srgbClr val="C00000"/>
                </a:solidFill>
              </a:rPr>
              <a:t>(works like a recipe) </a:t>
            </a:r>
          </a:p>
        </p:txBody>
      </p:sp>
    </p:spTree>
    <p:extLst>
      <p:ext uri="{BB962C8B-B14F-4D97-AF65-F5344CB8AC3E}">
        <p14:creationId xmlns:p14="http://schemas.microsoft.com/office/powerpoint/2010/main" val="4126672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202CBBE-8937-4C40-A974-AF64ECEBEC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946" y="2756983"/>
            <a:ext cx="3314699" cy="1655762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/>
              <a:t>Chapter 1</a:t>
            </a:r>
            <a:br>
              <a:rPr lang="en-US" sz="7200" b="1" dirty="0"/>
            </a:br>
            <a:r>
              <a:rPr lang="en-US" sz="6200" b="1" dirty="0"/>
              <a:t>PIXELS</a:t>
            </a:r>
          </a:p>
        </p:txBody>
      </p:sp>
    </p:spTree>
    <p:extLst>
      <p:ext uri="{BB962C8B-B14F-4D97-AF65-F5344CB8AC3E}">
        <p14:creationId xmlns:p14="http://schemas.microsoft.com/office/powerpoint/2010/main" val="3152796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X &amp; Y Coordinates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3211" y="2496065"/>
            <a:ext cx="2323070" cy="25537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88496" y="2380735"/>
            <a:ext cx="2360141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126713" y="2496065"/>
            <a:ext cx="0" cy="255373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19946" y="2648403"/>
            <a:ext cx="45927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pixels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equals approx.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1"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67435" y="2002072"/>
            <a:ext cx="1752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axis		+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341651" y="3621762"/>
            <a:ext cx="2486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+                              Y axis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47180" y="2507449"/>
            <a:ext cx="744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(0,0)</a:t>
            </a:r>
          </a:p>
        </p:txBody>
      </p:sp>
    </p:spTree>
    <p:extLst>
      <p:ext uri="{BB962C8B-B14F-4D97-AF65-F5344CB8AC3E}">
        <p14:creationId xmlns:p14="http://schemas.microsoft.com/office/powerpoint/2010/main" val="106665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75" y="365126"/>
            <a:ext cx="7323827" cy="1325563"/>
          </a:xfrm>
        </p:spPr>
        <p:txBody>
          <a:bodyPr/>
          <a:lstStyle/>
          <a:p>
            <a:r>
              <a:rPr lang="en-US" b="1" dirty="0"/>
              <a:t>Coordinate Systems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068398" y="1247578"/>
            <a:ext cx="7438492" cy="3680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599" y="4844694"/>
            <a:ext cx="2704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Cartesian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005" y="4844693"/>
            <a:ext cx="2924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Processing  </a:t>
            </a:r>
          </a:p>
        </p:txBody>
      </p:sp>
    </p:spTree>
    <p:extLst>
      <p:ext uri="{BB962C8B-B14F-4D97-AF65-F5344CB8AC3E}">
        <p14:creationId xmlns:p14="http://schemas.microsoft.com/office/powerpoint/2010/main" val="239737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086" y="142204"/>
            <a:ext cx="7323827" cy="1226535"/>
          </a:xfrm>
        </p:spPr>
        <p:txBody>
          <a:bodyPr/>
          <a:lstStyle/>
          <a:p>
            <a:r>
              <a:rPr lang="en-US" b="1" dirty="0"/>
              <a:t>Simple shapes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D8961D-BCC7-40F7-A92C-62E9320E45AC}"/>
              </a:ext>
            </a:extLst>
          </p:cNvPr>
          <p:cNvSpPr txBox="1"/>
          <p:nvPr/>
        </p:nvSpPr>
        <p:spPr>
          <a:xfrm>
            <a:off x="910084" y="2268514"/>
            <a:ext cx="774259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order to “give a command” to tell it to draw a shape, we use built-in functions.</a:t>
            </a:r>
          </a:p>
          <a:p>
            <a:r>
              <a:rPr lang="en-US" sz="2800" b="1" dirty="0"/>
              <a:t> functionname(arguments);</a:t>
            </a:r>
          </a:p>
          <a:p>
            <a:endParaRPr lang="en-US" sz="2800" dirty="0"/>
          </a:p>
          <a:p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Example of rectangle function showing 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</a:rPr>
              <a:t>parameters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, then 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</a:rPr>
              <a:t>values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rect(x,  y,  width, height); 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rect(30, 40, 20,    50); 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02488D-F6C7-4999-A0C6-AF0FF0CA5C5B}"/>
              </a:ext>
            </a:extLst>
          </p:cNvPr>
          <p:cNvSpPr txBox="1"/>
          <p:nvPr/>
        </p:nvSpPr>
        <p:spPr>
          <a:xfrm>
            <a:off x="910085" y="1368739"/>
            <a:ext cx="774259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Examples</a:t>
            </a:r>
            <a:r>
              <a:rPr lang="en-US" sz="2800" dirty="0"/>
              <a:t>: point, line, ellipse, rectangle, quad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950"/>
            <a:ext cx="7669189" cy="1325563"/>
          </a:xfrm>
        </p:spPr>
        <p:txBody>
          <a:bodyPr>
            <a:normAutofit/>
          </a:bodyPr>
          <a:lstStyle/>
          <a:p>
            <a:r>
              <a:rPr lang="en-US" b="1" dirty="0"/>
              <a:t>More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41536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Functions</a:t>
            </a:r>
            <a:r>
              <a:rPr lang="en-US" dirty="0"/>
              <a:t>:  modules of code that accomplish a specific task. Functions usually "take in" data, process it, and "return" a result.</a:t>
            </a:r>
          </a:p>
          <a:p>
            <a:r>
              <a:rPr lang="en-US" b="1" dirty="0"/>
              <a:t>Variable:  </a:t>
            </a:r>
            <a:r>
              <a:rPr lang="en-US" dirty="0"/>
              <a:t>a placeholder value that can change, depending on conditions or information passed into the program. </a:t>
            </a:r>
          </a:p>
          <a:p>
            <a:r>
              <a:rPr lang="en-US" b="1" dirty="0"/>
              <a:t>Parameter</a:t>
            </a:r>
            <a:r>
              <a:rPr lang="en-US" dirty="0"/>
              <a:t>: a special kind of variable that is passed into a function. It specifies the type of data…</a:t>
            </a:r>
          </a:p>
          <a:p>
            <a:r>
              <a:rPr lang="en-US" b="1" dirty="0"/>
              <a:t>Argument</a:t>
            </a:r>
            <a:r>
              <a:rPr lang="en-US" dirty="0"/>
              <a:t>:  the actual value that is passed into the function.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2C1F23-076A-4197-A03C-BB343B565E2E}"/>
              </a:ext>
            </a:extLst>
          </p:cNvPr>
          <p:cNvSpPr txBox="1"/>
          <p:nvPr/>
        </p:nvSpPr>
        <p:spPr>
          <a:xfrm>
            <a:off x="3744927" y="1081551"/>
            <a:ext cx="47704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Don’t write down definitions. Maybe just words. </a:t>
            </a:r>
          </a:p>
        </p:txBody>
      </p:sp>
    </p:spTree>
    <p:extLst>
      <p:ext uri="{BB962C8B-B14F-4D97-AF65-F5344CB8AC3E}">
        <p14:creationId xmlns:p14="http://schemas.microsoft.com/office/powerpoint/2010/main" val="1272592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3830" y="179041"/>
            <a:ext cx="8116339" cy="1325563"/>
          </a:xfrm>
        </p:spPr>
        <p:txBody>
          <a:bodyPr/>
          <a:lstStyle/>
          <a:p>
            <a:r>
              <a:rPr lang="en-US" b="1" dirty="0"/>
              <a:t>Do exercise on graph paper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D53C132-9A04-4CE4-A3C3-08657598A5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51"/>
          <a:stretch/>
        </p:blipFill>
        <p:spPr bwMode="auto">
          <a:xfrm>
            <a:off x="323067" y="1206451"/>
            <a:ext cx="5373155" cy="4918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5741B7-990A-4FFC-AFD2-948271DFC403}"/>
              </a:ext>
            </a:extLst>
          </p:cNvPr>
          <p:cNvSpPr txBox="1"/>
          <p:nvPr/>
        </p:nvSpPr>
        <p:spPr>
          <a:xfrm>
            <a:off x="902487" y="4776220"/>
            <a:ext cx="2879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Oops, the last number 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should be 200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F875B515-8538-4EBD-B94D-ECC17051E767}"/>
              </a:ext>
            </a:extLst>
          </p:cNvPr>
          <p:cNvSpPr txBox="1">
            <a:spLocks/>
          </p:cNvSpPr>
          <p:nvPr/>
        </p:nvSpPr>
        <p:spPr>
          <a:xfrm>
            <a:off x="4361711" y="5793226"/>
            <a:ext cx="4459222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2400" b="1" dirty="0"/>
              <a:t>See specifics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326873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4318</TotalTime>
  <Words>982</Words>
  <Application>Microsoft Office PowerPoint</Application>
  <PresentationFormat>On-screen Show (4:3)</PresentationFormat>
  <Paragraphs>126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Georgia</vt:lpstr>
      <vt:lpstr>Times New Roman</vt:lpstr>
      <vt:lpstr>Wingdings</vt:lpstr>
      <vt:lpstr>Office Theme</vt:lpstr>
      <vt:lpstr>Introduction   NOTE:  This is a real chapter</vt:lpstr>
      <vt:lpstr>Introduction</vt:lpstr>
      <vt:lpstr>A Few Definitions</vt:lpstr>
      <vt:lpstr>PowerPoint Presentation</vt:lpstr>
      <vt:lpstr>X &amp; Y Coordinates</vt:lpstr>
      <vt:lpstr>Coordinate Systems</vt:lpstr>
      <vt:lpstr>Simple shapes</vt:lpstr>
      <vt:lpstr>More definitions</vt:lpstr>
      <vt:lpstr>Do exercise on graph paper </vt:lpstr>
      <vt:lpstr>PowerPoint Presentation</vt:lpstr>
      <vt:lpstr>TRY IT:   Let's input your shapes from the graph paper!</vt:lpstr>
      <vt:lpstr>Color</vt:lpstr>
      <vt:lpstr>TRY IT:  Create these rectangles in grayscale colors</vt:lpstr>
      <vt:lpstr>PowerPoint Presentation</vt:lpstr>
      <vt:lpstr>PowerPoint Presentation</vt:lpstr>
      <vt:lpstr>Challenge: Extension of Exercise 1-4 </vt:lpstr>
      <vt:lpstr>Quick Answer:</vt:lpstr>
      <vt:lpstr>Exercise 1-7 … a reminder</vt:lpstr>
      <vt:lpstr>PowerPoint Presentation</vt:lpstr>
      <vt:lpstr>PowerPoint Presentation</vt:lpstr>
      <vt:lpstr>PowerPoint Presentation</vt:lpstr>
    </vt:vector>
  </TitlesOfParts>
  <Company>College of Charleston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Christine Linen</dc:creator>
  <cp:lastModifiedBy>Christine Moore</cp:lastModifiedBy>
  <cp:revision>117</cp:revision>
  <cp:lastPrinted>2018-08-24T00:54:51Z</cp:lastPrinted>
  <dcterms:created xsi:type="dcterms:W3CDTF">2016-08-29T12:16:09Z</dcterms:created>
  <dcterms:modified xsi:type="dcterms:W3CDTF">2023-08-25T04:03:10Z</dcterms:modified>
</cp:coreProperties>
</file>