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62" r:id="rId4"/>
    <p:sldId id="259" r:id="rId5"/>
    <p:sldId id="263" r:id="rId6"/>
    <p:sldId id="268" r:id="rId7"/>
    <p:sldId id="269" r:id="rId8"/>
    <p:sldId id="260" r:id="rId9"/>
    <p:sldId id="270" r:id="rId10"/>
    <p:sldId id="267" r:id="rId11"/>
    <p:sldId id="261" r:id="rId12"/>
    <p:sldId id="265" r:id="rId13"/>
    <p:sldId id="273" r:id="rId14"/>
    <p:sldId id="271" r:id="rId15"/>
    <p:sldId id="272" r:id="rId16"/>
    <p:sldId id="274" r:id="rId17"/>
    <p:sldId id="266" r:id="rId1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AB5"/>
    <a:srgbClr val="FCF78E"/>
    <a:srgbClr val="65D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2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1" y="0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E7039892-0EC6-48D8-8642-CE7D9E3BB955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738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1" y="8841738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D96DEF6D-C46C-4189-8B59-2A7994B60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60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E6D2-11AE-405B-A881-EE01D73F66B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116D-09FB-4859-83BF-C9BA38CCF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13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E6D2-11AE-405B-A881-EE01D73F66B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116D-09FB-4859-83BF-C9BA38CCF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99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E6D2-11AE-405B-A881-EE01D73F66B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116D-09FB-4859-83BF-C9BA38CCF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644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E6D2-11AE-405B-A881-EE01D73F66B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116D-09FB-4859-83BF-C9BA38CCF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04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E6D2-11AE-405B-A881-EE01D73F66B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116D-09FB-4859-83BF-C9BA38CCF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2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E6D2-11AE-405B-A881-EE01D73F66B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116D-09FB-4859-83BF-C9BA38CCF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37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E6D2-11AE-405B-A881-EE01D73F66B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116D-09FB-4859-83BF-C9BA38CCF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32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E6D2-11AE-405B-A881-EE01D73F66B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116D-09FB-4859-83BF-C9BA38CCF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9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E6D2-11AE-405B-A881-EE01D73F66B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116D-09FB-4859-83BF-C9BA38CCF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75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E6D2-11AE-405B-A881-EE01D73F66B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116D-09FB-4859-83BF-C9BA38CCF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21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E6D2-11AE-405B-A881-EE01D73F66B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116D-09FB-4859-83BF-C9BA38CCF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27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CE6D2-11AE-405B-A881-EE01D73F66B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7116D-09FB-4859-83BF-C9BA38CCF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38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56175"/>
            <a:ext cx="10363200" cy="1470025"/>
          </a:xfrm>
        </p:spPr>
        <p:txBody>
          <a:bodyPr>
            <a:normAutofit/>
          </a:bodyPr>
          <a:lstStyle/>
          <a:p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Chapter 4, Variables: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5105400"/>
            <a:ext cx="6477000" cy="1470025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Continue to program more efficiently by using variables. Allowing information to change creates more dynamic programs. 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F377BC-D722-7589-C74C-D26F3B4881E9}"/>
              </a:ext>
            </a:extLst>
          </p:cNvPr>
          <p:cNvSpPr txBox="1"/>
          <p:nvPr/>
        </p:nvSpPr>
        <p:spPr>
          <a:xfrm>
            <a:off x="381000" y="2519387"/>
            <a:ext cx="4953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to expect: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312945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3810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Continued…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0EE8215-1323-4AAA-BD10-AE7D5743A121}"/>
              </a:ext>
            </a:extLst>
          </p:cNvPr>
          <p:cNvSpPr txBox="1">
            <a:spLocks/>
          </p:cNvSpPr>
          <p:nvPr/>
        </p:nvSpPr>
        <p:spPr>
          <a:xfrm>
            <a:off x="990600" y="1066800"/>
            <a:ext cx="10363200" cy="5562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/>
              <a:t>Add this line so that x position increases by one. </a:t>
            </a:r>
            <a:br>
              <a:rPr lang="en-US" sz="2800" dirty="0"/>
            </a:br>
            <a:r>
              <a:rPr lang="en-US" sz="2500" dirty="0" err="1">
                <a:solidFill>
                  <a:schemeClr val="bg1"/>
                </a:solidFill>
                <a:highlight>
                  <a:srgbClr val="00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rectX</a:t>
            </a:r>
            <a:r>
              <a:rPr lang="en-US" sz="2500" dirty="0">
                <a:solidFill>
                  <a:schemeClr val="bg1"/>
                </a:solidFill>
                <a:highlight>
                  <a:srgbClr val="00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500" dirty="0" err="1">
                <a:solidFill>
                  <a:schemeClr val="bg1"/>
                </a:solidFill>
                <a:highlight>
                  <a:srgbClr val="00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rectX</a:t>
            </a:r>
            <a:r>
              <a:rPr lang="en-US" sz="2500" dirty="0">
                <a:solidFill>
                  <a:schemeClr val="bg1"/>
                </a:solidFill>
                <a:highlight>
                  <a:srgbClr val="00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+ 1; </a:t>
            </a:r>
            <a:br>
              <a:rPr lang="en-US" sz="2500" dirty="0">
                <a:solidFill>
                  <a:schemeClr val="bg1"/>
                </a:solidFill>
                <a:highlight>
                  <a:srgbClr val="00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/>
              <a:t>Run the sketch</a:t>
            </a:r>
          </a:p>
          <a:p>
            <a:pPr marL="0" indent="0">
              <a:buNone/>
            </a:pPr>
            <a:r>
              <a:rPr lang="en-US" sz="2800" dirty="0"/>
              <a:t>______________________________</a:t>
            </a:r>
          </a:p>
          <a:p>
            <a:pPr marL="0" indent="0">
              <a:buNone/>
            </a:pPr>
            <a:r>
              <a:rPr lang="en-US" sz="2800" b="1" dirty="0"/>
              <a:t>Try this: </a:t>
            </a:r>
            <a:r>
              <a:rPr lang="en-US" sz="2800" dirty="0"/>
              <a:t>Instead of horizontal movement, make the rectangle move upward. </a:t>
            </a:r>
            <a:br>
              <a:rPr lang="en-US" sz="2800" dirty="0"/>
            </a:br>
            <a:r>
              <a:rPr lang="en-US" sz="2500" dirty="0">
                <a:solidFill>
                  <a:schemeClr val="bg1"/>
                </a:solidFill>
                <a:highlight>
                  <a:srgbClr val="00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????????</a:t>
            </a:r>
            <a:endParaRPr lang="en-US" sz="2500" dirty="0">
              <a:highlight>
                <a:srgbClr val="C0C0C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500" dirty="0">
              <a:highlight>
                <a:srgbClr val="C0C0C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/>
              <a:t>If time permits: </a:t>
            </a:r>
            <a:r>
              <a:rPr lang="en-US" sz="2800" dirty="0"/>
              <a:t>Fill the rectangle with any kind of  random colors. </a:t>
            </a:r>
          </a:p>
          <a:p>
            <a:pPr marL="0" indent="0">
              <a:buNone/>
            </a:pPr>
            <a:r>
              <a:rPr lang="en-US" sz="2500" dirty="0">
                <a:solidFill>
                  <a:schemeClr val="bg1"/>
                </a:solidFill>
                <a:highlight>
                  <a:srgbClr val="00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????????</a:t>
            </a:r>
            <a:endParaRPr lang="en-US" sz="2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919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Think of the flow Example 4-3: </a:t>
            </a: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514600" y="1417638"/>
            <a:ext cx="7545313" cy="4744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356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System Variables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240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Some of the commonly used built-in variables:  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/>
              <a:t>width, height</a:t>
            </a:r>
          </a:p>
          <a:p>
            <a:r>
              <a:rPr lang="en-US" sz="2800" dirty="0" err="1"/>
              <a:t>frameCount</a:t>
            </a:r>
            <a:r>
              <a:rPr lang="en-US" sz="2800" dirty="0"/>
              <a:t>, </a:t>
            </a:r>
            <a:r>
              <a:rPr lang="en-US" sz="2800" dirty="0" err="1"/>
              <a:t>frameRate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displayWidth</a:t>
            </a:r>
            <a:r>
              <a:rPr lang="en-US" sz="2800" dirty="0"/>
              <a:t>,  </a:t>
            </a:r>
            <a:r>
              <a:rPr lang="en-US" sz="2800" dirty="0" err="1"/>
              <a:t>displayHeight</a:t>
            </a:r>
            <a:endParaRPr lang="en-US" sz="2800" dirty="0"/>
          </a:p>
          <a:p>
            <a:r>
              <a:rPr lang="en-US" sz="2800" dirty="0"/>
              <a:t>Key, </a:t>
            </a:r>
            <a:r>
              <a:rPr lang="en-US" sz="2800" dirty="0" err="1"/>
              <a:t>keyCode</a:t>
            </a:r>
            <a:endParaRPr lang="en-US" sz="2800" dirty="0"/>
          </a:p>
          <a:p>
            <a:r>
              <a:rPr lang="en-US" sz="2800" dirty="0" err="1"/>
              <a:t>keyPressed</a:t>
            </a:r>
            <a:r>
              <a:rPr lang="en-US" sz="2800" dirty="0"/>
              <a:t>, </a:t>
            </a:r>
            <a:r>
              <a:rPr lang="en-US" sz="2800" dirty="0" err="1"/>
              <a:t>mousePressed</a:t>
            </a:r>
            <a:endParaRPr lang="en-US" sz="2800" dirty="0"/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An Example: 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ellipse(width/2, height/2, 50,50); </a:t>
            </a:r>
          </a:p>
        </p:txBody>
      </p:sp>
    </p:spTree>
    <p:extLst>
      <p:ext uri="{BB962C8B-B14F-4D97-AF65-F5344CB8AC3E}">
        <p14:creationId xmlns:p14="http://schemas.microsoft.com/office/powerpoint/2010/main" val="3557093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F1AB65AF-9378-0EEB-4382-D03ADC376A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528187"/>
              </p:ext>
            </p:extLst>
          </p:nvPr>
        </p:nvGraphicFramePr>
        <p:xfrm>
          <a:off x="368468" y="351187"/>
          <a:ext cx="11442531" cy="57351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4177">
                  <a:extLst>
                    <a:ext uri="{9D8B030D-6E8A-4147-A177-3AD203B41FA5}">
                      <a16:colId xmlns:a16="http://schemas.microsoft.com/office/drawing/2014/main" val="1739065816"/>
                    </a:ext>
                  </a:extLst>
                </a:gridCol>
                <a:gridCol w="3814177">
                  <a:extLst>
                    <a:ext uri="{9D8B030D-6E8A-4147-A177-3AD203B41FA5}">
                      <a16:colId xmlns:a16="http://schemas.microsoft.com/office/drawing/2014/main" val="20562082"/>
                    </a:ext>
                  </a:extLst>
                </a:gridCol>
                <a:gridCol w="3814177">
                  <a:extLst>
                    <a:ext uri="{9D8B030D-6E8A-4147-A177-3AD203B41FA5}">
                      <a16:colId xmlns:a16="http://schemas.microsoft.com/office/drawing/2014/main" val="649813527"/>
                    </a:ext>
                  </a:extLst>
                </a:gridCol>
              </a:tblGrid>
              <a:tr h="6394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Plain English 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Syntax of if statement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Real 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7893811"/>
                  </a:ext>
                </a:extLst>
              </a:tr>
              <a:tr h="5095741">
                <a:tc>
                  <a:txBody>
                    <a:bodyPr/>
                    <a:lstStyle/>
                    <a:p>
                      <a:pPr marL="0" indent="0">
                        <a:buNone/>
                        <a:tabLst>
                          <a:tab pos="682625" algn="l"/>
                        </a:tabLs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Source Code Pro" panose="020B0509030403020204" pitchFamily="49" charset="0"/>
                          <a:ea typeface="Source Code Pro" panose="020B0509030403020204" pitchFamily="49" charset="0"/>
                        </a:rPr>
                        <a:t>if</a:t>
                      </a:r>
                      <a:r>
                        <a:rPr lang="en-US" sz="2000" b="1" dirty="0">
                          <a:latin typeface="Source Code Pro" panose="020B0509030403020204" pitchFamily="49" charset="0"/>
                          <a:ea typeface="Source Code Pro" panose="020B0509030403020204" pitchFamily="49" charset="0"/>
                        </a:rPr>
                        <a:t>(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Source Code Pro" panose="020B0509030403020204" pitchFamily="49" charset="0"/>
                          <a:ea typeface="Source Code Pro" panose="020B0509030403020204" pitchFamily="49" charset="0"/>
                        </a:rPr>
                        <a:t>it rains tomorrow</a:t>
                      </a:r>
                      <a:r>
                        <a:rPr lang="en-US" sz="2000" b="1" dirty="0">
                          <a:latin typeface="Source Code Pro" panose="020B0509030403020204" pitchFamily="49" charset="0"/>
                          <a:ea typeface="Source Code Pro" panose="020B0509030403020204" pitchFamily="49" charset="0"/>
                        </a:rPr>
                        <a:t>){</a:t>
                      </a:r>
                    </a:p>
                    <a:p>
                      <a:pPr marL="0" indent="0">
                        <a:buNone/>
                        <a:tabLst>
                          <a:tab pos="288925" algn="l"/>
                        </a:tabLs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latin typeface="Source Code Pro" panose="020B0509030403020204" pitchFamily="49" charset="0"/>
                          <a:ea typeface="Source Code Pro" panose="020B0509030403020204" pitchFamily="49" charset="0"/>
                        </a:rPr>
                        <a:t>	leave early for class </a:t>
                      </a:r>
                    </a:p>
                    <a:p>
                      <a:pPr marL="0" indent="0">
                        <a:buNone/>
                        <a:tabLst>
                          <a:tab pos="288925" algn="l"/>
                        </a:tabLs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latin typeface="Source Code Pro" panose="020B0509030403020204" pitchFamily="49" charset="0"/>
                          <a:ea typeface="Source Code Pro" panose="020B0509030403020204" pitchFamily="49" charset="0"/>
                        </a:rPr>
                        <a:t>	wear rainboots </a:t>
                      </a:r>
                    </a:p>
                    <a:p>
                      <a:pPr marL="0" indent="0">
                        <a:buNone/>
                        <a:tabLst>
                          <a:tab pos="288925" algn="l"/>
                        </a:tabLs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latin typeface="Source Code Pro" panose="020B0509030403020204" pitchFamily="49" charset="0"/>
                          <a:ea typeface="Source Code Pro" panose="020B0509030403020204" pitchFamily="49" charset="0"/>
                        </a:rPr>
                        <a:t>	take the shuttle </a:t>
                      </a:r>
                    </a:p>
                    <a:p>
                      <a:pPr marL="0" indent="0">
                        <a:buNone/>
                        <a:tabLst>
                          <a:tab pos="288925" algn="l"/>
                        </a:tabLs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latin typeface="Source Code Pro" panose="020B0509030403020204" pitchFamily="49" charset="0"/>
                          <a:ea typeface="Source Code Pro" panose="020B0509030403020204" pitchFamily="49" charset="0"/>
                        </a:rPr>
                        <a:t>	bring an umbrella</a:t>
                      </a:r>
                    </a:p>
                    <a:p>
                      <a:pPr marL="0" indent="0">
                        <a:buNone/>
                        <a:tabLst>
                          <a:tab pos="682625" algn="l"/>
                        </a:tabLst>
                      </a:pPr>
                      <a:r>
                        <a:rPr lang="en-US" sz="2000" b="1" dirty="0">
                          <a:latin typeface="Source Code Pro" panose="020B0509030403020204" pitchFamily="49" charset="0"/>
                          <a:ea typeface="Source Code Pro" panose="020B0509030403020204" pitchFamily="49" charset="0"/>
                        </a:rPr>
                        <a:t>} </a:t>
                      </a:r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Source Code Pro" panose="020B0509030403020204" pitchFamily="49" charset="0"/>
                          <a:ea typeface="Source Code Pro" panose="020B0509030403020204" pitchFamily="49" charset="0"/>
                        </a:rPr>
                        <a:t>otherwise</a:t>
                      </a:r>
                      <a:r>
                        <a:rPr lang="en-US" sz="2000" b="1" dirty="0">
                          <a:latin typeface="Source Code Pro" panose="020B0509030403020204" pitchFamily="49" charset="0"/>
                          <a:ea typeface="Source Code Pro" panose="020B0509030403020204" pitchFamily="49" charset="0"/>
                        </a:rPr>
                        <a:t> {</a:t>
                      </a:r>
                    </a:p>
                    <a:p>
                      <a:pPr marL="0" indent="0">
                        <a:buNone/>
                        <a:tabLst>
                          <a:tab pos="682625" algn="l"/>
                        </a:tabLs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latin typeface="Source Code Pro" panose="020B0509030403020204" pitchFamily="49" charset="0"/>
                          <a:ea typeface="Source Code Pro" panose="020B0509030403020204" pitchFamily="49" charset="0"/>
                        </a:rPr>
                        <a:t>	wear sandals</a:t>
                      </a:r>
                    </a:p>
                    <a:p>
                      <a:pPr marL="0" indent="0">
                        <a:buNone/>
                        <a:tabLst>
                          <a:tab pos="682625" algn="l"/>
                        </a:tabLs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latin typeface="Source Code Pro" panose="020B0509030403020204" pitchFamily="49" charset="0"/>
                          <a:ea typeface="Source Code Pro" panose="020B0509030403020204" pitchFamily="49" charset="0"/>
                        </a:rPr>
                        <a:t>	walk to class </a:t>
                      </a:r>
                    </a:p>
                    <a:p>
                      <a:pPr marL="0" indent="0">
                        <a:buNone/>
                        <a:tabLst>
                          <a:tab pos="682625" algn="l"/>
                        </a:tabLst>
                      </a:pPr>
                      <a:r>
                        <a:rPr lang="en-US" sz="2000" b="1" dirty="0">
                          <a:latin typeface="Source Code Pro" panose="020B0509030403020204" pitchFamily="49" charset="0"/>
                          <a:ea typeface="Source Code Pro" panose="020B0509030403020204" pitchFamily="49" charset="0"/>
                        </a:rPr>
                        <a:t>}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Source Code Pro" panose="020B0509030403020204" pitchFamily="49" charset="0"/>
                          <a:ea typeface="Source Code Pro" panose="020B0509030403020204" pitchFamily="49" charset="0"/>
                        </a:rPr>
                        <a:t>if</a:t>
                      </a:r>
                      <a:r>
                        <a:rPr lang="en-US" sz="2000" b="1" dirty="0">
                          <a:latin typeface="Source Code Pro" panose="020B0509030403020204" pitchFamily="49" charset="0"/>
                          <a:ea typeface="Source Code Pro" panose="020B0509030403020204" pitchFamily="49" charset="0"/>
                        </a:rPr>
                        <a:t> (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Source Code Pro" panose="020B0509030403020204" pitchFamily="49" charset="0"/>
                          <a:ea typeface="Source Code Pro" panose="020B0509030403020204" pitchFamily="49" charset="0"/>
                        </a:rPr>
                        <a:t>condition test</a:t>
                      </a:r>
                      <a:r>
                        <a:rPr lang="en-US" sz="2000" b="1" dirty="0">
                          <a:latin typeface="Source Code Pro" panose="020B0509030403020204" pitchFamily="49" charset="0"/>
                          <a:ea typeface="Source Code Pro" panose="020B0509030403020204" pitchFamily="49" charset="0"/>
                        </a:rPr>
                        <a:t>) {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463550" algn="l"/>
                        </a:tabLs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latin typeface="Source Code Pro" panose="020B0509030403020204" pitchFamily="49" charset="0"/>
                          <a:ea typeface="Source Code Pro" panose="020B0509030403020204" pitchFamily="49" charset="0"/>
                        </a:rPr>
                        <a:t>	//code to run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latin typeface="Source Code Pro" panose="020B0509030403020204" pitchFamily="49" charset="0"/>
                          <a:ea typeface="Source Code Pro" panose="020B0509030403020204" pitchFamily="49" charset="0"/>
                        </a:rPr>
                        <a:t>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b="1" dirty="0">
                          <a:latin typeface="Source Code Pro" panose="020B0509030403020204" pitchFamily="49" charset="0"/>
                          <a:ea typeface="Source Code Pro" panose="020B0509030403020204" pitchFamily="49" charset="0"/>
                        </a:rPr>
                        <a:t>}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Source Code Pro" panose="020B0509030403020204" pitchFamily="49" charset="0"/>
                          <a:ea typeface="Source Code Pro" panose="020B0509030403020204" pitchFamily="49" charset="0"/>
                        </a:rPr>
                        <a:t>else</a:t>
                      </a:r>
                      <a:r>
                        <a:rPr lang="en-US" sz="2000" b="1" dirty="0">
                          <a:latin typeface="Source Code Pro" panose="020B0509030403020204" pitchFamily="49" charset="0"/>
                          <a:ea typeface="Source Code Pro" panose="020B0509030403020204" pitchFamily="49" charset="0"/>
                        </a:rPr>
                        <a:t> {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463550" algn="l"/>
                        </a:tabLs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latin typeface="Source Code Pro" panose="020B0509030403020204" pitchFamily="49" charset="0"/>
                          <a:ea typeface="Source Code Pro" panose="020B0509030403020204" pitchFamily="49" charset="0"/>
                        </a:rPr>
                        <a:t>  	//code to run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463550" algn="l"/>
                        </a:tabLst>
                      </a:pPr>
                      <a:endParaRPr lang="en-US" sz="2000" dirty="0">
                        <a:solidFill>
                          <a:srgbClr val="00B050"/>
                        </a:solidFill>
                        <a:latin typeface="Source Code Pro" panose="020B0509030403020204" pitchFamily="49" charset="0"/>
                        <a:ea typeface="Source Code Pro" panose="020B0509030403020204" pitchFamily="49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b="1" dirty="0">
                          <a:latin typeface="Source Code Pro" panose="020B0509030403020204" pitchFamily="49" charset="0"/>
                          <a:ea typeface="Source Code Pro" panose="020B0509030403020204" pitchFamily="49" charset="0"/>
                        </a:rPr>
                        <a:t>}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Source Code Pro" panose="020B0509030403020204" pitchFamily="49" charset="0"/>
                          <a:ea typeface="Source Code Pro" panose="020B0509030403020204" pitchFamily="49" charset="0"/>
                        </a:rPr>
                        <a:t>if</a:t>
                      </a:r>
                      <a:r>
                        <a:rPr lang="en-US" sz="2000" b="1" dirty="0">
                          <a:latin typeface="Source Code Pro" panose="020B0509030403020204" pitchFamily="49" charset="0"/>
                          <a:ea typeface="Source Code Pro" panose="020B0509030403020204" pitchFamily="49" charset="0"/>
                        </a:rPr>
                        <a:t> (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Source Code Pro" panose="020B0509030403020204" pitchFamily="49" charset="0"/>
                          <a:ea typeface="Source Code Pro" panose="020B0509030403020204" pitchFamily="49" charset="0"/>
                        </a:rPr>
                        <a:t>keycode == UP </a:t>
                      </a:r>
                      <a:r>
                        <a:rPr lang="en-US" sz="2000" b="1" dirty="0">
                          <a:latin typeface="Source Code Pro" panose="020B0509030403020204" pitchFamily="49" charset="0"/>
                          <a:ea typeface="Source Code Pro" panose="020B0509030403020204" pitchFamily="49" charset="0"/>
                        </a:rPr>
                        <a:t>{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465138" algn="l"/>
                        </a:tabLs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latin typeface="Source Code Pro" panose="020B0509030403020204" pitchFamily="49" charset="0"/>
                          <a:ea typeface="Source Code Pro" panose="020B0509030403020204" pitchFamily="49" charset="0"/>
                        </a:rPr>
                        <a:t>	y = y -1;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latin typeface="Source Code Pro" panose="020B0509030403020204" pitchFamily="49" charset="0"/>
                          <a:ea typeface="Source Code Pro" panose="020B0509030403020204" pitchFamily="49" charset="0"/>
                        </a:rPr>
                        <a:t> </a:t>
                      </a:r>
                      <a:r>
                        <a:rPr lang="en-US" sz="2000" b="1" dirty="0">
                          <a:latin typeface="Source Code Pro" panose="020B0509030403020204" pitchFamily="49" charset="0"/>
                          <a:ea typeface="Source Code Pro" panose="020B0509030403020204" pitchFamily="49" charset="0"/>
                        </a:rPr>
                        <a:t>}</a:t>
                      </a:r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Source Code Pro" panose="020B0509030403020204" pitchFamily="49" charset="0"/>
                          <a:ea typeface="Source Code Pro" panose="020B0509030403020204" pitchFamily="49" charset="0"/>
                        </a:rPr>
                        <a:t>else</a:t>
                      </a:r>
                      <a:r>
                        <a:rPr lang="en-US" sz="2000" b="1" dirty="0">
                          <a:latin typeface="Source Code Pro" panose="020B0509030403020204" pitchFamily="49" charset="0"/>
                          <a:ea typeface="Source Code Pro" panose="020B0509030403020204" pitchFamily="49" charset="0"/>
                        </a:rPr>
                        <a:t> {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401638" algn="l"/>
                        </a:tabLs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latin typeface="Source Code Pro" panose="020B0509030403020204" pitchFamily="49" charset="0"/>
                          <a:ea typeface="Source Code Pro" panose="020B0509030403020204" pitchFamily="49" charset="0"/>
                        </a:rPr>
                        <a:t>	y = y +1;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b="1" dirty="0">
                          <a:latin typeface="Source Code Pro" panose="020B0509030403020204" pitchFamily="49" charset="0"/>
                          <a:ea typeface="Source Code Pro" panose="020B0509030403020204" pitchFamily="49" charset="0"/>
                        </a:rPr>
                        <a:t>}</a:t>
                      </a:r>
                      <a:endParaRPr lang="en-US" dirty="0"/>
                    </a:p>
                    <a:p>
                      <a:pPr algn="ctr"/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Full program: </a:t>
                      </a:r>
                      <a:b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Press Ctrl-A. Then Copy </a:t>
                      </a:r>
                      <a:endParaRPr lang="en-US" sz="2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66839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BB4C93E-A520-0725-BB34-5708C0E71BFC}"/>
              </a:ext>
            </a:extLst>
          </p:cNvPr>
          <p:cNvSpPr txBox="1"/>
          <p:nvPr/>
        </p:nvSpPr>
        <p:spPr>
          <a:xfrm>
            <a:off x="8229600" y="3408685"/>
            <a:ext cx="3352800" cy="2677656"/>
          </a:xfrm>
          <a:prstGeom prst="rect">
            <a:avLst/>
          </a:prstGeom>
          <a:solidFill>
            <a:srgbClr val="00B050">
              <a:alpha val="8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800" dirty="0"/>
              <a:t>//User move stick up and down</a:t>
            </a:r>
          </a:p>
          <a:p>
            <a:r>
              <a:rPr lang="en-US" sz="800" dirty="0"/>
              <a:t>int x = 150; </a:t>
            </a:r>
          </a:p>
          <a:p>
            <a:r>
              <a:rPr lang="en-US" sz="800" dirty="0"/>
              <a:t>int y = 200; </a:t>
            </a:r>
          </a:p>
          <a:p>
            <a:r>
              <a:rPr lang="en-US" sz="800" dirty="0"/>
              <a:t>void setup() { </a:t>
            </a:r>
          </a:p>
          <a:p>
            <a:r>
              <a:rPr lang="en-US" sz="800" dirty="0"/>
              <a:t>  size(300,500);</a:t>
            </a:r>
          </a:p>
          <a:p>
            <a:r>
              <a:rPr lang="en-US" sz="800" dirty="0"/>
              <a:t>  </a:t>
            </a:r>
            <a:r>
              <a:rPr lang="en-US" sz="800" dirty="0" err="1"/>
              <a:t>rectMode</a:t>
            </a:r>
            <a:r>
              <a:rPr lang="en-US" sz="800" dirty="0"/>
              <a:t>(CENTER); </a:t>
            </a:r>
          </a:p>
          <a:p>
            <a:r>
              <a:rPr lang="en-US" sz="800" dirty="0"/>
              <a:t>}</a:t>
            </a:r>
          </a:p>
          <a:p>
            <a:endParaRPr lang="en-US" sz="800" dirty="0"/>
          </a:p>
          <a:p>
            <a:r>
              <a:rPr lang="en-US" sz="800" dirty="0"/>
              <a:t>void draw() {</a:t>
            </a:r>
          </a:p>
          <a:p>
            <a:r>
              <a:rPr lang="en-US" sz="800" dirty="0"/>
              <a:t>  background(0);</a:t>
            </a:r>
          </a:p>
          <a:p>
            <a:r>
              <a:rPr lang="en-US" sz="800" dirty="0"/>
              <a:t>  </a:t>
            </a:r>
            <a:r>
              <a:rPr lang="en-US" sz="800" dirty="0" err="1"/>
              <a:t>rect</a:t>
            </a:r>
            <a:r>
              <a:rPr lang="en-US" sz="800" dirty="0"/>
              <a:t>(x, y, 16, 150); </a:t>
            </a:r>
          </a:p>
          <a:p>
            <a:r>
              <a:rPr lang="en-US" sz="800" dirty="0"/>
              <a:t>  ellipse(x, y-60, 40,40);</a:t>
            </a:r>
          </a:p>
          <a:p>
            <a:r>
              <a:rPr lang="en-US" sz="800" dirty="0"/>
              <a:t>}</a:t>
            </a:r>
          </a:p>
          <a:p>
            <a:endParaRPr lang="en-US" sz="800" dirty="0"/>
          </a:p>
          <a:p>
            <a:r>
              <a:rPr lang="en-US" sz="800" dirty="0"/>
              <a:t>void </a:t>
            </a:r>
            <a:r>
              <a:rPr lang="en-US" sz="800" dirty="0" err="1"/>
              <a:t>keyPressed</a:t>
            </a:r>
            <a:r>
              <a:rPr lang="en-US" sz="800" dirty="0"/>
              <a:t>() {</a:t>
            </a:r>
          </a:p>
          <a:p>
            <a:r>
              <a:rPr lang="en-US" sz="800" dirty="0"/>
              <a:t>if(</a:t>
            </a:r>
            <a:r>
              <a:rPr lang="en-US" sz="800" dirty="0" err="1"/>
              <a:t>keyCode</a:t>
            </a:r>
            <a:r>
              <a:rPr lang="en-US" sz="800" dirty="0"/>
              <a:t>==UP) {</a:t>
            </a:r>
          </a:p>
          <a:p>
            <a:r>
              <a:rPr lang="en-US" sz="800" dirty="0"/>
              <a:t>  y=y-3; </a:t>
            </a:r>
          </a:p>
          <a:p>
            <a:r>
              <a:rPr lang="en-US" sz="800" dirty="0"/>
              <a:t>}else {</a:t>
            </a:r>
          </a:p>
          <a:p>
            <a:r>
              <a:rPr lang="en-US" sz="800" dirty="0"/>
              <a:t>  y=y+3; //any key will move it down  </a:t>
            </a:r>
          </a:p>
          <a:p>
            <a:r>
              <a:rPr lang="en-US" sz="800" dirty="0"/>
              <a:t>}</a:t>
            </a:r>
          </a:p>
          <a:p>
            <a:r>
              <a:rPr lang="en-US" sz="800" dirty="0"/>
              <a:t>}//end keypress </a:t>
            </a:r>
          </a:p>
        </p:txBody>
      </p:sp>
    </p:spTree>
    <p:extLst>
      <p:ext uri="{BB962C8B-B14F-4D97-AF65-F5344CB8AC3E}">
        <p14:creationId xmlns:p14="http://schemas.microsoft.com/office/powerpoint/2010/main" val="3423909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Random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97584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Random is a math function that returns an unexpected value within a specified range.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2800" dirty="0"/>
              <a:t>Syntax:</a:t>
            </a:r>
            <a:br>
              <a:rPr lang="en-US" sz="2800" dirty="0"/>
            </a:b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random(high)</a:t>
            </a: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random(low, high) </a:t>
            </a:r>
          </a:p>
          <a:p>
            <a:r>
              <a:rPr lang="en-US" sz="2800" dirty="0"/>
              <a:t>Random returns floating point numbers.  To convert to an integer, enclose it in the </a:t>
            </a:r>
            <a:r>
              <a:rPr lang="en-US" sz="2800" dirty="0" err="1"/>
              <a:t>int</a:t>
            </a:r>
            <a:r>
              <a:rPr lang="en-US" sz="2800" dirty="0"/>
              <a:t>() function: </a:t>
            </a:r>
            <a:br>
              <a:rPr lang="en-US" sz="2800" dirty="0"/>
            </a:b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w =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(random(low, high));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E6BEC1C-133E-4269-A227-31409B9FB8C2}"/>
              </a:ext>
            </a:extLst>
          </p:cNvPr>
          <p:cNvSpPr txBox="1">
            <a:spLocks/>
          </p:cNvSpPr>
          <p:nvPr/>
        </p:nvSpPr>
        <p:spPr>
          <a:xfrm>
            <a:off x="1752600" y="5703492"/>
            <a:ext cx="8458200" cy="8453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funprogramming.org– </a:t>
            </a:r>
            <a:r>
              <a:rPr lang="en-US" sz="3200" dirty="0"/>
              <a:t>mix Exam 4-3 with #9</a:t>
            </a:r>
            <a:endParaRPr lang="en-US" sz="32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293661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More Play with Random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158974"/>
            <a:ext cx="3048000" cy="22052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Example 4-7:</a:t>
            </a:r>
          </a:p>
          <a:p>
            <a:pPr marL="0" indent="0">
              <a:buNone/>
            </a:pPr>
            <a:r>
              <a:rPr lang="en-US" sz="2400" dirty="0"/>
              <a:t>Why are the variables initialized in draw()?</a:t>
            </a:r>
          </a:p>
          <a:p>
            <a:pPr marL="0" indent="0">
              <a:buNone/>
            </a:pPr>
            <a:r>
              <a:rPr lang="en-US" sz="2400" dirty="0"/>
              <a:t>Try initializing at top of program.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AF5E04-FF00-4A1E-A7CE-4527A3C3A6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129"/>
          <a:stretch/>
        </p:blipFill>
        <p:spPr>
          <a:xfrm>
            <a:off x="609600" y="1384249"/>
            <a:ext cx="2647536" cy="2633674"/>
          </a:xfrm>
          <a:prstGeom prst="rect">
            <a:avLst/>
          </a:prstGeom>
          <a:ln w="15875">
            <a:solidFill>
              <a:srgbClr val="C00000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3276321-1C01-42DE-A089-930873F11D0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519"/>
          <a:stretch/>
        </p:blipFill>
        <p:spPr>
          <a:xfrm>
            <a:off x="4114800" y="1384249"/>
            <a:ext cx="2647536" cy="2602727"/>
          </a:xfrm>
          <a:prstGeom prst="rect">
            <a:avLst/>
          </a:prstGeom>
          <a:ln w="15875">
            <a:solidFill>
              <a:srgbClr val="C00000"/>
            </a:solidFill>
          </a:ln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6E6C282-FF37-4C93-9BE4-8429C53B0126}"/>
              </a:ext>
            </a:extLst>
          </p:cNvPr>
          <p:cNvSpPr txBox="1">
            <a:spLocks/>
          </p:cNvSpPr>
          <p:nvPr/>
        </p:nvSpPr>
        <p:spPr>
          <a:xfrm>
            <a:off x="4086726" y="4158975"/>
            <a:ext cx="3257550" cy="14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/>
              <a:t>Exercise 4-6: </a:t>
            </a:r>
          </a:p>
          <a:p>
            <a:pPr marL="0" indent="0">
              <a:buNone/>
            </a:pPr>
            <a:r>
              <a:rPr lang="en-US" sz="2400" dirty="0"/>
              <a:t>How did you make Zoog jiggle?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EA018EE-8CFB-8045-66BE-E9C9145C35C5}"/>
              </a:ext>
            </a:extLst>
          </p:cNvPr>
          <p:cNvSpPr txBox="1">
            <a:spLocks/>
          </p:cNvSpPr>
          <p:nvPr/>
        </p:nvSpPr>
        <p:spPr>
          <a:xfrm>
            <a:off x="7591926" y="4115463"/>
            <a:ext cx="3257550" cy="22052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dirty="0"/>
          </a:p>
        </p:txBody>
      </p:sp>
      <p:pic>
        <p:nvPicPr>
          <p:cNvPr id="9" name="Picture 8" descr="A picture containing icon&#10;&#10;Description automatically generated">
            <a:extLst>
              <a:ext uri="{FF2B5EF4-FFF2-40B4-BE49-F238E27FC236}">
                <a16:creationId xmlns:a16="http://schemas.microsoft.com/office/drawing/2014/main" id="{E020F374-94F0-455F-82C8-78D5C46AE51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8958" y="1760636"/>
            <a:ext cx="1517917" cy="115276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D25A33E-DCFD-E07B-E999-88B62F515908}"/>
              </a:ext>
            </a:extLst>
          </p:cNvPr>
          <p:cNvSpPr/>
          <p:nvPr/>
        </p:nvSpPr>
        <p:spPr>
          <a:xfrm>
            <a:off x="7814149" y="1384249"/>
            <a:ext cx="2647536" cy="263367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FF7C4D7-62E5-D6B5-E0C9-9879C7921916}"/>
              </a:ext>
            </a:extLst>
          </p:cNvPr>
          <p:cNvSpPr txBox="1">
            <a:spLocks/>
          </p:cNvSpPr>
          <p:nvPr/>
        </p:nvSpPr>
        <p:spPr>
          <a:xfrm>
            <a:off x="8147317" y="3129466"/>
            <a:ext cx="1981200" cy="7259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dirty="0"/>
              <a:t>Jiggling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E7BDCB4-0EBD-A24C-850D-AA322F58F988}"/>
              </a:ext>
            </a:extLst>
          </p:cNvPr>
          <p:cNvSpPr txBox="1">
            <a:spLocks/>
          </p:cNvSpPr>
          <p:nvPr/>
        </p:nvSpPr>
        <p:spPr>
          <a:xfrm>
            <a:off x="7817196" y="4158974"/>
            <a:ext cx="3612803" cy="20894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/>
              <a:t>Friday 9/24</a:t>
            </a:r>
          </a:p>
          <a:p>
            <a:pPr marL="0" indent="0">
              <a:buNone/>
            </a:pPr>
            <a:r>
              <a:rPr lang="en-US" sz="2400" dirty="0"/>
              <a:t>Need one Volunteer to </a:t>
            </a:r>
            <a:r>
              <a:rPr lang="en-US" sz="2400" b="1" dirty="0">
                <a:solidFill>
                  <a:srgbClr val="C00000"/>
                </a:solidFill>
              </a:rPr>
              <a:t>show Exercise 4-6 </a:t>
            </a:r>
            <a:r>
              <a:rPr lang="en-US" sz="2400" dirty="0"/>
              <a:t>Plus show same technique in a </a:t>
            </a:r>
            <a:r>
              <a:rPr lang="en-US" sz="2400" b="1" dirty="0">
                <a:solidFill>
                  <a:srgbClr val="C00000"/>
                </a:solidFill>
              </a:rPr>
              <a:t>design of your own. </a:t>
            </a:r>
          </a:p>
        </p:txBody>
      </p:sp>
    </p:spTree>
    <p:extLst>
      <p:ext uri="{BB962C8B-B14F-4D97-AF65-F5344CB8AC3E}">
        <p14:creationId xmlns:p14="http://schemas.microsoft.com/office/powerpoint/2010/main" val="3360055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23734"/>
            <a:ext cx="9372600" cy="48006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  <a:tabLst>
                <a:tab pos="682625" algn="l"/>
              </a:tabLst>
            </a:pPr>
            <a:r>
              <a:rPr lang="en-US" sz="3600" b="1" dirty="0"/>
              <a:t>First, let’s revisit page 24. </a:t>
            </a:r>
          </a:p>
          <a:p>
            <a:pPr marL="0" indent="0">
              <a:buNone/>
              <a:tabLst>
                <a:tab pos="682625" algn="l"/>
              </a:tabLst>
            </a:pPr>
            <a:r>
              <a:rPr lang="en-US" sz="2600" dirty="0" err="1"/>
              <a:t>println</a:t>
            </a:r>
            <a:r>
              <a:rPr lang="en-US" sz="2600" dirty="0"/>
              <a:t>()</a:t>
            </a:r>
          </a:p>
          <a:p>
            <a:pPr marL="0" indent="0">
              <a:buNone/>
              <a:tabLst>
                <a:tab pos="682625" algn="l"/>
              </a:tabLst>
            </a:pPr>
            <a:r>
              <a:rPr lang="en-US" sz="2600" dirty="0"/>
              <a:t>Prints information to the console. Often good for </a:t>
            </a:r>
            <a:r>
              <a:rPr lang="en-US" sz="2600" dirty="0" err="1"/>
              <a:t>debutting</a:t>
            </a:r>
            <a:r>
              <a:rPr lang="en-US" sz="2600" dirty="0"/>
              <a:t> </a:t>
            </a:r>
          </a:p>
          <a:p>
            <a:pPr marL="0" indent="0">
              <a:buNone/>
              <a:tabLst>
                <a:tab pos="682625" algn="l"/>
              </a:tabLst>
            </a:pPr>
            <a:endParaRPr lang="en-US" sz="2600" dirty="0"/>
          </a:p>
          <a:p>
            <a:pPr marL="0" indent="0">
              <a:buNone/>
              <a:tabLst>
                <a:tab pos="682625" algn="l"/>
              </a:tabLst>
            </a:pPr>
            <a:r>
              <a:rPr lang="en-US" sz="3600" b="1" dirty="0"/>
              <a:t>Text function</a:t>
            </a:r>
          </a:p>
          <a:p>
            <a:pPr marL="0" indent="0">
              <a:buNone/>
              <a:tabLst>
                <a:tab pos="682625" algn="l"/>
              </a:tabLst>
            </a:pPr>
            <a:r>
              <a:rPr lang="en-US" sz="2600" dirty="0"/>
              <a:t>Syntax: 	Text( text or variables, x position, y position); </a:t>
            </a:r>
          </a:p>
          <a:p>
            <a:pPr marL="0" indent="0">
              <a:buNone/>
              <a:tabLst>
                <a:tab pos="682625" algn="l"/>
              </a:tabLst>
            </a:pPr>
            <a:r>
              <a:rPr lang="en-US" sz="2600" dirty="0"/>
              <a:t>Example1: 	text ("Know Thyself", 15, 70); </a:t>
            </a:r>
          </a:p>
          <a:p>
            <a:pPr marL="0" indent="0">
              <a:buNone/>
              <a:tabLst>
                <a:tab pos="682625" algn="l"/>
              </a:tabLst>
            </a:pPr>
            <a:r>
              <a:rPr lang="en-US" sz="2600" dirty="0"/>
              <a:t>Example 2:	text(“The width is: " + </a:t>
            </a:r>
            <a:r>
              <a:rPr lang="en-US" sz="2600" dirty="0" err="1"/>
              <a:t>displayWidth</a:t>
            </a:r>
            <a:r>
              <a:rPr lang="en-US" sz="2600" dirty="0"/>
              <a:t>, 10, 40); </a:t>
            </a:r>
          </a:p>
          <a:p>
            <a:pPr marL="0" indent="0">
              <a:buNone/>
              <a:tabLst>
                <a:tab pos="682625" algn="l"/>
              </a:tabLst>
            </a:pPr>
            <a:r>
              <a:rPr lang="en-US" sz="2600" dirty="0"/>
              <a:t>Related: 	fill()</a:t>
            </a:r>
          </a:p>
          <a:p>
            <a:pPr marL="0" indent="0">
              <a:buNone/>
              <a:tabLst>
                <a:tab pos="682625" algn="l"/>
              </a:tabLst>
            </a:pPr>
            <a:r>
              <a:rPr lang="en-US" sz="2600" dirty="0"/>
              <a:t>			</a:t>
            </a:r>
            <a:r>
              <a:rPr lang="en-US" sz="2600" dirty="0" err="1"/>
              <a:t>textSize</a:t>
            </a:r>
            <a:r>
              <a:rPr lang="en-US" sz="2600" dirty="0"/>
              <a:t>()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A066FA-3275-A5BA-C635-12983919F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rmAutofit/>
          </a:bodyPr>
          <a:lstStyle/>
          <a:p>
            <a:r>
              <a:rPr lang="en-US" sz="4000" b="1" dirty="0"/>
              <a:t>Very small dip into Chapter 17  </a:t>
            </a:r>
          </a:p>
        </p:txBody>
      </p:sp>
    </p:spTree>
    <p:extLst>
      <p:ext uri="{BB962C8B-B14F-4D97-AF65-F5344CB8AC3E}">
        <p14:creationId xmlns:p14="http://schemas.microsoft.com/office/powerpoint/2010/main" val="1381633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Translate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71600"/>
            <a:ext cx="10210800" cy="205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The </a:t>
            </a:r>
            <a:r>
              <a:rPr lang="en-US" sz="3000" b="1" dirty="0"/>
              <a:t>translate() </a:t>
            </a:r>
            <a:r>
              <a:rPr lang="en-US" sz="3000" dirty="0"/>
              <a:t>function specifies a horizontal and vertical offset for shapes. However, we will cover it in Chapter 14 where more meaningful examples can be applied.  </a:t>
            </a:r>
          </a:p>
        </p:txBody>
      </p:sp>
    </p:spTree>
    <p:extLst>
      <p:ext uri="{BB962C8B-B14F-4D97-AF65-F5344CB8AC3E}">
        <p14:creationId xmlns:p14="http://schemas.microsoft.com/office/powerpoint/2010/main" val="1714921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1371601"/>
            <a:ext cx="107442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Variable:</a:t>
            </a:r>
            <a:r>
              <a:rPr lang="en-US" sz="3600" dirty="0"/>
              <a:t>  </a:t>
            </a:r>
          </a:p>
          <a:p>
            <a:r>
              <a:rPr lang="en-US" sz="3200" dirty="0"/>
              <a:t>A value that can change, depending on conditions or on information passed into the program</a:t>
            </a:r>
            <a:r>
              <a:rPr lang="en-US" sz="3600" dirty="0"/>
              <a:t>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962400"/>
            <a:ext cx="8839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accent5">
                    <a:lumMod val="75000"/>
                  </a:schemeClr>
                </a:solidFill>
              </a:rPr>
              <a:t>What are other synonyms or ways to describe variable?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438400" y="3657600"/>
            <a:ext cx="65532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2899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 of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102870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/>
              <a:t>These are the common types</a:t>
            </a:r>
            <a:endParaRPr lang="en-US" sz="2800" dirty="0"/>
          </a:p>
          <a:p>
            <a:r>
              <a:rPr lang="en-US" sz="2800" b="1" dirty="0"/>
              <a:t>int</a:t>
            </a:r>
            <a:r>
              <a:rPr lang="en-US" sz="2800" dirty="0"/>
              <a:t>:  </a:t>
            </a:r>
            <a:br>
              <a:rPr lang="en-US" sz="2800" dirty="0"/>
            </a:br>
            <a:r>
              <a:rPr lang="en-US" sz="2800" dirty="0"/>
              <a:t>Whole numbers – positive and negative;  </a:t>
            </a:r>
            <a:br>
              <a:rPr lang="en-US" sz="2800" dirty="0"/>
            </a:br>
            <a:r>
              <a:rPr lang="en-US" sz="2800" dirty="0"/>
              <a:t>i.e., a large number -2,147,483,648 to + 2,147,483,647) </a:t>
            </a:r>
          </a:p>
          <a:p>
            <a:r>
              <a:rPr lang="en-US" sz="2800" b="1" dirty="0"/>
              <a:t>float</a:t>
            </a:r>
            <a:r>
              <a:rPr lang="en-US" sz="2800" dirty="0"/>
              <a:t>: </a:t>
            </a:r>
            <a:br>
              <a:rPr lang="en-US" sz="2800" dirty="0"/>
            </a:br>
            <a:r>
              <a:rPr lang="en-US" sz="2800" dirty="0"/>
              <a:t>A number with decimal places, such as 3.14159 </a:t>
            </a:r>
          </a:p>
          <a:p>
            <a:r>
              <a:rPr lang="en-US" sz="2800" b="1" dirty="0"/>
              <a:t>char</a:t>
            </a:r>
            <a:r>
              <a:rPr lang="en-US" sz="2800" dirty="0"/>
              <a:t>:</a:t>
            </a:r>
            <a:r>
              <a:rPr lang="en-US" sz="2800" b="1" dirty="0"/>
              <a:t>  </a:t>
            </a:r>
            <a:br>
              <a:rPr lang="en-US" sz="2800" dirty="0"/>
            </a:br>
            <a:r>
              <a:rPr lang="en-US" sz="2800" dirty="0"/>
              <a:t>A character such as “a” or “b”</a:t>
            </a:r>
          </a:p>
          <a:p>
            <a:r>
              <a:rPr lang="en-US" sz="2800" b="1" dirty="0" err="1"/>
              <a:t>boolean</a:t>
            </a:r>
            <a:r>
              <a:rPr lang="en-US" sz="2800" dirty="0"/>
              <a:t>: </a:t>
            </a:r>
            <a:br>
              <a:rPr lang="en-US" sz="2800" dirty="0"/>
            </a:br>
            <a:r>
              <a:rPr lang="en-US" sz="2800" dirty="0"/>
              <a:t>True or False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See page 52 for others </a:t>
            </a:r>
          </a:p>
        </p:txBody>
      </p:sp>
    </p:spTree>
    <p:extLst>
      <p:ext uri="{BB962C8B-B14F-4D97-AF65-F5344CB8AC3E}">
        <p14:creationId xmlns:p14="http://schemas.microsoft.com/office/powerpoint/2010/main" val="2586864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752600" y="609599"/>
            <a:ext cx="4251960" cy="13255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Rules for naming variables </a:t>
            </a:r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52600" y="1981200"/>
            <a:ext cx="4253662" cy="35394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One word, no spaces</a:t>
            </a:r>
          </a:p>
          <a:p>
            <a:r>
              <a:rPr lang="en-US" sz="2800" dirty="0"/>
              <a:t>Cannot start with number</a:t>
            </a:r>
          </a:p>
          <a:p>
            <a:r>
              <a:rPr lang="en-US" sz="2800" dirty="0"/>
              <a:t>No punctuation or special character except  “_”</a:t>
            </a:r>
          </a:p>
          <a:p>
            <a:r>
              <a:rPr lang="en-US" sz="2800" dirty="0"/>
              <a:t>Must be unique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72200" y="1981200"/>
            <a:ext cx="4251960" cy="35394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Names should be meaningful.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Avoid words that appear elsewhere in Processing, such as width, height, key, </a:t>
            </a:r>
            <a:r>
              <a:rPr lang="en-US" sz="2800" dirty="0" err="1"/>
              <a:t>mouseX</a:t>
            </a:r>
            <a:r>
              <a:rPr lang="en-US" sz="2800" dirty="0"/>
              <a:t>, etc.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camelCase is a good idea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72200" y="609599"/>
            <a:ext cx="4251960" cy="13255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/>
              <a:t>Best Practices/Tips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29106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Declare and initialize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You can </a:t>
            </a:r>
            <a:r>
              <a:rPr lang="en-US" sz="2800" b="1" dirty="0"/>
              <a:t>declare</a:t>
            </a:r>
            <a:r>
              <a:rPr lang="en-US" sz="2800" dirty="0"/>
              <a:t> a variable by stating the type and the name: </a:t>
            </a:r>
            <a:br>
              <a:rPr lang="en-US" sz="2800" dirty="0"/>
            </a:b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starter; </a:t>
            </a:r>
          </a:p>
          <a:p>
            <a:r>
              <a:rPr lang="en-US" sz="2800" dirty="0"/>
              <a:t>Or you can </a:t>
            </a:r>
            <a:r>
              <a:rPr lang="en-US" sz="2800" b="1" dirty="0"/>
              <a:t>declare and initialize </a:t>
            </a:r>
            <a:r>
              <a:rPr lang="en-US" sz="2800" dirty="0"/>
              <a:t>at the same time: </a:t>
            </a:r>
            <a:br>
              <a:rPr lang="en-US" sz="2800" dirty="0"/>
            </a:b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starter = 1; </a:t>
            </a:r>
          </a:p>
          <a:p>
            <a:r>
              <a:rPr lang="en-US" sz="2800" dirty="0"/>
              <a:t>Variables can be initialized by another variable or by a mathematical expression. </a:t>
            </a:r>
            <a:br>
              <a:rPr lang="en-US" sz="2800" dirty="0"/>
            </a:b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float counter = x+10; </a:t>
            </a:r>
          </a:p>
          <a:p>
            <a:pPr marL="0" indent="0">
              <a:buNone/>
            </a:pP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7899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Using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Example of built-in/system variables:</a:t>
            </a:r>
            <a:br>
              <a:rPr lang="en-US" sz="3000" dirty="0"/>
            </a:b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mouseX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mouseY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18,18); </a:t>
            </a:r>
          </a:p>
          <a:p>
            <a:pPr marL="0" indent="0">
              <a:buNone/>
            </a:pP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000" dirty="0"/>
              <a:t>Example of variable you create:</a:t>
            </a:r>
            <a:br>
              <a:rPr lang="en-US" sz="2800" dirty="0"/>
            </a:b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sizeWidth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10; 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…</a:t>
            </a:r>
            <a:br>
              <a:rPr lang="en-US" sz="2800" dirty="0"/>
            </a:b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ellipse(50, 50,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sizeWidth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20);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65432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Making them “vary”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0937" y="1417638"/>
            <a:ext cx="82296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Examples of assigning new value</a:t>
            </a:r>
          </a:p>
          <a:p>
            <a:pPr marL="457200" indent="0">
              <a:buNone/>
            </a:pP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sizeWidth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sizeWidth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+1; </a:t>
            </a:r>
          </a:p>
          <a:p>
            <a:pPr marL="457200" indent="0">
              <a:buNone/>
            </a:pP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posY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PosY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* 2;  </a:t>
            </a:r>
          </a:p>
          <a:p>
            <a:pPr marL="45720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x = x - 1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Note assignment operator = </a:t>
            </a:r>
          </a:p>
          <a:p>
            <a:pPr marL="0" indent="0">
              <a:buNone/>
            </a:pPr>
            <a:r>
              <a:rPr lang="en-US" sz="2800" dirty="0"/>
              <a:t>Note arithmetic operators </a:t>
            </a:r>
          </a:p>
          <a:p>
            <a:pPr marL="512763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+	  -  /	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856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08EE0894-B116-4E1D-9E6B-1306F63F6A55}"/>
              </a:ext>
            </a:extLst>
          </p:cNvPr>
          <p:cNvSpPr/>
          <p:nvPr/>
        </p:nvSpPr>
        <p:spPr>
          <a:xfrm>
            <a:off x="3962400" y="1676400"/>
            <a:ext cx="3981450" cy="2895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Example 4-3 </a:t>
            </a:r>
          </a:p>
        </p:txBody>
      </p:sp>
    </p:spTree>
    <p:extLst>
      <p:ext uri="{BB962C8B-B14F-4D97-AF65-F5344CB8AC3E}">
        <p14:creationId xmlns:p14="http://schemas.microsoft.com/office/powerpoint/2010/main" val="1962440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229005"/>
            <a:ext cx="80772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Follow the sequence of steps to create a </a:t>
            </a:r>
            <a:r>
              <a:rPr lang="en-US" sz="2100" dirty="0" err="1"/>
              <a:t>rect</a:t>
            </a:r>
            <a:r>
              <a:rPr lang="en-US" sz="2100" dirty="0"/>
              <a:t> that uses variables.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0EE8215-1323-4AAA-BD10-AE7D5743A121}"/>
              </a:ext>
            </a:extLst>
          </p:cNvPr>
          <p:cNvSpPr txBox="1">
            <a:spLocks/>
          </p:cNvSpPr>
          <p:nvPr/>
        </p:nvSpPr>
        <p:spPr>
          <a:xfrm>
            <a:off x="2171700" y="914400"/>
            <a:ext cx="7772400" cy="510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2800" dirty="0"/>
              <a:t>Type these two lines to create the variables. </a:t>
            </a:r>
            <a:br>
              <a:rPr lang="en-US" sz="2800" dirty="0"/>
            </a:br>
            <a:r>
              <a:rPr lang="en-US" sz="2500" dirty="0">
                <a:solidFill>
                  <a:schemeClr val="bg1"/>
                </a:solidFill>
                <a:highlight>
                  <a:srgbClr val="00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500" dirty="0" err="1">
                <a:solidFill>
                  <a:schemeClr val="bg1"/>
                </a:solidFill>
                <a:highlight>
                  <a:srgbClr val="00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rectX</a:t>
            </a:r>
            <a:r>
              <a:rPr lang="en-US" sz="2500" dirty="0">
                <a:solidFill>
                  <a:schemeClr val="bg1"/>
                </a:solidFill>
                <a:highlight>
                  <a:srgbClr val="00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br>
              <a:rPr lang="en-US" sz="2500" dirty="0">
                <a:solidFill>
                  <a:schemeClr val="bg1"/>
                </a:solidFill>
                <a:highlight>
                  <a:srgbClr val="00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500" dirty="0">
                <a:solidFill>
                  <a:schemeClr val="bg1"/>
                </a:solidFill>
                <a:highlight>
                  <a:srgbClr val="00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500" dirty="0" err="1">
                <a:solidFill>
                  <a:schemeClr val="bg1"/>
                </a:solidFill>
                <a:highlight>
                  <a:srgbClr val="00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rectY</a:t>
            </a:r>
            <a:r>
              <a:rPr lang="en-US" sz="2500" dirty="0">
                <a:solidFill>
                  <a:schemeClr val="bg1"/>
                </a:solidFill>
                <a:highlight>
                  <a:srgbClr val="00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= 270;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Set a 300 by 300 size window.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Set a background color (you decide where)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Set a fill color.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Type this line, using variables to set the rectangle’s location.</a:t>
            </a:r>
            <a:br>
              <a:rPr lang="en-US" sz="2800" dirty="0"/>
            </a:br>
            <a:r>
              <a:rPr lang="en-US" sz="2500" dirty="0" err="1">
                <a:solidFill>
                  <a:schemeClr val="bg1"/>
                </a:solidFill>
                <a:highlight>
                  <a:srgbClr val="00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rect</a:t>
            </a:r>
            <a:r>
              <a:rPr lang="en-US" sz="2500" dirty="0">
                <a:solidFill>
                  <a:schemeClr val="bg1"/>
                </a:solidFill>
                <a:highlight>
                  <a:srgbClr val="00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500" dirty="0" err="1">
                <a:solidFill>
                  <a:schemeClr val="bg1"/>
                </a:solidFill>
                <a:highlight>
                  <a:srgbClr val="00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rectX</a:t>
            </a:r>
            <a:r>
              <a:rPr lang="en-US" sz="2500" dirty="0">
                <a:solidFill>
                  <a:schemeClr val="bg1"/>
                </a:solidFill>
                <a:highlight>
                  <a:srgbClr val="00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500" dirty="0" err="1">
                <a:solidFill>
                  <a:schemeClr val="bg1"/>
                </a:solidFill>
                <a:highlight>
                  <a:srgbClr val="00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rectY</a:t>
            </a:r>
            <a:r>
              <a:rPr lang="en-US" sz="2500" dirty="0">
                <a:solidFill>
                  <a:schemeClr val="bg1"/>
                </a:solidFill>
                <a:highlight>
                  <a:srgbClr val="0000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, 30, 15);</a:t>
            </a:r>
            <a:r>
              <a:rPr lang="en-US" sz="2500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2500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500" dirty="0">
              <a:highlight>
                <a:srgbClr val="C0C0C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Run sketch to make sure that the shape appears. </a:t>
            </a:r>
          </a:p>
        </p:txBody>
      </p:sp>
    </p:spTree>
    <p:extLst>
      <p:ext uri="{BB962C8B-B14F-4D97-AF65-F5344CB8AC3E}">
        <p14:creationId xmlns:p14="http://schemas.microsoft.com/office/powerpoint/2010/main" val="1821660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3787</TotalTime>
  <Words>957</Words>
  <Application>Microsoft Office PowerPoint</Application>
  <PresentationFormat>Widescreen</PresentationFormat>
  <Paragraphs>145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Aharoni</vt:lpstr>
      <vt:lpstr>Arial</vt:lpstr>
      <vt:lpstr>Calibri</vt:lpstr>
      <vt:lpstr>Courier New</vt:lpstr>
      <vt:lpstr>Source Code Pro</vt:lpstr>
      <vt:lpstr>Times New Roman</vt:lpstr>
      <vt:lpstr>Office Theme</vt:lpstr>
      <vt:lpstr>Chapter 4, Variables:</vt:lpstr>
      <vt:lpstr>Definition</vt:lpstr>
      <vt:lpstr>Types of Variables</vt:lpstr>
      <vt:lpstr>PowerPoint Presentation</vt:lpstr>
      <vt:lpstr>Declare and initialize variables</vt:lpstr>
      <vt:lpstr>Using Variables</vt:lpstr>
      <vt:lpstr>Making them “vary”</vt:lpstr>
      <vt:lpstr>PowerPoint Presentation</vt:lpstr>
      <vt:lpstr>PowerPoint Presentation</vt:lpstr>
      <vt:lpstr>PowerPoint Presentation</vt:lpstr>
      <vt:lpstr>Think of the flow Example 4-3: </vt:lpstr>
      <vt:lpstr>System Variables </vt:lpstr>
      <vt:lpstr>PowerPoint Presentation</vt:lpstr>
      <vt:lpstr>Random </vt:lpstr>
      <vt:lpstr>More Play with Random</vt:lpstr>
      <vt:lpstr>Very small dip into Chapter 17  </vt:lpstr>
      <vt:lpstr>Translate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4, Variables Brief Notes</dc:title>
  <dc:creator>Christine Moore</dc:creator>
  <cp:lastModifiedBy>Moore, Christine Linen</cp:lastModifiedBy>
  <cp:revision>86</cp:revision>
  <cp:lastPrinted>2018-09-07T12:23:23Z</cp:lastPrinted>
  <dcterms:created xsi:type="dcterms:W3CDTF">2017-09-03T23:21:11Z</dcterms:created>
  <dcterms:modified xsi:type="dcterms:W3CDTF">2022-09-19T04:26:58Z</dcterms:modified>
</cp:coreProperties>
</file>